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7205" y="1424381"/>
            <a:ext cx="11197589" cy="2159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27303" y="3988689"/>
            <a:ext cx="11137392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400799"/>
            <a:ext cx="12192000" cy="4572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6120" y="-46532"/>
            <a:ext cx="6699758" cy="788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0578" y="2573858"/>
            <a:ext cx="11070843" cy="3219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5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6.jpg"/><Relationship Id="rId4" Type="http://schemas.openxmlformats.org/officeDocument/2006/relationships/image" Target="../media/image17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Relationship Id="rId3" Type="http://schemas.openxmlformats.org/officeDocument/2006/relationships/image" Target="../media/image3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Relationship Id="rId3" Type="http://schemas.openxmlformats.org/officeDocument/2006/relationships/image" Target="../media/image3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Relationship Id="rId3" Type="http://schemas.openxmlformats.org/officeDocument/2006/relationships/image" Target="../media/image3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Relationship Id="rId3" Type="http://schemas.openxmlformats.org/officeDocument/2006/relationships/image" Target="../media/image3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Relationship Id="rId4" Type="http://schemas.openxmlformats.org/officeDocument/2006/relationships/image" Target="../media/image3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3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Relationship Id="rId3" Type="http://schemas.openxmlformats.org/officeDocument/2006/relationships/image" Target="../media/image3.png"/><Relationship Id="rId4" Type="http://schemas.openxmlformats.org/officeDocument/2006/relationships/image" Target="../media/image26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Relationship Id="rId3" Type="http://schemas.openxmlformats.org/officeDocument/2006/relationships/image" Target="../media/image3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Relationship Id="rId3" Type="http://schemas.openxmlformats.org/officeDocument/2006/relationships/image" Target="../media/image36.jpg"/><Relationship Id="rId4" Type="http://schemas.openxmlformats.org/officeDocument/2006/relationships/image" Target="../media/image37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3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Relationship Id="rId3" Type="http://schemas.openxmlformats.org/officeDocument/2006/relationships/image" Target="../media/image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11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12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4038601" cy="68580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120851" y="2762453"/>
            <a:ext cx="249872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46910" algn="l"/>
                <a:tab pos="2357755" algn="l"/>
              </a:tabLst>
            </a:pPr>
            <a:r>
              <a:rPr dirty="0" sz="2000" b="1">
                <a:solidFill>
                  <a:srgbClr val="FFFFFF"/>
                </a:solidFill>
                <a:latin typeface="Gill Sans MT"/>
                <a:cs typeface="Gill Sans MT"/>
              </a:rPr>
              <a:t>M</a:t>
            </a:r>
            <a:r>
              <a:rPr dirty="0" sz="2000" spc="15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dirty="0" sz="2000" spc="15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Gill Sans MT"/>
                <a:cs typeface="Gill Sans MT"/>
              </a:rPr>
              <a:t>D</a:t>
            </a:r>
            <a:r>
              <a:rPr dirty="0" sz="2000" spc="15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Gill Sans MT"/>
                <a:cs typeface="Gill Sans MT"/>
              </a:rPr>
              <a:t>U</a:t>
            </a:r>
            <a:r>
              <a:rPr dirty="0" sz="2000" spc="15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dirty="0" sz="2000" spc="4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2000" spc="-50" b="1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dirty="0" sz="2000" b="1">
                <a:solidFill>
                  <a:srgbClr val="FFFFFF"/>
                </a:solidFill>
                <a:latin typeface="Gill Sans MT"/>
                <a:cs typeface="Gill Sans MT"/>
              </a:rPr>
              <a:t>	</a:t>
            </a:r>
            <a:r>
              <a:rPr dirty="0" sz="2000" spc="-50" b="1">
                <a:solidFill>
                  <a:srgbClr val="FFFFFF"/>
                </a:solidFill>
                <a:latin typeface="Gill Sans MT"/>
                <a:cs typeface="Gill Sans MT"/>
              </a:rPr>
              <a:t>9</a:t>
            </a:r>
            <a:r>
              <a:rPr dirty="0" sz="2000" b="1">
                <a:solidFill>
                  <a:srgbClr val="FFFFFF"/>
                </a:solidFill>
                <a:latin typeface="Gill Sans MT"/>
                <a:cs typeface="Gill Sans MT"/>
              </a:rPr>
              <a:t>	</a:t>
            </a:r>
            <a:r>
              <a:rPr dirty="0" sz="2000" spc="-50" b="1">
                <a:solidFill>
                  <a:srgbClr val="FFFFFF"/>
                </a:solidFill>
                <a:latin typeface="Gill Sans MT"/>
                <a:cs typeface="Gill Sans MT"/>
              </a:rPr>
              <a:t>–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60603" y="3067938"/>
            <a:ext cx="29584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40560" algn="l"/>
              </a:tabLst>
            </a:pPr>
            <a:r>
              <a:rPr dirty="0" sz="2000" b="1">
                <a:solidFill>
                  <a:srgbClr val="FFFFFF"/>
                </a:solidFill>
                <a:latin typeface="Gill Sans MT"/>
                <a:cs typeface="Gill Sans MT"/>
              </a:rPr>
              <a:t>K</a:t>
            </a:r>
            <a:r>
              <a:rPr dirty="0" sz="2000" spc="19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dirty="0" sz="2000" spc="19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dirty="0" sz="2000" spc="19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Gill Sans MT"/>
                <a:cs typeface="Gill Sans MT"/>
              </a:rPr>
              <a:t>B</a:t>
            </a:r>
            <a:r>
              <a:rPr dirty="0" sz="2000" spc="19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dirty="0" sz="2000" spc="18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2000" spc="-50" b="1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dirty="0" sz="2000" b="1">
                <a:solidFill>
                  <a:srgbClr val="FFFFFF"/>
                </a:solidFill>
                <a:latin typeface="Gill Sans MT"/>
                <a:cs typeface="Gill Sans MT"/>
              </a:rPr>
              <a:t>	P</a:t>
            </a:r>
            <a:r>
              <a:rPr dirty="0" sz="2000" spc="4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dirty="0" sz="2000" spc="19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dirty="0" sz="2000" spc="18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2000" spc="-50" b="1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536951" y="3372739"/>
            <a:ext cx="10839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dirty="0" sz="2000" spc="20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dirty="0" sz="2000" spc="20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Gill Sans MT"/>
                <a:cs typeface="Gill Sans MT"/>
              </a:rPr>
              <a:t>H</a:t>
            </a:r>
            <a:r>
              <a:rPr dirty="0" sz="2000" spc="21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2000" spc="-50" b="1">
                <a:solidFill>
                  <a:srgbClr val="FFFFFF"/>
                </a:solidFill>
                <a:latin typeface="Gill Sans MT"/>
                <a:cs typeface="Gill Sans MT"/>
              </a:rPr>
              <a:t>H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02944" y="4751070"/>
            <a:ext cx="28371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94945">
              <a:lnSpc>
                <a:spcPct val="150000"/>
              </a:lnSpc>
              <a:spcBef>
                <a:spcPts val="100"/>
              </a:spcBef>
              <a:tabLst>
                <a:tab pos="965835" algn="l"/>
                <a:tab pos="1260475" algn="l"/>
                <a:tab pos="1430020" algn="l"/>
                <a:tab pos="1557655" algn="l"/>
                <a:tab pos="2731770" algn="l"/>
              </a:tabLst>
            </a:pPr>
            <a:r>
              <a:rPr dirty="0" sz="1200">
                <a:solidFill>
                  <a:srgbClr val="FFFFFF"/>
                </a:solidFill>
                <a:latin typeface="Gill Sans MT"/>
                <a:cs typeface="Gill Sans MT"/>
              </a:rPr>
              <a:t>D</a:t>
            </a:r>
            <a:r>
              <a:rPr dirty="0" sz="1200" spc="265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dirty="0" sz="1200" spc="275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>
                <a:solidFill>
                  <a:srgbClr val="FFFFFF"/>
                </a:solidFill>
                <a:latin typeface="Gill Sans MT"/>
                <a:cs typeface="Gill Sans MT"/>
              </a:rPr>
              <a:t>J</a:t>
            </a:r>
            <a:r>
              <a:rPr dirty="0" sz="1200" spc="265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dirty="0" sz="1200">
                <a:solidFill>
                  <a:srgbClr val="FFFFFF"/>
                </a:solidFill>
                <a:latin typeface="Gill Sans MT"/>
                <a:cs typeface="Gill Sans MT"/>
              </a:rPr>
              <a:t>	D</a:t>
            </a:r>
            <a:r>
              <a:rPr dirty="0" sz="1200" spc="254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dirty="0" sz="1200">
                <a:solidFill>
                  <a:srgbClr val="FFFFFF"/>
                </a:solidFill>
                <a:latin typeface="Gill Sans MT"/>
                <a:cs typeface="Gill Sans MT"/>
              </a:rPr>
              <a:t>		E</a:t>
            </a:r>
            <a:r>
              <a:rPr dirty="0" sz="1200" spc="27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>
                <a:solidFill>
                  <a:srgbClr val="FFFFFF"/>
                </a:solidFill>
                <a:latin typeface="Gill Sans MT"/>
                <a:cs typeface="Gill Sans MT"/>
              </a:rPr>
              <a:t>M</a:t>
            </a:r>
            <a:r>
              <a:rPr dirty="0" sz="1200" spc="275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dirty="0" sz="1200" spc="27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dirty="0" sz="1200" spc="27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>
                <a:solidFill>
                  <a:srgbClr val="FFFFFF"/>
                </a:solidFill>
                <a:latin typeface="Gill Sans MT"/>
                <a:cs typeface="Gill Sans MT"/>
              </a:rPr>
              <a:t>Z</a:t>
            </a:r>
            <a:r>
              <a:rPr dirty="0" sz="1200" spc="28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dirty="0" sz="1200" spc="275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dirty="0" sz="1200">
                <a:solidFill>
                  <a:srgbClr val="FFFFFF"/>
                </a:solidFill>
                <a:latin typeface="Gill Sans MT"/>
                <a:cs typeface="Gill Sans MT"/>
              </a:rPr>
              <a:t>	</a:t>
            </a:r>
            <a:r>
              <a:rPr dirty="0" sz="1200" spc="-50">
                <a:solidFill>
                  <a:srgbClr val="FFFFFF"/>
                </a:solidFill>
                <a:latin typeface="Gill Sans MT"/>
                <a:cs typeface="Gill Sans MT"/>
              </a:rPr>
              <a:t>Y </a:t>
            </a:r>
            <a:r>
              <a:rPr dirty="0" sz="120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dirty="0" sz="1200" spc="27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>
                <a:solidFill>
                  <a:srgbClr val="FFFFFF"/>
                </a:solidFill>
                <a:latin typeface="Gill Sans MT"/>
                <a:cs typeface="Gill Sans MT"/>
              </a:rPr>
              <a:t>M</a:t>
            </a:r>
            <a:r>
              <a:rPr dirty="0" sz="1200" spc="275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dirty="0" sz="1200" spc="265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dirty="0" sz="1200" spc="275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dirty="0" sz="1200" spc="27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>
                <a:solidFill>
                  <a:srgbClr val="FFFFFF"/>
                </a:solidFill>
                <a:latin typeface="Gill Sans MT"/>
                <a:cs typeface="Gill Sans MT"/>
              </a:rPr>
              <a:t>Z</a:t>
            </a:r>
            <a:r>
              <a:rPr dirty="0" sz="1200" spc="275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dirty="0" sz="1200">
                <a:solidFill>
                  <a:srgbClr val="FFFFFF"/>
                </a:solidFill>
                <a:latin typeface="Gill Sans MT"/>
                <a:cs typeface="Gill Sans MT"/>
              </a:rPr>
              <a:t>	</a:t>
            </a:r>
            <a:r>
              <a:rPr dirty="0" sz="1200" spc="-5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dirty="0" sz="1200">
                <a:solidFill>
                  <a:srgbClr val="FFFFFF"/>
                </a:solidFill>
                <a:latin typeface="Gill Sans MT"/>
                <a:cs typeface="Gill Sans MT"/>
              </a:rPr>
              <a:t>		T</a:t>
            </a:r>
            <a:r>
              <a:rPr dirty="0" sz="1200" spc="254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dirty="0" sz="1200" spc="26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dirty="0" sz="1200" spc="265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>
                <a:solidFill>
                  <a:srgbClr val="FFFFFF"/>
                </a:solidFill>
                <a:latin typeface="Gill Sans MT"/>
                <a:cs typeface="Gill Sans MT"/>
              </a:rPr>
              <a:t>M</a:t>
            </a:r>
            <a:r>
              <a:rPr dirty="0" sz="1200" spc="265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dirty="0" sz="1200" spc="26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dirty="0" sz="1200" spc="26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dirty="0" sz="1200" spc="265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1200">
              <a:latin typeface="Gill Sans MT"/>
              <a:cs typeface="Gill Sans MT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2065020" y="0"/>
            <a:ext cx="10110470" cy="6858000"/>
            <a:chOff x="2065020" y="0"/>
            <a:chExt cx="10110470" cy="6858000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5020" y="169163"/>
              <a:ext cx="1697735" cy="19994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8600" y="0"/>
              <a:ext cx="8136635" cy="685799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82540" y="536448"/>
              <a:ext cx="6166104" cy="1056131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6924" y="475487"/>
              <a:ext cx="6217920" cy="1275588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135879" y="539495"/>
            <a:ext cx="6064250" cy="954405"/>
          </a:xfrm>
          <a:prstGeom prst="rect"/>
          <a:solidFill>
            <a:srgbClr val="FFFFFF"/>
          </a:solidFill>
        </p:spPr>
        <p:txBody>
          <a:bodyPr wrap="square" lIns="0" tIns="36194" rIns="0" bIns="0" rtlCol="0" vert="horz">
            <a:spAutoFit/>
          </a:bodyPr>
          <a:lstStyle/>
          <a:p>
            <a:pPr marL="1878330" marR="230504" indent="-1640205">
              <a:lnSpc>
                <a:spcPct val="100000"/>
              </a:lnSpc>
              <a:spcBef>
                <a:spcPts val="284"/>
              </a:spcBef>
            </a:pPr>
            <a:r>
              <a:rPr dirty="0" sz="2800" b="1">
                <a:latin typeface="Arial"/>
                <a:cs typeface="Arial"/>
              </a:rPr>
              <a:t>OPTIMIZANDO</a:t>
            </a:r>
            <a:r>
              <a:rPr dirty="0" sz="2800" spc="-15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NUESTRO</a:t>
            </a:r>
            <a:r>
              <a:rPr dirty="0" sz="2800" spc="-155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FLUJO </a:t>
            </a:r>
            <a:r>
              <a:rPr dirty="0" sz="2800" b="1">
                <a:latin typeface="Arial"/>
                <a:cs typeface="Arial"/>
              </a:rPr>
              <a:t>DE</a:t>
            </a:r>
            <a:r>
              <a:rPr dirty="0" sz="2800" spc="-35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TRABAJO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4847844" y="2005583"/>
            <a:ext cx="7343140" cy="4032885"/>
          </a:xfrm>
          <a:custGeom>
            <a:avLst/>
            <a:gdLst/>
            <a:ahLst/>
            <a:cxnLst/>
            <a:rect l="l" t="t" r="r" b="b"/>
            <a:pathLst>
              <a:path w="7343140" h="4032885">
                <a:moveTo>
                  <a:pt x="7342632" y="0"/>
                </a:moveTo>
                <a:lnTo>
                  <a:pt x="0" y="0"/>
                </a:lnTo>
                <a:lnTo>
                  <a:pt x="0" y="4032504"/>
                </a:lnTo>
                <a:lnTo>
                  <a:pt x="7342632" y="4032504"/>
                </a:lnTo>
                <a:lnTo>
                  <a:pt x="7342632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4926838" y="2034920"/>
            <a:ext cx="29635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Arial"/>
                <a:cs typeface="Arial"/>
              </a:rPr>
              <a:t>DÍA</a:t>
            </a:r>
            <a:r>
              <a:rPr dirty="0" sz="1600" spc="-10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1:</a:t>
            </a:r>
            <a:r>
              <a:rPr dirty="0" sz="1600" spc="-5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KANBAN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-</a:t>
            </a:r>
            <a:r>
              <a:rPr dirty="0" sz="1600" spc="-9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ATERRIZAJE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926838" y="2522981"/>
            <a:ext cx="4004310" cy="1488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"/>
                <a:cs typeface="Arial"/>
              </a:rPr>
              <a:t>LOS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MUDAS</a:t>
            </a:r>
            <a:endParaRPr sz="1600">
              <a:latin typeface="Arial"/>
              <a:cs typeface="Arial"/>
            </a:endParaRPr>
          </a:p>
          <a:p>
            <a:pPr marL="12700" marR="594995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LA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35">
                <a:latin typeface="Arial"/>
                <a:cs typeface="Arial"/>
              </a:rPr>
              <a:t>PARADOJA</a:t>
            </a:r>
            <a:r>
              <a:rPr dirty="0" sz="1600" spc="-10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DE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LA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EFECTIVIDAD </a:t>
            </a:r>
            <a:r>
              <a:rPr dirty="0" sz="1600">
                <a:latin typeface="Arial"/>
                <a:cs typeface="Arial"/>
              </a:rPr>
              <a:t>LOS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VALORES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Y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PRINCIPIOS </a:t>
            </a:r>
            <a:r>
              <a:rPr dirty="0" sz="1600">
                <a:latin typeface="Arial"/>
                <a:cs typeface="Arial"/>
              </a:rPr>
              <a:t>VISUALIZANDO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EL</a:t>
            </a:r>
            <a:r>
              <a:rPr dirty="0" sz="1600" spc="-1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FLUJO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HACIENDO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PULL</a:t>
            </a:r>
            <a:r>
              <a:rPr dirty="0" sz="1600" spc="-10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Y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LIMITANDO </a:t>
            </a:r>
            <a:r>
              <a:rPr dirty="0" sz="1600">
                <a:latin typeface="Arial"/>
                <a:cs typeface="Arial"/>
              </a:rPr>
              <a:t>EL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WIP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MÉTRICAS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EN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KANBAN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Y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OPTIMIZACIÓN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926838" y="4473955"/>
            <a:ext cx="5395595" cy="1488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Arial"/>
                <a:cs typeface="Arial"/>
              </a:rPr>
              <a:t>DÍA</a:t>
            </a:r>
            <a:r>
              <a:rPr dirty="0" sz="1600" spc="-1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2:</a:t>
            </a:r>
            <a:r>
              <a:rPr dirty="0" sz="1600" spc="-5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KANBAN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–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INMERSIÓN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OPTIMIZANDO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EL</a:t>
            </a:r>
            <a:r>
              <a:rPr dirty="0" sz="1600" spc="-114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FLUJO</a:t>
            </a:r>
            <a:endParaRPr sz="1600">
              <a:latin typeface="Arial"/>
              <a:cs typeface="Arial"/>
            </a:endParaRPr>
          </a:p>
          <a:p>
            <a:pPr marL="12700" marR="1036955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TIPOS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DE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TRABAJO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Y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CLASES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DE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SERVICIO </a:t>
            </a:r>
            <a:r>
              <a:rPr dirty="0" sz="1600">
                <a:latin typeface="Arial"/>
                <a:cs typeface="Arial"/>
              </a:rPr>
              <a:t>POLÍTICAS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EXPLÍCITAS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BUCLES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DE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FEEDBACK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APLICANDO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KANBAN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EN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UN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CONTEXTO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REAL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-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STATIK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77600" y="5864352"/>
            <a:ext cx="725424" cy="85496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8908" y="520826"/>
            <a:ext cx="9448800" cy="52673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77600" y="5864352"/>
            <a:ext cx="725424" cy="85496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8983" y="520826"/>
            <a:ext cx="2935148" cy="52673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697546" y="694933"/>
            <a:ext cx="6732270" cy="4787265"/>
            <a:chOff x="4697546" y="694933"/>
            <a:chExt cx="6732270" cy="478726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97546" y="694933"/>
              <a:ext cx="6732166" cy="4787207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4896611" y="5140452"/>
              <a:ext cx="1351915" cy="224154"/>
            </a:xfrm>
            <a:custGeom>
              <a:avLst/>
              <a:gdLst/>
              <a:ahLst/>
              <a:cxnLst/>
              <a:rect l="l" t="t" r="r" b="b"/>
              <a:pathLst>
                <a:path w="1351914" h="224154">
                  <a:moveTo>
                    <a:pt x="1351788" y="0"/>
                  </a:moveTo>
                  <a:lnTo>
                    <a:pt x="0" y="0"/>
                  </a:lnTo>
                  <a:lnTo>
                    <a:pt x="0" y="224028"/>
                  </a:lnTo>
                  <a:lnTo>
                    <a:pt x="1351788" y="224028"/>
                  </a:lnTo>
                  <a:lnTo>
                    <a:pt x="13517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896611" y="5140452"/>
              <a:ext cx="1351915" cy="224154"/>
            </a:xfrm>
            <a:custGeom>
              <a:avLst/>
              <a:gdLst/>
              <a:ahLst/>
              <a:cxnLst/>
              <a:rect l="l" t="t" r="r" b="b"/>
              <a:pathLst>
                <a:path w="1351914" h="224154">
                  <a:moveTo>
                    <a:pt x="0" y="224028"/>
                  </a:moveTo>
                  <a:lnTo>
                    <a:pt x="1351788" y="224028"/>
                  </a:lnTo>
                  <a:lnTo>
                    <a:pt x="1351788" y="0"/>
                  </a:lnTo>
                  <a:lnTo>
                    <a:pt x="0" y="0"/>
                  </a:lnTo>
                  <a:lnTo>
                    <a:pt x="0" y="22402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963" y="0"/>
            <a:ext cx="4143755" cy="61539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774750" rIns="0" bIns="0" rtlCol="0" vert="horz">
            <a:spAutoFit/>
          </a:bodyPr>
          <a:lstStyle/>
          <a:p>
            <a:pPr algn="ctr" marL="4197350">
              <a:lnSpc>
                <a:spcPct val="100000"/>
              </a:lnSpc>
              <a:spcBef>
                <a:spcPts val="95"/>
              </a:spcBef>
            </a:pPr>
            <a:r>
              <a:rPr dirty="0" spc="-30">
                <a:solidFill>
                  <a:srgbClr val="C00000"/>
                </a:solidFill>
              </a:rPr>
              <a:t>PRÁCTICA</a:t>
            </a:r>
            <a:r>
              <a:rPr dirty="0" spc="-140">
                <a:solidFill>
                  <a:srgbClr val="C00000"/>
                </a:solidFill>
              </a:rPr>
              <a:t> </a:t>
            </a:r>
            <a:r>
              <a:rPr dirty="0" spc="-25">
                <a:solidFill>
                  <a:srgbClr val="C00000"/>
                </a:solidFill>
              </a:rPr>
              <a:t>4.</a:t>
            </a:r>
          </a:p>
          <a:p>
            <a:pPr algn="ctr" marL="4194810">
              <a:lnSpc>
                <a:spcPct val="100000"/>
              </a:lnSpc>
            </a:pPr>
            <a:r>
              <a:rPr dirty="0" spc="-30">
                <a:solidFill>
                  <a:srgbClr val="C00000"/>
                </a:solidFill>
              </a:rPr>
              <a:t>HACER</a:t>
            </a:r>
            <a:r>
              <a:rPr dirty="0" spc="-165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LAS</a:t>
            </a:r>
            <a:r>
              <a:rPr dirty="0" spc="-160">
                <a:solidFill>
                  <a:srgbClr val="C00000"/>
                </a:solidFill>
              </a:rPr>
              <a:t> </a:t>
            </a:r>
            <a:r>
              <a:rPr dirty="0" spc="-55">
                <a:solidFill>
                  <a:srgbClr val="C00000"/>
                </a:solidFill>
              </a:rPr>
              <a:t>POLÍTICAS</a:t>
            </a:r>
            <a:r>
              <a:rPr dirty="0" spc="-140">
                <a:solidFill>
                  <a:srgbClr val="C00000"/>
                </a:solidFill>
              </a:rPr>
              <a:t> </a:t>
            </a:r>
            <a:r>
              <a:rPr dirty="0" spc="-75">
                <a:solidFill>
                  <a:srgbClr val="C00000"/>
                </a:solidFill>
              </a:rPr>
              <a:t>EXPLÍCITAS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4344542" y="2661411"/>
            <a:ext cx="805180" cy="687070"/>
            <a:chOff x="4344542" y="2661411"/>
            <a:chExt cx="805180" cy="687070"/>
          </a:xfrm>
        </p:grpSpPr>
        <p:sp>
          <p:nvSpPr>
            <p:cNvPr id="5" name="object 5" descr=""/>
            <p:cNvSpPr/>
            <p:nvPr/>
          </p:nvSpPr>
          <p:spPr>
            <a:xfrm>
              <a:off x="4350892" y="2667761"/>
              <a:ext cx="792480" cy="674370"/>
            </a:xfrm>
            <a:custGeom>
              <a:avLst/>
              <a:gdLst/>
              <a:ahLst/>
              <a:cxnLst/>
              <a:rect l="l" t="t" r="r" b="b"/>
              <a:pathLst>
                <a:path w="792479" h="674370">
                  <a:moveTo>
                    <a:pt x="216535" y="0"/>
                  </a:moveTo>
                  <a:lnTo>
                    <a:pt x="0" y="457708"/>
                  </a:lnTo>
                  <a:lnTo>
                    <a:pt x="457835" y="674370"/>
                  </a:lnTo>
                  <a:lnTo>
                    <a:pt x="397510" y="505713"/>
                  </a:lnTo>
                  <a:lnTo>
                    <a:pt x="792099" y="364616"/>
                  </a:lnTo>
                  <a:lnTo>
                    <a:pt x="671449" y="27432"/>
                  </a:lnTo>
                  <a:lnTo>
                    <a:pt x="276860" y="168528"/>
                  </a:lnTo>
                  <a:lnTo>
                    <a:pt x="21653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350892" y="2667761"/>
              <a:ext cx="792480" cy="674370"/>
            </a:xfrm>
            <a:custGeom>
              <a:avLst/>
              <a:gdLst/>
              <a:ahLst/>
              <a:cxnLst/>
              <a:rect l="l" t="t" r="r" b="b"/>
              <a:pathLst>
                <a:path w="792479" h="674370">
                  <a:moveTo>
                    <a:pt x="0" y="457708"/>
                  </a:moveTo>
                  <a:lnTo>
                    <a:pt x="216535" y="0"/>
                  </a:lnTo>
                  <a:lnTo>
                    <a:pt x="276860" y="168528"/>
                  </a:lnTo>
                  <a:lnTo>
                    <a:pt x="671449" y="27432"/>
                  </a:lnTo>
                  <a:lnTo>
                    <a:pt x="792099" y="364616"/>
                  </a:lnTo>
                  <a:lnTo>
                    <a:pt x="397510" y="505713"/>
                  </a:lnTo>
                  <a:lnTo>
                    <a:pt x="457835" y="674370"/>
                  </a:lnTo>
                  <a:lnTo>
                    <a:pt x="0" y="457708"/>
                  </a:lnTo>
                  <a:close/>
                </a:path>
              </a:pathLst>
            </a:custGeom>
            <a:ln w="12700">
              <a:solidFill>
                <a:srgbClr val="7900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036058" y="3656457"/>
            <a:ext cx="6471285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3600" spc="-60" b="1">
                <a:latin typeface="Gill Sans MT"/>
                <a:cs typeface="Gill Sans MT"/>
              </a:rPr>
              <a:t>“SER</a:t>
            </a:r>
            <a:r>
              <a:rPr dirty="0" sz="3600" spc="-190" b="1">
                <a:latin typeface="Gill Sans MT"/>
                <a:cs typeface="Gill Sans MT"/>
              </a:rPr>
              <a:t> </a:t>
            </a:r>
            <a:r>
              <a:rPr dirty="0" sz="3600" spc="-85" b="1">
                <a:latin typeface="Gill Sans MT"/>
                <a:cs typeface="Gill Sans MT"/>
              </a:rPr>
              <a:t>CLARO</a:t>
            </a:r>
            <a:r>
              <a:rPr dirty="0" sz="3600" spc="-150" b="1">
                <a:latin typeface="Gill Sans MT"/>
                <a:cs typeface="Gill Sans MT"/>
              </a:rPr>
              <a:t> </a:t>
            </a:r>
            <a:r>
              <a:rPr dirty="0" sz="3600" spc="-65" b="1">
                <a:latin typeface="Gill Sans MT"/>
                <a:cs typeface="Gill Sans MT"/>
              </a:rPr>
              <a:t>SOBRE</a:t>
            </a:r>
            <a:r>
              <a:rPr dirty="0" sz="3600" spc="-135" b="1">
                <a:latin typeface="Gill Sans MT"/>
                <a:cs typeface="Gill Sans MT"/>
              </a:rPr>
              <a:t> </a:t>
            </a:r>
            <a:r>
              <a:rPr dirty="0" sz="3600" spc="-175" b="1">
                <a:latin typeface="Gill Sans MT"/>
                <a:cs typeface="Gill Sans MT"/>
              </a:rPr>
              <a:t>LO</a:t>
            </a:r>
            <a:r>
              <a:rPr dirty="0" sz="3600" spc="-75" b="1">
                <a:latin typeface="Gill Sans MT"/>
                <a:cs typeface="Gill Sans MT"/>
              </a:rPr>
              <a:t> </a:t>
            </a:r>
            <a:r>
              <a:rPr dirty="0" sz="3600" spc="-25" b="1">
                <a:latin typeface="Gill Sans MT"/>
                <a:cs typeface="Gill Sans MT"/>
              </a:rPr>
              <a:t>QUE </a:t>
            </a:r>
            <a:r>
              <a:rPr dirty="0" sz="3600" spc="-30" b="1">
                <a:latin typeface="Gill Sans MT"/>
                <a:cs typeface="Gill Sans MT"/>
              </a:rPr>
              <a:t>SE</a:t>
            </a:r>
            <a:r>
              <a:rPr dirty="0" sz="3600" spc="-200" b="1">
                <a:latin typeface="Gill Sans MT"/>
                <a:cs typeface="Gill Sans MT"/>
              </a:rPr>
              <a:t> </a:t>
            </a:r>
            <a:r>
              <a:rPr dirty="0" sz="3600" spc="-50" b="1">
                <a:latin typeface="Gill Sans MT"/>
                <a:cs typeface="Gill Sans MT"/>
              </a:rPr>
              <a:t>PUEDE</a:t>
            </a:r>
            <a:r>
              <a:rPr dirty="0" sz="3600" spc="-125" b="1">
                <a:latin typeface="Gill Sans MT"/>
                <a:cs typeface="Gill Sans MT"/>
              </a:rPr>
              <a:t> </a:t>
            </a:r>
            <a:r>
              <a:rPr dirty="0" sz="3600" spc="-40" b="1">
                <a:latin typeface="Gill Sans MT"/>
                <a:cs typeface="Gill Sans MT"/>
              </a:rPr>
              <a:t>HACER</a:t>
            </a:r>
            <a:r>
              <a:rPr dirty="0" sz="3600" spc="-140" b="1">
                <a:latin typeface="Gill Sans MT"/>
                <a:cs typeface="Gill Sans MT"/>
              </a:rPr>
              <a:t> </a:t>
            </a:r>
            <a:r>
              <a:rPr dirty="0" sz="3600" b="1">
                <a:latin typeface="Gill Sans MT"/>
                <a:cs typeface="Gill Sans MT"/>
              </a:rPr>
              <a:t>Y</a:t>
            </a:r>
            <a:r>
              <a:rPr dirty="0" sz="3600" spc="-135" b="1">
                <a:latin typeface="Gill Sans MT"/>
                <a:cs typeface="Gill Sans MT"/>
              </a:rPr>
              <a:t> </a:t>
            </a:r>
            <a:r>
              <a:rPr dirty="0" sz="3600" spc="-175" b="1">
                <a:latin typeface="Gill Sans MT"/>
                <a:cs typeface="Gill Sans MT"/>
              </a:rPr>
              <a:t>LO</a:t>
            </a:r>
            <a:r>
              <a:rPr dirty="0" sz="3600" spc="-75" b="1">
                <a:latin typeface="Gill Sans MT"/>
                <a:cs typeface="Gill Sans MT"/>
              </a:rPr>
              <a:t> </a:t>
            </a:r>
            <a:r>
              <a:rPr dirty="0" sz="3600" spc="-25" b="1">
                <a:latin typeface="Gill Sans MT"/>
                <a:cs typeface="Gill Sans MT"/>
              </a:rPr>
              <a:t>QUE </a:t>
            </a:r>
            <a:r>
              <a:rPr dirty="0" sz="3600" b="1">
                <a:latin typeface="Gill Sans MT"/>
                <a:cs typeface="Gill Sans MT"/>
              </a:rPr>
              <a:t>NO</a:t>
            </a:r>
            <a:r>
              <a:rPr dirty="0" sz="3600" spc="-160" b="1">
                <a:latin typeface="Gill Sans MT"/>
                <a:cs typeface="Gill Sans MT"/>
              </a:rPr>
              <a:t> </a:t>
            </a:r>
            <a:r>
              <a:rPr dirty="0" sz="3600" spc="-30" b="1">
                <a:latin typeface="Gill Sans MT"/>
                <a:cs typeface="Gill Sans MT"/>
              </a:rPr>
              <a:t>SE</a:t>
            </a:r>
            <a:r>
              <a:rPr dirty="0" sz="3600" spc="-160" b="1">
                <a:latin typeface="Gill Sans MT"/>
                <a:cs typeface="Gill Sans MT"/>
              </a:rPr>
              <a:t> </a:t>
            </a:r>
            <a:r>
              <a:rPr dirty="0" sz="3600" spc="-60" b="1">
                <a:latin typeface="Gill Sans MT"/>
                <a:cs typeface="Gill Sans MT"/>
              </a:rPr>
              <a:t>PUEDE</a:t>
            </a:r>
            <a:r>
              <a:rPr dirty="0" sz="3600" spc="-150" b="1">
                <a:latin typeface="Gill Sans MT"/>
                <a:cs typeface="Gill Sans MT"/>
              </a:rPr>
              <a:t> </a:t>
            </a:r>
            <a:r>
              <a:rPr dirty="0" sz="3600" spc="-10" b="1">
                <a:latin typeface="Gill Sans MT"/>
                <a:cs typeface="Gill Sans MT"/>
              </a:rPr>
              <a:t>HACER”</a:t>
            </a:r>
            <a:endParaRPr sz="3600">
              <a:latin typeface="Gill Sans MT"/>
              <a:cs typeface="Gill Sans MT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7600" y="5864352"/>
            <a:ext cx="725424" cy="8549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5251" y="210311"/>
            <a:ext cx="8101583" cy="607618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7600" y="5864352"/>
            <a:ext cx="725424" cy="8549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01623" y="621353"/>
            <a:ext cx="11201400" cy="6098540"/>
            <a:chOff x="801623" y="621353"/>
            <a:chExt cx="11201400" cy="609854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623" y="621353"/>
              <a:ext cx="10480363" cy="527805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77600" y="5864352"/>
              <a:ext cx="725424" cy="8549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0020" y="0"/>
            <a:ext cx="5035550" cy="6253480"/>
            <a:chOff x="160020" y="0"/>
            <a:chExt cx="5035550" cy="625348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020" y="0"/>
              <a:ext cx="4210812" cy="625297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396612" y="3627882"/>
              <a:ext cx="792480" cy="674370"/>
            </a:xfrm>
            <a:custGeom>
              <a:avLst/>
              <a:gdLst/>
              <a:ahLst/>
              <a:cxnLst/>
              <a:rect l="l" t="t" r="r" b="b"/>
              <a:pathLst>
                <a:path w="792479" h="674370">
                  <a:moveTo>
                    <a:pt x="216535" y="0"/>
                  </a:moveTo>
                  <a:lnTo>
                    <a:pt x="0" y="457708"/>
                  </a:lnTo>
                  <a:lnTo>
                    <a:pt x="457835" y="674370"/>
                  </a:lnTo>
                  <a:lnTo>
                    <a:pt x="397510" y="505714"/>
                  </a:lnTo>
                  <a:lnTo>
                    <a:pt x="792099" y="364617"/>
                  </a:lnTo>
                  <a:lnTo>
                    <a:pt x="671449" y="27432"/>
                  </a:lnTo>
                  <a:lnTo>
                    <a:pt x="276860" y="168529"/>
                  </a:lnTo>
                  <a:lnTo>
                    <a:pt x="21653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396612" y="3627882"/>
              <a:ext cx="792480" cy="674370"/>
            </a:xfrm>
            <a:custGeom>
              <a:avLst/>
              <a:gdLst/>
              <a:ahLst/>
              <a:cxnLst/>
              <a:rect l="l" t="t" r="r" b="b"/>
              <a:pathLst>
                <a:path w="792479" h="674370">
                  <a:moveTo>
                    <a:pt x="0" y="457708"/>
                  </a:moveTo>
                  <a:lnTo>
                    <a:pt x="216535" y="0"/>
                  </a:lnTo>
                  <a:lnTo>
                    <a:pt x="276860" y="168529"/>
                  </a:lnTo>
                  <a:lnTo>
                    <a:pt x="671449" y="27432"/>
                  </a:lnTo>
                  <a:lnTo>
                    <a:pt x="792099" y="364617"/>
                  </a:lnTo>
                  <a:lnTo>
                    <a:pt x="397510" y="505714"/>
                  </a:lnTo>
                  <a:lnTo>
                    <a:pt x="457835" y="674370"/>
                  </a:lnTo>
                  <a:lnTo>
                    <a:pt x="0" y="457708"/>
                  </a:lnTo>
                  <a:close/>
                </a:path>
              </a:pathLst>
            </a:custGeom>
            <a:ln w="12700">
              <a:solidFill>
                <a:srgbClr val="7900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5260085" y="3974338"/>
            <a:ext cx="617791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2800" spc="-30" b="1">
                <a:solidFill>
                  <a:srgbClr val="C00000"/>
                </a:solidFill>
                <a:latin typeface="Gill Sans MT"/>
                <a:cs typeface="Gill Sans MT"/>
              </a:rPr>
              <a:t>PRÁCTICA</a:t>
            </a:r>
            <a:r>
              <a:rPr dirty="0" sz="2800" spc="-125" b="1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dirty="0" sz="2800" spc="-25" b="1">
                <a:solidFill>
                  <a:srgbClr val="C00000"/>
                </a:solidFill>
                <a:latin typeface="Gill Sans MT"/>
                <a:cs typeface="Gill Sans MT"/>
              </a:rPr>
              <a:t>5.</a:t>
            </a:r>
            <a:endParaRPr sz="28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</a:pPr>
            <a:r>
              <a:rPr dirty="0" sz="2800" spc="-80" b="1">
                <a:solidFill>
                  <a:srgbClr val="C00000"/>
                </a:solidFill>
                <a:latin typeface="Gill Sans MT"/>
                <a:cs typeface="Gill Sans MT"/>
              </a:rPr>
              <a:t>IMPLEMENTA</a:t>
            </a:r>
            <a:r>
              <a:rPr dirty="0" sz="2800" spc="-60" b="1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dirty="0" sz="2800" spc="-85" b="1">
                <a:solidFill>
                  <a:srgbClr val="C00000"/>
                </a:solidFill>
                <a:latin typeface="Gill Sans MT"/>
                <a:cs typeface="Gill Sans MT"/>
              </a:rPr>
              <a:t>BLUCLES</a:t>
            </a:r>
            <a:r>
              <a:rPr dirty="0" sz="2800" spc="-50" b="1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dirty="0" sz="2800" spc="-25" b="1">
                <a:solidFill>
                  <a:srgbClr val="C00000"/>
                </a:solidFill>
                <a:latin typeface="Gill Sans MT"/>
                <a:cs typeface="Gill Sans MT"/>
              </a:rPr>
              <a:t>FEEDBACK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06973" y="927861"/>
            <a:ext cx="5288915" cy="27692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1905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latin typeface="Gill Sans MT"/>
                <a:cs typeface="Gill Sans MT"/>
              </a:rPr>
              <a:t>“NO</a:t>
            </a:r>
            <a:r>
              <a:rPr dirty="0" sz="3600" spc="-210" b="1">
                <a:latin typeface="Gill Sans MT"/>
                <a:cs typeface="Gill Sans MT"/>
              </a:rPr>
              <a:t> </a:t>
            </a:r>
            <a:r>
              <a:rPr dirty="0" sz="3600" spc="-30" b="1">
                <a:latin typeface="Gill Sans MT"/>
                <a:cs typeface="Gill Sans MT"/>
              </a:rPr>
              <a:t>ES</a:t>
            </a:r>
            <a:r>
              <a:rPr dirty="0" sz="3600" spc="-204" b="1">
                <a:latin typeface="Gill Sans MT"/>
                <a:cs typeface="Gill Sans MT"/>
              </a:rPr>
              <a:t> </a:t>
            </a:r>
            <a:r>
              <a:rPr dirty="0" sz="3600" spc="-10" b="1">
                <a:latin typeface="Gill Sans MT"/>
                <a:cs typeface="Gill Sans MT"/>
              </a:rPr>
              <a:t>SUFICIENTE </a:t>
            </a:r>
            <a:r>
              <a:rPr dirty="0" sz="3600" spc="-20" b="1">
                <a:latin typeface="Gill Sans MT"/>
                <a:cs typeface="Gill Sans MT"/>
              </a:rPr>
              <a:t>ENTREGAR</a:t>
            </a:r>
            <a:r>
              <a:rPr dirty="0" sz="3600" spc="-165" b="1">
                <a:latin typeface="Gill Sans MT"/>
                <a:cs typeface="Gill Sans MT"/>
              </a:rPr>
              <a:t> </a:t>
            </a:r>
            <a:r>
              <a:rPr dirty="0" sz="3600" spc="-10" b="1">
                <a:latin typeface="Gill Sans MT"/>
                <a:cs typeface="Gill Sans MT"/>
              </a:rPr>
              <a:t>RÁPIDO, </a:t>
            </a:r>
            <a:r>
              <a:rPr dirty="0" sz="3600" spc="-85" b="1">
                <a:latin typeface="Gill Sans MT"/>
                <a:cs typeface="Gill Sans MT"/>
              </a:rPr>
              <a:t>TAMBIÉN</a:t>
            </a:r>
            <a:r>
              <a:rPr dirty="0" sz="3600" spc="-165" b="1">
                <a:latin typeface="Gill Sans MT"/>
                <a:cs typeface="Gill Sans MT"/>
              </a:rPr>
              <a:t> </a:t>
            </a:r>
            <a:r>
              <a:rPr dirty="0" sz="3600" spc="-20" b="1">
                <a:latin typeface="Gill Sans MT"/>
                <a:cs typeface="Gill Sans MT"/>
              </a:rPr>
              <a:t>ES</a:t>
            </a:r>
            <a:r>
              <a:rPr dirty="0" sz="3600" spc="-185" b="1">
                <a:latin typeface="Gill Sans MT"/>
                <a:cs typeface="Gill Sans MT"/>
              </a:rPr>
              <a:t> </a:t>
            </a:r>
            <a:r>
              <a:rPr dirty="0" sz="3600" spc="-10" b="1">
                <a:latin typeface="Gill Sans MT"/>
                <a:cs typeface="Gill Sans MT"/>
              </a:rPr>
              <a:t>CLAVE ENTREGRAR</a:t>
            </a:r>
            <a:r>
              <a:rPr dirty="0" sz="3600" spc="-204" b="1">
                <a:latin typeface="Gill Sans MT"/>
                <a:cs typeface="Gill Sans MT"/>
              </a:rPr>
              <a:t> </a:t>
            </a:r>
            <a:r>
              <a:rPr dirty="0" sz="3600" b="1">
                <a:latin typeface="Gill Sans MT"/>
                <a:cs typeface="Gill Sans MT"/>
              </a:rPr>
              <a:t>EL</a:t>
            </a:r>
            <a:r>
              <a:rPr dirty="0" sz="3600" spc="-195" b="1">
                <a:latin typeface="Gill Sans MT"/>
                <a:cs typeface="Gill Sans MT"/>
              </a:rPr>
              <a:t> </a:t>
            </a:r>
            <a:r>
              <a:rPr dirty="0" sz="3600" spc="-30" b="1">
                <a:latin typeface="Gill Sans MT"/>
                <a:cs typeface="Gill Sans MT"/>
              </a:rPr>
              <a:t>MEJOR PRODUCTO”</a:t>
            </a:r>
            <a:endParaRPr sz="3600">
              <a:latin typeface="Gill Sans MT"/>
              <a:cs typeface="Gill Sans MT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7600" y="5864352"/>
            <a:ext cx="725424" cy="85496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552" y="138684"/>
            <a:ext cx="11014242" cy="534017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7600" y="5864352"/>
            <a:ext cx="725424" cy="85496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20150" y="395213"/>
            <a:ext cx="10708640" cy="5743575"/>
            <a:chOff x="420150" y="395213"/>
            <a:chExt cx="10708640" cy="57435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0150" y="395213"/>
              <a:ext cx="10708401" cy="562306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624071" y="5733288"/>
              <a:ext cx="984885" cy="405765"/>
            </a:xfrm>
            <a:custGeom>
              <a:avLst/>
              <a:gdLst/>
              <a:ahLst/>
              <a:cxnLst/>
              <a:rect l="l" t="t" r="r" b="b"/>
              <a:pathLst>
                <a:path w="984885" h="405764">
                  <a:moveTo>
                    <a:pt x="984503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984503" y="405384"/>
                  </a:lnTo>
                  <a:lnTo>
                    <a:pt x="9845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7600" y="5864352"/>
            <a:ext cx="725424" cy="85496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77009" y="1203211"/>
            <a:ext cx="9645015" cy="3685540"/>
            <a:chOff x="877009" y="1203211"/>
            <a:chExt cx="9645015" cy="36855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009" y="1203211"/>
              <a:ext cx="7166007" cy="368505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5599" y="1603247"/>
              <a:ext cx="3816096" cy="3133344"/>
            </a:xfrm>
            <a:prstGeom prst="rect">
              <a:avLst/>
            </a:prstGeom>
          </p:spPr>
        </p:pic>
      </p:grp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77600" y="5864352"/>
            <a:ext cx="725424" cy="85496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784" y="86868"/>
            <a:ext cx="4069079" cy="604265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4359783" y="4322571"/>
            <a:ext cx="805180" cy="687070"/>
            <a:chOff x="4359783" y="4322571"/>
            <a:chExt cx="805180" cy="687070"/>
          </a:xfrm>
        </p:grpSpPr>
        <p:sp>
          <p:nvSpPr>
            <p:cNvPr id="4" name="object 4" descr=""/>
            <p:cNvSpPr/>
            <p:nvPr/>
          </p:nvSpPr>
          <p:spPr>
            <a:xfrm>
              <a:off x="4366133" y="4328921"/>
              <a:ext cx="792480" cy="674370"/>
            </a:xfrm>
            <a:custGeom>
              <a:avLst/>
              <a:gdLst/>
              <a:ahLst/>
              <a:cxnLst/>
              <a:rect l="l" t="t" r="r" b="b"/>
              <a:pathLst>
                <a:path w="792479" h="674370">
                  <a:moveTo>
                    <a:pt x="216534" y="0"/>
                  </a:moveTo>
                  <a:lnTo>
                    <a:pt x="0" y="457707"/>
                  </a:lnTo>
                  <a:lnTo>
                    <a:pt x="457834" y="674369"/>
                  </a:lnTo>
                  <a:lnTo>
                    <a:pt x="397509" y="505713"/>
                  </a:lnTo>
                  <a:lnTo>
                    <a:pt x="792099" y="364616"/>
                  </a:lnTo>
                  <a:lnTo>
                    <a:pt x="671449" y="27431"/>
                  </a:lnTo>
                  <a:lnTo>
                    <a:pt x="276859" y="168528"/>
                  </a:lnTo>
                  <a:lnTo>
                    <a:pt x="21653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366133" y="4328921"/>
              <a:ext cx="792480" cy="674370"/>
            </a:xfrm>
            <a:custGeom>
              <a:avLst/>
              <a:gdLst/>
              <a:ahLst/>
              <a:cxnLst/>
              <a:rect l="l" t="t" r="r" b="b"/>
              <a:pathLst>
                <a:path w="792479" h="674370">
                  <a:moveTo>
                    <a:pt x="0" y="457707"/>
                  </a:moveTo>
                  <a:lnTo>
                    <a:pt x="216534" y="0"/>
                  </a:lnTo>
                  <a:lnTo>
                    <a:pt x="276859" y="168528"/>
                  </a:lnTo>
                  <a:lnTo>
                    <a:pt x="671449" y="27431"/>
                  </a:lnTo>
                  <a:lnTo>
                    <a:pt x="792099" y="364616"/>
                  </a:lnTo>
                  <a:lnTo>
                    <a:pt x="397509" y="505713"/>
                  </a:lnTo>
                  <a:lnTo>
                    <a:pt x="457834" y="674369"/>
                  </a:lnTo>
                  <a:lnTo>
                    <a:pt x="0" y="457707"/>
                  </a:lnTo>
                  <a:close/>
                </a:path>
              </a:pathLst>
            </a:custGeom>
            <a:ln w="12700">
              <a:solidFill>
                <a:srgbClr val="7900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4946141" y="2573858"/>
            <a:ext cx="6685280" cy="3219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28194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latin typeface="Gill Sans MT"/>
                <a:cs typeface="Gill Sans MT"/>
              </a:rPr>
              <a:t>(Aplicar</a:t>
            </a:r>
            <a:r>
              <a:rPr dirty="0" sz="3600" spc="185" b="1">
                <a:latin typeface="Gill Sans MT"/>
                <a:cs typeface="Gill Sans MT"/>
              </a:rPr>
              <a:t> </a:t>
            </a:r>
            <a:r>
              <a:rPr dirty="0" sz="3600" b="1">
                <a:latin typeface="Gill Sans MT"/>
                <a:cs typeface="Gill Sans MT"/>
              </a:rPr>
              <a:t>teorías</a:t>
            </a:r>
            <a:r>
              <a:rPr dirty="0" sz="3600" spc="210" b="1">
                <a:latin typeface="Gill Sans MT"/>
                <a:cs typeface="Gill Sans MT"/>
              </a:rPr>
              <a:t> </a:t>
            </a:r>
            <a:r>
              <a:rPr dirty="0" sz="3600" b="1">
                <a:latin typeface="Gill Sans MT"/>
                <a:cs typeface="Gill Sans MT"/>
              </a:rPr>
              <a:t>existentes</a:t>
            </a:r>
            <a:r>
              <a:rPr dirty="0" sz="3600" spc="220" b="1">
                <a:latin typeface="Gill Sans MT"/>
                <a:cs typeface="Gill Sans MT"/>
              </a:rPr>
              <a:t> </a:t>
            </a:r>
            <a:r>
              <a:rPr dirty="0" sz="3600" spc="-25" b="1">
                <a:latin typeface="Gill Sans MT"/>
                <a:cs typeface="Gill Sans MT"/>
              </a:rPr>
              <a:t>en </a:t>
            </a:r>
            <a:r>
              <a:rPr dirty="0" sz="3600" b="1">
                <a:latin typeface="Gill Sans MT"/>
                <a:cs typeface="Gill Sans MT"/>
              </a:rPr>
              <a:t>Lean</a:t>
            </a:r>
            <a:r>
              <a:rPr dirty="0" sz="3600" spc="30" b="1">
                <a:latin typeface="Gill Sans MT"/>
                <a:cs typeface="Gill Sans MT"/>
              </a:rPr>
              <a:t> </a:t>
            </a:r>
            <a:r>
              <a:rPr dirty="0" sz="3600" b="1">
                <a:latin typeface="Gill Sans MT"/>
                <a:cs typeface="Gill Sans MT"/>
              </a:rPr>
              <a:t>para</a:t>
            </a:r>
            <a:r>
              <a:rPr dirty="0" sz="3600" spc="35" b="1">
                <a:latin typeface="Gill Sans MT"/>
                <a:cs typeface="Gill Sans MT"/>
              </a:rPr>
              <a:t> </a:t>
            </a:r>
            <a:r>
              <a:rPr dirty="0" sz="3600" b="1">
                <a:latin typeface="Gill Sans MT"/>
                <a:cs typeface="Gill Sans MT"/>
              </a:rPr>
              <a:t>reducir</a:t>
            </a:r>
            <a:r>
              <a:rPr dirty="0" sz="3600" spc="40" b="1">
                <a:latin typeface="Gill Sans MT"/>
                <a:cs typeface="Gill Sans MT"/>
              </a:rPr>
              <a:t> </a:t>
            </a:r>
            <a:r>
              <a:rPr dirty="0" sz="3600" b="1">
                <a:latin typeface="Gill Sans MT"/>
                <a:cs typeface="Gill Sans MT"/>
              </a:rPr>
              <a:t>el</a:t>
            </a:r>
            <a:r>
              <a:rPr dirty="0" sz="3600" spc="35" b="1">
                <a:latin typeface="Gill Sans MT"/>
                <a:cs typeface="Gill Sans MT"/>
              </a:rPr>
              <a:t> </a:t>
            </a:r>
            <a:r>
              <a:rPr dirty="0" sz="3600" spc="50" b="1">
                <a:latin typeface="Gill Sans MT"/>
                <a:cs typeface="Gill Sans MT"/>
              </a:rPr>
              <a:t>lead- </a:t>
            </a:r>
            <a:r>
              <a:rPr dirty="0" sz="3600" spc="-10" b="1">
                <a:latin typeface="Gill Sans MT"/>
                <a:cs typeface="Gill Sans MT"/>
              </a:rPr>
              <a:t>time)</a:t>
            </a:r>
            <a:endParaRPr sz="3600">
              <a:latin typeface="Gill Sans MT"/>
              <a:cs typeface="Gill Sans MT"/>
            </a:endParaRPr>
          </a:p>
          <a:p>
            <a:pPr algn="ctr" marL="315595">
              <a:lnSpc>
                <a:spcPct val="100000"/>
              </a:lnSpc>
              <a:spcBef>
                <a:spcPts val="2105"/>
              </a:spcBef>
            </a:pPr>
            <a:r>
              <a:rPr dirty="0" sz="2800" spc="-30" b="1">
                <a:solidFill>
                  <a:srgbClr val="C00000"/>
                </a:solidFill>
                <a:latin typeface="Gill Sans MT"/>
                <a:cs typeface="Gill Sans MT"/>
              </a:rPr>
              <a:t>PRÁCTICA</a:t>
            </a:r>
            <a:r>
              <a:rPr dirty="0" sz="2800" spc="-125" b="1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dirty="0" sz="2800" spc="-25" b="1">
                <a:solidFill>
                  <a:srgbClr val="C00000"/>
                </a:solidFill>
                <a:latin typeface="Gill Sans MT"/>
                <a:cs typeface="Gill Sans MT"/>
              </a:rPr>
              <a:t>6.</a:t>
            </a:r>
            <a:endParaRPr sz="2800">
              <a:latin typeface="Gill Sans MT"/>
              <a:cs typeface="Gill Sans MT"/>
            </a:endParaRPr>
          </a:p>
          <a:p>
            <a:pPr algn="ctr" marL="329565" marR="5080" indent="1905">
              <a:lnSpc>
                <a:spcPct val="100000"/>
              </a:lnSpc>
            </a:pPr>
            <a:r>
              <a:rPr dirty="0" sz="2800" b="1">
                <a:solidFill>
                  <a:srgbClr val="C00000"/>
                </a:solidFill>
                <a:latin typeface="Gill Sans MT"/>
                <a:cs typeface="Gill Sans MT"/>
              </a:rPr>
              <a:t>MEJORA</a:t>
            </a:r>
            <a:r>
              <a:rPr dirty="0" sz="2800" spc="-195" b="1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dirty="0" sz="2800" spc="-10" b="1">
                <a:solidFill>
                  <a:srgbClr val="C00000"/>
                </a:solidFill>
                <a:latin typeface="Gill Sans MT"/>
                <a:cs typeface="Gill Sans MT"/>
              </a:rPr>
              <a:t>COLABORATIVA, </a:t>
            </a:r>
            <a:r>
              <a:rPr dirty="0" sz="2800" spc="-60" b="1">
                <a:solidFill>
                  <a:srgbClr val="C00000"/>
                </a:solidFill>
                <a:latin typeface="Gill Sans MT"/>
                <a:cs typeface="Gill Sans MT"/>
              </a:rPr>
              <a:t>EVOLUCIONAR</a:t>
            </a:r>
            <a:r>
              <a:rPr dirty="0" sz="2800" spc="-120" b="1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dirty="0" sz="2800" spc="-60" b="1">
                <a:solidFill>
                  <a:srgbClr val="C00000"/>
                </a:solidFill>
                <a:latin typeface="Gill Sans MT"/>
                <a:cs typeface="Gill Sans MT"/>
              </a:rPr>
              <a:t>EXPERIMENTANDO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13882" y="927861"/>
            <a:ext cx="447040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72210" marR="5080" indent="-1160145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latin typeface="Gill Sans MT"/>
                <a:cs typeface="Gill Sans MT"/>
              </a:rPr>
              <a:t>“MEJORA,</a:t>
            </a:r>
            <a:r>
              <a:rPr dirty="0" sz="3600" spc="-165" b="1">
                <a:latin typeface="Gill Sans MT"/>
                <a:cs typeface="Gill Sans MT"/>
              </a:rPr>
              <a:t> </a:t>
            </a:r>
            <a:r>
              <a:rPr dirty="0" sz="3600" spc="-10" b="1">
                <a:latin typeface="Gill Sans MT"/>
                <a:cs typeface="Gill Sans MT"/>
              </a:rPr>
              <a:t>MEJORA, MEJORA”</a:t>
            </a:r>
            <a:endParaRPr sz="3600">
              <a:latin typeface="Gill Sans MT"/>
              <a:cs typeface="Gill Sans MT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7600" y="5864352"/>
            <a:ext cx="725424" cy="8549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9175" y="1654789"/>
            <a:ext cx="7517130" cy="2056130"/>
          </a:xfrm>
          <a:prstGeom prst="rect"/>
        </p:spPr>
        <p:txBody>
          <a:bodyPr wrap="square" lIns="0" tIns="159385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1255"/>
              </a:spcBef>
            </a:pPr>
            <a:r>
              <a:rPr dirty="0" sz="8800" spc="500" b="1">
                <a:latin typeface="Gill Sans MT"/>
                <a:cs typeface="Gill Sans MT"/>
              </a:rPr>
              <a:t>R</a:t>
            </a:r>
            <a:r>
              <a:rPr dirty="0" sz="8800" spc="509" b="1">
                <a:latin typeface="Gill Sans MT"/>
                <a:cs typeface="Gill Sans MT"/>
              </a:rPr>
              <a:t>ESU</a:t>
            </a:r>
            <a:r>
              <a:rPr dirty="0" sz="8800" spc="505" b="1">
                <a:latin typeface="Gill Sans MT"/>
                <a:cs typeface="Gill Sans MT"/>
              </a:rPr>
              <a:t>M</a:t>
            </a:r>
            <a:r>
              <a:rPr dirty="0" sz="8800" spc="509" b="1">
                <a:latin typeface="Gill Sans MT"/>
                <a:cs typeface="Gill Sans MT"/>
              </a:rPr>
              <a:t>E</a:t>
            </a:r>
            <a:r>
              <a:rPr dirty="0" sz="8800" spc="-175" b="1">
                <a:latin typeface="Gill Sans MT"/>
                <a:cs typeface="Gill Sans MT"/>
              </a:rPr>
              <a:t>N</a:t>
            </a:r>
            <a:endParaRPr sz="88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430"/>
              </a:spcBef>
              <a:tabLst>
                <a:tab pos="1628139" algn="l"/>
                <a:tab pos="5906770" algn="l"/>
              </a:tabLst>
            </a:pPr>
            <a:r>
              <a:rPr dirty="0" sz="3200" b="1">
                <a:latin typeface="Gill Sans MT"/>
                <a:cs typeface="Gill Sans MT"/>
              </a:rPr>
              <a:t>¿</a:t>
            </a:r>
            <a:r>
              <a:rPr dirty="0" sz="3200" spc="-204" b="1">
                <a:latin typeface="Gill Sans MT"/>
                <a:cs typeface="Gill Sans MT"/>
              </a:rPr>
              <a:t> </a:t>
            </a:r>
            <a:r>
              <a:rPr dirty="0" sz="3200" spc="-120" b="1">
                <a:latin typeface="Gill Sans MT"/>
                <a:cs typeface="Gill Sans MT"/>
              </a:rPr>
              <a:t>Q</a:t>
            </a:r>
            <a:r>
              <a:rPr dirty="0" sz="3200" spc="-200" b="1">
                <a:latin typeface="Gill Sans MT"/>
                <a:cs typeface="Gill Sans MT"/>
              </a:rPr>
              <a:t> </a:t>
            </a:r>
            <a:r>
              <a:rPr dirty="0" sz="3200" spc="-60" b="1">
                <a:latin typeface="Gill Sans MT"/>
                <a:cs typeface="Gill Sans MT"/>
              </a:rPr>
              <a:t>U</a:t>
            </a:r>
            <a:r>
              <a:rPr dirty="0" sz="3200" spc="-200" b="1">
                <a:latin typeface="Gill Sans MT"/>
                <a:cs typeface="Gill Sans MT"/>
              </a:rPr>
              <a:t> </a:t>
            </a:r>
            <a:r>
              <a:rPr dirty="0" sz="3200" spc="-50" b="1">
                <a:latin typeface="Gill Sans MT"/>
                <a:cs typeface="Gill Sans MT"/>
              </a:rPr>
              <a:t>É</a:t>
            </a:r>
            <a:r>
              <a:rPr dirty="0" sz="3200" b="1">
                <a:latin typeface="Gill Sans MT"/>
                <a:cs typeface="Gill Sans MT"/>
              </a:rPr>
              <a:t>	</a:t>
            </a:r>
            <a:r>
              <a:rPr dirty="0" sz="3200" spc="-30" b="1">
                <a:latin typeface="Gill Sans MT"/>
                <a:cs typeface="Gill Sans MT"/>
              </a:rPr>
              <a:t>A</a:t>
            </a:r>
            <a:r>
              <a:rPr dirty="0" sz="3200" spc="-195" b="1">
                <a:latin typeface="Gill Sans MT"/>
                <a:cs typeface="Gill Sans MT"/>
              </a:rPr>
              <a:t> </a:t>
            </a:r>
            <a:r>
              <a:rPr dirty="0" sz="3200" spc="-70" b="1">
                <a:latin typeface="Gill Sans MT"/>
                <a:cs typeface="Gill Sans MT"/>
              </a:rPr>
              <a:t>P</a:t>
            </a:r>
            <a:r>
              <a:rPr dirty="0" sz="3200" spc="-190" b="1">
                <a:latin typeface="Gill Sans MT"/>
                <a:cs typeface="Gill Sans MT"/>
              </a:rPr>
              <a:t> </a:t>
            </a:r>
            <a:r>
              <a:rPr dirty="0" sz="3200" b="1">
                <a:latin typeface="Gill Sans MT"/>
                <a:cs typeface="Gill Sans MT"/>
              </a:rPr>
              <a:t>R</a:t>
            </a:r>
            <a:r>
              <a:rPr dirty="0" sz="3200" spc="-185" b="1">
                <a:latin typeface="Gill Sans MT"/>
                <a:cs typeface="Gill Sans MT"/>
              </a:rPr>
              <a:t> </a:t>
            </a:r>
            <a:r>
              <a:rPr dirty="0" sz="3200" spc="-130" b="1">
                <a:latin typeface="Gill Sans MT"/>
                <a:cs typeface="Gill Sans MT"/>
              </a:rPr>
              <a:t>E</a:t>
            </a:r>
            <a:r>
              <a:rPr dirty="0" sz="3200" spc="-190" b="1">
                <a:latin typeface="Gill Sans MT"/>
                <a:cs typeface="Gill Sans MT"/>
              </a:rPr>
              <a:t> </a:t>
            </a:r>
            <a:r>
              <a:rPr dirty="0" sz="3200" b="1">
                <a:latin typeface="Gill Sans MT"/>
                <a:cs typeface="Gill Sans MT"/>
              </a:rPr>
              <a:t>N</a:t>
            </a:r>
            <a:r>
              <a:rPr dirty="0" sz="3200" spc="-190" b="1">
                <a:latin typeface="Gill Sans MT"/>
                <a:cs typeface="Gill Sans MT"/>
              </a:rPr>
              <a:t> </a:t>
            </a:r>
            <a:r>
              <a:rPr dirty="0" sz="3200" spc="-60" b="1">
                <a:latin typeface="Gill Sans MT"/>
                <a:cs typeface="Gill Sans MT"/>
              </a:rPr>
              <a:t>D</a:t>
            </a:r>
            <a:r>
              <a:rPr dirty="0" sz="3200" spc="-190" b="1">
                <a:latin typeface="Gill Sans MT"/>
                <a:cs typeface="Gill Sans MT"/>
              </a:rPr>
              <a:t> </a:t>
            </a:r>
            <a:r>
              <a:rPr dirty="0" sz="3200" spc="-60" b="1">
                <a:latin typeface="Gill Sans MT"/>
                <a:cs typeface="Gill Sans MT"/>
              </a:rPr>
              <a:t>I</a:t>
            </a:r>
            <a:r>
              <a:rPr dirty="0" sz="3200" spc="-190" b="1">
                <a:latin typeface="Gill Sans MT"/>
                <a:cs typeface="Gill Sans MT"/>
              </a:rPr>
              <a:t> </a:t>
            </a:r>
            <a:r>
              <a:rPr dirty="0" sz="3200" spc="-160" b="1">
                <a:latin typeface="Gill Sans MT"/>
                <a:cs typeface="Gill Sans MT"/>
              </a:rPr>
              <a:t>S</a:t>
            </a:r>
            <a:r>
              <a:rPr dirty="0" sz="3200" spc="-185" b="1">
                <a:latin typeface="Gill Sans MT"/>
                <a:cs typeface="Gill Sans MT"/>
              </a:rPr>
              <a:t> </a:t>
            </a:r>
            <a:r>
              <a:rPr dirty="0" sz="3200" spc="-100" b="1">
                <a:latin typeface="Gill Sans MT"/>
                <a:cs typeface="Gill Sans MT"/>
              </a:rPr>
              <a:t>T</a:t>
            </a:r>
            <a:r>
              <a:rPr dirty="0" sz="3200" spc="-190" b="1">
                <a:latin typeface="Gill Sans MT"/>
                <a:cs typeface="Gill Sans MT"/>
              </a:rPr>
              <a:t> </a:t>
            </a:r>
            <a:r>
              <a:rPr dirty="0" sz="3200" spc="-130" b="1">
                <a:latin typeface="Gill Sans MT"/>
                <a:cs typeface="Gill Sans MT"/>
              </a:rPr>
              <a:t>E</a:t>
            </a:r>
            <a:r>
              <a:rPr dirty="0" sz="3200" spc="-190" b="1">
                <a:latin typeface="Gill Sans MT"/>
                <a:cs typeface="Gill Sans MT"/>
              </a:rPr>
              <a:t> </a:t>
            </a:r>
            <a:r>
              <a:rPr dirty="0" sz="3200" spc="-60" b="1">
                <a:latin typeface="Gill Sans MT"/>
                <a:cs typeface="Gill Sans MT"/>
              </a:rPr>
              <a:t>I</a:t>
            </a:r>
            <a:r>
              <a:rPr dirty="0" sz="3200" spc="-190" b="1">
                <a:latin typeface="Gill Sans MT"/>
                <a:cs typeface="Gill Sans MT"/>
              </a:rPr>
              <a:t> </a:t>
            </a:r>
            <a:r>
              <a:rPr dirty="0" sz="3200" spc="-50" b="1">
                <a:latin typeface="Gill Sans MT"/>
                <a:cs typeface="Gill Sans MT"/>
              </a:rPr>
              <a:t>S</a:t>
            </a:r>
            <a:r>
              <a:rPr dirty="0" sz="3200" b="1">
                <a:latin typeface="Gill Sans MT"/>
                <a:cs typeface="Gill Sans MT"/>
              </a:rPr>
              <a:t>	</a:t>
            </a:r>
            <a:r>
              <a:rPr dirty="0" sz="3200" spc="130" b="1">
                <a:latin typeface="Gill Sans MT"/>
                <a:cs typeface="Gill Sans MT"/>
              </a:rPr>
              <a:t>AY</a:t>
            </a:r>
            <a:r>
              <a:rPr dirty="0" sz="3200" spc="-185" b="1">
                <a:latin typeface="Gill Sans MT"/>
                <a:cs typeface="Gill Sans MT"/>
              </a:rPr>
              <a:t> </a:t>
            </a:r>
            <a:r>
              <a:rPr dirty="0" sz="3200" spc="-130" b="1">
                <a:latin typeface="Gill Sans MT"/>
                <a:cs typeface="Gill Sans MT"/>
              </a:rPr>
              <a:t>E</a:t>
            </a:r>
            <a:r>
              <a:rPr dirty="0" sz="3200" spc="-180" b="1">
                <a:latin typeface="Gill Sans MT"/>
                <a:cs typeface="Gill Sans MT"/>
              </a:rPr>
              <a:t> </a:t>
            </a:r>
            <a:r>
              <a:rPr dirty="0" sz="3200" b="1">
                <a:latin typeface="Gill Sans MT"/>
                <a:cs typeface="Gill Sans MT"/>
              </a:rPr>
              <a:t>R</a:t>
            </a:r>
            <a:r>
              <a:rPr dirty="0" sz="3200" spc="-175" b="1">
                <a:latin typeface="Gill Sans MT"/>
                <a:cs typeface="Gill Sans MT"/>
              </a:rPr>
              <a:t> </a:t>
            </a:r>
            <a:r>
              <a:rPr dirty="0" sz="3200" spc="-50" b="1">
                <a:latin typeface="Gill Sans MT"/>
                <a:cs typeface="Gill Sans MT"/>
              </a:rPr>
              <a:t>?</a:t>
            </a:r>
            <a:endParaRPr sz="3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5412" y="832126"/>
            <a:ext cx="7199274" cy="490568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7600" y="5864352"/>
            <a:ext cx="725424" cy="85496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40495" y="2302764"/>
            <a:ext cx="2557272" cy="25572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1946" y="0"/>
            <a:ext cx="971359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Aprovechemos</a:t>
            </a:r>
            <a:r>
              <a:rPr dirty="0" spc="-125"/>
              <a:t> </a:t>
            </a:r>
            <a:r>
              <a:rPr dirty="0"/>
              <a:t>para</a:t>
            </a:r>
            <a:r>
              <a:rPr dirty="0" spc="-95"/>
              <a:t> </a:t>
            </a:r>
            <a:r>
              <a:rPr dirty="0"/>
              <a:t>optimizar</a:t>
            </a:r>
            <a:r>
              <a:rPr dirty="0" spc="-85"/>
              <a:t> </a:t>
            </a:r>
            <a:r>
              <a:rPr dirty="0"/>
              <a:t>el</a:t>
            </a:r>
            <a:r>
              <a:rPr dirty="0" spc="-80"/>
              <a:t> </a:t>
            </a:r>
            <a:r>
              <a:rPr dirty="0" spc="-10"/>
              <a:t>flujo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7600" y="5864352"/>
            <a:ext cx="725424" cy="854963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6053" y="1069267"/>
            <a:ext cx="7221023" cy="480248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4008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77600" y="5864352"/>
              <a:ext cx="725424" cy="8549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098" y="262128"/>
            <a:ext cx="11583169" cy="585910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0045"/>
            <a:ext cx="12089891" cy="610075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736079" cy="64114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95"/>
              </a:spcBef>
            </a:pPr>
            <a:r>
              <a:rPr dirty="0" spc="-55"/>
              <a:t>Tu</a:t>
            </a:r>
            <a:r>
              <a:rPr dirty="0" spc="55"/>
              <a:t> </a:t>
            </a:r>
            <a:r>
              <a:rPr dirty="0"/>
              <a:t>sistema</a:t>
            </a:r>
            <a:r>
              <a:rPr dirty="0" spc="55"/>
              <a:t> </a:t>
            </a:r>
            <a:r>
              <a:rPr dirty="0"/>
              <a:t>es</a:t>
            </a:r>
            <a:r>
              <a:rPr dirty="0" spc="50"/>
              <a:t> </a:t>
            </a:r>
            <a:r>
              <a:rPr dirty="0"/>
              <a:t>todo</a:t>
            </a:r>
            <a:r>
              <a:rPr dirty="0" spc="50"/>
              <a:t> </a:t>
            </a:r>
            <a:r>
              <a:rPr dirty="0"/>
              <a:t>lo</a:t>
            </a:r>
            <a:r>
              <a:rPr dirty="0" spc="50"/>
              <a:t> </a:t>
            </a:r>
            <a:r>
              <a:rPr dirty="0" spc="-25"/>
              <a:t>que </a:t>
            </a:r>
            <a:r>
              <a:rPr dirty="0"/>
              <a:t>ocurre</a:t>
            </a:r>
            <a:r>
              <a:rPr dirty="0" spc="70"/>
              <a:t> </a:t>
            </a:r>
            <a:r>
              <a:rPr dirty="0"/>
              <a:t>entre</a:t>
            </a:r>
            <a:r>
              <a:rPr dirty="0" spc="100"/>
              <a:t> </a:t>
            </a:r>
            <a:r>
              <a:rPr dirty="0"/>
              <a:t>cuando</a:t>
            </a:r>
            <a:r>
              <a:rPr dirty="0" spc="70"/>
              <a:t> </a:t>
            </a:r>
            <a:r>
              <a:rPr dirty="0" spc="-25"/>
              <a:t>tu </a:t>
            </a:r>
            <a:r>
              <a:rPr dirty="0"/>
              <a:t>Cliente</a:t>
            </a:r>
            <a:r>
              <a:rPr dirty="0" spc="55"/>
              <a:t> </a:t>
            </a:r>
            <a:r>
              <a:rPr dirty="0"/>
              <a:t>tiene</a:t>
            </a:r>
            <a:r>
              <a:rPr dirty="0" spc="70"/>
              <a:t> </a:t>
            </a:r>
            <a:r>
              <a:rPr dirty="0" spc="-25"/>
              <a:t>una </a:t>
            </a:r>
            <a:r>
              <a:rPr dirty="0"/>
              <a:t>necesidad</a:t>
            </a:r>
            <a:r>
              <a:rPr dirty="0" spc="180"/>
              <a:t> </a:t>
            </a:r>
            <a:r>
              <a:rPr dirty="0"/>
              <a:t>hasta</a:t>
            </a:r>
            <a:r>
              <a:rPr dirty="0" spc="145"/>
              <a:t> </a:t>
            </a:r>
            <a:r>
              <a:rPr dirty="0"/>
              <a:t>que</a:t>
            </a:r>
            <a:r>
              <a:rPr dirty="0" spc="155"/>
              <a:t> </a:t>
            </a:r>
            <a:r>
              <a:rPr dirty="0" spc="-25"/>
              <a:t>se </a:t>
            </a:r>
            <a:r>
              <a:rPr dirty="0" spc="-10"/>
              <a:t>realiza.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370826" y="3988689"/>
            <a:ext cx="429387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127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Gill Sans MT"/>
                <a:cs typeface="Gill Sans MT"/>
              </a:rPr>
              <a:t>(cuanto</a:t>
            </a:r>
            <a:r>
              <a:rPr dirty="0" sz="2400" spc="45" b="1">
                <a:latin typeface="Gill Sans MT"/>
                <a:cs typeface="Gill Sans MT"/>
              </a:rPr>
              <a:t> </a:t>
            </a:r>
            <a:r>
              <a:rPr dirty="0" sz="2400" b="1">
                <a:latin typeface="Gill Sans MT"/>
                <a:cs typeface="Gill Sans MT"/>
              </a:rPr>
              <a:t>mejor</a:t>
            </a:r>
            <a:r>
              <a:rPr dirty="0" sz="2400" spc="60" b="1">
                <a:latin typeface="Gill Sans MT"/>
                <a:cs typeface="Gill Sans MT"/>
              </a:rPr>
              <a:t> </a:t>
            </a:r>
            <a:r>
              <a:rPr dirty="0" sz="2400" b="1">
                <a:latin typeface="Gill Sans MT"/>
                <a:cs typeface="Gill Sans MT"/>
              </a:rPr>
              <a:t>es</a:t>
            </a:r>
            <a:r>
              <a:rPr dirty="0" sz="2400" spc="50" b="1">
                <a:latin typeface="Gill Sans MT"/>
                <a:cs typeface="Gill Sans MT"/>
              </a:rPr>
              <a:t> </a:t>
            </a:r>
            <a:r>
              <a:rPr dirty="0" sz="2400" spc="-10" b="1">
                <a:latin typeface="Gill Sans MT"/>
                <a:cs typeface="Gill Sans MT"/>
              </a:rPr>
              <a:t>nuestro </a:t>
            </a:r>
            <a:r>
              <a:rPr dirty="0" sz="2400" b="1">
                <a:latin typeface="Gill Sans MT"/>
                <a:cs typeface="Gill Sans MT"/>
              </a:rPr>
              <a:t>sistema,</a:t>
            </a:r>
            <a:r>
              <a:rPr dirty="0" sz="2400" spc="-20" b="1">
                <a:latin typeface="Gill Sans MT"/>
                <a:cs typeface="Gill Sans MT"/>
              </a:rPr>
              <a:t> </a:t>
            </a:r>
            <a:r>
              <a:rPr dirty="0" sz="2400" b="1">
                <a:latin typeface="Gill Sans MT"/>
                <a:cs typeface="Gill Sans MT"/>
              </a:rPr>
              <a:t>mayor</a:t>
            </a:r>
            <a:r>
              <a:rPr dirty="0" sz="2400" spc="-30" b="1">
                <a:latin typeface="Gill Sans MT"/>
                <a:cs typeface="Gill Sans MT"/>
              </a:rPr>
              <a:t> </a:t>
            </a:r>
            <a:r>
              <a:rPr dirty="0" sz="2400" spc="-10" b="1">
                <a:latin typeface="Gill Sans MT"/>
                <a:cs typeface="Gill Sans MT"/>
              </a:rPr>
              <a:t>cumplimiento </a:t>
            </a:r>
            <a:r>
              <a:rPr dirty="0" sz="2400" b="1">
                <a:latin typeface="Gill Sans MT"/>
                <a:cs typeface="Gill Sans MT"/>
              </a:rPr>
              <a:t>de</a:t>
            </a:r>
            <a:r>
              <a:rPr dirty="0" sz="2400" spc="150" b="1">
                <a:latin typeface="Gill Sans MT"/>
                <a:cs typeface="Gill Sans MT"/>
              </a:rPr>
              <a:t> </a:t>
            </a:r>
            <a:r>
              <a:rPr dirty="0" sz="2400" b="1">
                <a:latin typeface="Gill Sans MT"/>
                <a:cs typeface="Gill Sans MT"/>
              </a:rPr>
              <a:t>expectativas</a:t>
            </a:r>
            <a:r>
              <a:rPr dirty="0" sz="2400" spc="155" b="1">
                <a:latin typeface="Gill Sans MT"/>
                <a:cs typeface="Gill Sans MT"/>
              </a:rPr>
              <a:t> </a:t>
            </a:r>
            <a:r>
              <a:rPr dirty="0" sz="2400" b="1">
                <a:latin typeface="Gill Sans MT"/>
                <a:cs typeface="Gill Sans MT"/>
              </a:rPr>
              <a:t>del</a:t>
            </a:r>
            <a:r>
              <a:rPr dirty="0" sz="2400" spc="145" b="1">
                <a:latin typeface="Gill Sans MT"/>
                <a:cs typeface="Gill Sans MT"/>
              </a:rPr>
              <a:t> </a:t>
            </a:r>
            <a:r>
              <a:rPr dirty="0" sz="2400" spc="-10" b="1">
                <a:latin typeface="Gill Sans MT"/>
                <a:cs typeface="Gill Sans MT"/>
              </a:rPr>
              <a:t>Cliente)</a:t>
            </a:r>
            <a:endParaRPr sz="2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0" y="0"/>
              <a:ext cx="11742420" cy="6858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1266637" cy="6858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27250" y="1228089"/>
            <a:ext cx="6102985" cy="27089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r" marL="50800" marR="5080" indent="179705">
              <a:lnSpc>
                <a:spcPct val="100000"/>
              </a:lnSpc>
              <a:spcBef>
                <a:spcPts val="105"/>
              </a:spcBef>
              <a:tabLst>
                <a:tab pos="1140460" algn="l"/>
                <a:tab pos="4491990" algn="l"/>
                <a:tab pos="5233670" algn="l"/>
                <a:tab pos="5333365" algn="l"/>
              </a:tabLst>
            </a:pPr>
            <a:r>
              <a:rPr dirty="0" sz="4400" b="1">
                <a:solidFill>
                  <a:srgbClr val="FFFFFF"/>
                </a:solidFill>
                <a:latin typeface="Gill Sans MT"/>
                <a:cs typeface="Gill Sans MT"/>
              </a:rPr>
              <a:t>1</a:t>
            </a:r>
            <a:r>
              <a:rPr dirty="0" sz="4400" spc="-42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50" b="1">
                <a:solidFill>
                  <a:srgbClr val="FFFFFF"/>
                </a:solidFill>
                <a:latin typeface="Gill Sans MT"/>
                <a:cs typeface="Gill Sans MT"/>
              </a:rPr>
              <a:t>.</a:t>
            </a:r>
            <a:r>
              <a:rPr dirty="0" sz="4400" b="1">
                <a:solidFill>
                  <a:srgbClr val="FFFFFF"/>
                </a:solidFill>
                <a:latin typeface="Gill Sans MT"/>
                <a:cs typeface="Gill Sans MT"/>
              </a:rPr>
              <a:t>	</a:t>
            </a:r>
            <a:r>
              <a:rPr dirty="0" sz="4400" spc="-175" b="1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dirty="0" sz="4400" spc="-47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b="1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dirty="0" sz="4400" spc="-46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135" b="1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dirty="0" sz="4400" spc="-47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175" b="1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dirty="0" sz="4400" spc="-47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b="1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dirty="0" sz="4400" spc="-48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80" b="1">
                <a:solidFill>
                  <a:srgbClr val="FFFFFF"/>
                </a:solidFill>
                <a:latin typeface="Gill Sans MT"/>
                <a:cs typeface="Gill Sans MT"/>
              </a:rPr>
              <a:t>D</a:t>
            </a:r>
            <a:r>
              <a:rPr dirty="0" sz="4400" spc="-484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175" b="1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dirty="0" sz="4400" spc="-48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5" b="1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dirty="0" sz="4400" b="1">
                <a:solidFill>
                  <a:srgbClr val="FFFFFF"/>
                </a:solidFill>
                <a:latin typeface="Gill Sans MT"/>
                <a:cs typeface="Gill Sans MT"/>
              </a:rPr>
              <a:t>		</a:t>
            </a:r>
            <a:r>
              <a:rPr dirty="0" sz="4400" spc="-175" b="1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dirty="0" sz="4400" spc="-46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170" b="1">
                <a:solidFill>
                  <a:srgbClr val="FFFFFF"/>
                </a:solidFill>
                <a:latin typeface="Gill Sans MT"/>
                <a:cs typeface="Gill Sans MT"/>
              </a:rPr>
              <a:t>L </a:t>
            </a:r>
            <a:r>
              <a:rPr dirty="0" sz="4400" spc="-95" b="1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dirty="0" sz="4400" spc="-46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195" b="1">
                <a:solidFill>
                  <a:srgbClr val="FFFFFF"/>
                </a:solidFill>
                <a:latin typeface="Gill Sans MT"/>
                <a:cs typeface="Gill Sans MT"/>
              </a:rPr>
              <a:t>RO</a:t>
            </a:r>
            <a:r>
              <a:rPr dirty="0" sz="4400" spc="-47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95" b="1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dirty="0" sz="4400" spc="-46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160" b="1">
                <a:solidFill>
                  <a:srgbClr val="FFFFFF"/>
                </a:solidFill>
                <a:latin typeface="Gill Sans MT"/>
                <a:cs typeface="Gill Sans MT"/>
              </a:rPr>
              <a:t>Ó</a:t>
            </a:r>
            <a:r>
              <a:rPr dirty="0" sz="4400" spc="-47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220" b="1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dirty="0" sz="4400" spc="-47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80" b="1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dirty="0" sz="4400" spc="-48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60" b="1">
                <a:solidFill>
                  <a:srgbClr val="FFFFFF"/>
                </a:solidFill>
                <a:latin typeface="Gill Sans MT"/>
                <a:cs typeface="Gill Sans MT"/>
              </a:rPr>
              <a:t>TO</a:t>
            </a:r>
            <a:r>
              <a:rPr dirty="0" sz="4400" b="1">
                <a:solidFill>
                  <a:srgbClr val="FFFFFF"/>
                </a:solidFill>
                <a:latin typeface="Gill Sans MT"/>
                <a:cs typeface="Gill Sans MT"/>
              </a:rPr>
              <a:t>	</a:t>
            </a:r>
            <a:r>
              <a:rPr dirty="0" sz="4400" spc="-50" b="1">
                <a:solidFill>
                  <a:srgbClr val="FFFFFF"/>
                </a:solidFill>
                <a:latin typeface="Gill Sans MT"/>
                <a:cs typeface="Gill Sans MT"/>
              </a:rPr>
              <a:t>Y</a:t>
            </a:r>
            <a:r>
              <a:rPr dirty="0" sz="4400" b="1">
                <a:solidFill>
                  <a:srgbClr val="FFFFFF"/>
                </a:solidFill>
                <a:latin typeface="Gill Sans MT"/>
                <a:cs typeface="Gill Sans MT"/>
              </a:rPr>
              <a:t>	</a:t>
            </a:r>
            <a:r>
              <a:rPr dirty="0" sz="4400" spc="-170" b="1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dirty="0" sz="4400" spc="-47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50" b="1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endParaRPr sz="4400">
              <a:latin typeface="Gill Sans MT"/>
              <a:cs typeface="Gill Sans MT"/>
            </a:endParaRPr>
          </a:p>
          <a:p>
            <a:pPr algn="r" marL="12700" marR="6985" indent="2074545">
              <a:lnSpc>
                <a:spcPct val="100000"/>
              </a:lnSpc>
              <a:tabLst>
                <a:tab pos="5213350" algn="l"/>
              </a:tabLst>
            </a:pPr>
            <a:r>
              <a:rPr dirty="0" sz="4400" spc="-195" b="1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dirty="0" sz="4400" spc="-459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80" b="1">
                <a:solidFill>
                  <a:srgbClr val="FFFFFF"/>
                </a:solidFill>
                <a:latin typeface="Gill Sans MT"/>
                <a:cs typeface="Gill Sans MT"/>
              </a:rPr>
              <a:t>U</a:t>
            </a:r>
            <a:r>
              <a:rPr dirty="0" sz="4400" spc="-46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175" b="1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dirty="0" sz="4400" spc="-48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b="1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dirty="0" sz="4400" spc="-47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135" b="1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dirty="0" sz="4400" spc="-47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50" b="1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dirty="0" sz="4400" b="1">
                <a:solidFill>
                  <a:srgbClr val="FFFFFF"/>
                </a:solidFill>
                <a:latin typeface="Gill Sans MT"/>
                <a:cs typeface="Gill Sans MT"/>
              </a:rPr>
              <a:t>	</a:t>
            </a:r>
            <a:r>
              <a:rPr dirty="0" sz="4400" spc="-80" b="1">
                <a:solidFill>
                  <a:srgbClr val="FFFFFF"/>
                </a:solidFill>
                <a:latin typeface="Gill Sans MT"/>
                <a:cs typeface="Gill Sans MT"/>
              </a:rPr>
              <a:t>D</a:t>
            </a:r>
            <a:r>
              <a:rPr dirty="0" sz="4400" spc="-47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155" b="1">
                <a:solidFill>
                  <a:srgbClr val="FFFFFF"/>
                </a:solidFill>
                <a:latin typeface="Gill Sans MT"/>
                <a:cs typeface="Gill Sans MT"/>
              </a:rPr>
              <a:t>E </a:t>
            </a:r>
            <a:r>
              <a:rPr dirty="0" sz="4400" spc="-80" b="1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dirty="0" sz="4400" spc="-45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b="1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dirty="0" sz="4400" spc="-45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220" b="1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dirty="0" sz="4400" spc="-459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70" b="1">
                <a:solidFill>
                  <a:srgbClr val="FFFFFF"/>
                </a:solidFill>
                <a:latin typeface="Gill Sans MT"/>
                <a:cs typeface="Gill Sans MT"/>
              </a:rPr>
              <a:t>AT</a:t>
            </a:r>
            <a:r>
              <a:rPr dirty="0" sz="4400" spc="-46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80" b="1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dirty="0" sz="4400" spc="-46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220" b="1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dirty="0" sz="4400" spc="-47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b="1">
                <a:solidFill>
                  <a:srgbClr val="FFFFFF"/>
                </a:solidFill>
                <a:latin typeface="Gill Sans MT"/>
                <a:cs typeface="Gill Sans MT"/>
              </a:rPr>
              <a:t>FA</a:t>
            </a:r>
            <a:r>
              <a:rPr dirty="0" sz="4400" spc="-64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175" b="1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dirty="0" sz="4400" spc="-46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175" b="1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dirty="0" sz="4400" spc="-47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80" b="1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dirty="0" sz="4400" spc="-46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160" b="1">
                <a:solidFill>
                  <a:srgbClr val="FFFFFF"/>
                </a:solidFill>
                <a:latin typeface="Gill Sans MT"/>
                <a:cs typeface="Gill Sans MT"/>
              </a:rPr>
              <a:t>Ó</a:t>
            </a:r>
            <a:r>
              <a:rPr dirty="0" sz="4400" spc="-459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50" b="1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endParaRPr sz="4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19200"/>
            <a:ext cx="12191999" cy="521208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410667" y="272541"/>
            <a:ext cx="27813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latin typeface="Gill Sans MT"/>
                <a:cs typeface="Gill Sans MT"/>
              </a:rPr>
              <a:t>¿Quién</a:t>
            </a:r>
            <a:r>
              <a:rPr dirty="0" sz="3600" spc="-15" b="1">
                <a:latin typeface="Gill Sans MT"/>
                <a:cs typeface="Gill Sans MT"/>
              </a:rPr>
              <a:t> </a:t>
            </a:r>
            <a:r>
              <a:rPr dirty="0" sz="3600" spc="50" b="1">
                <a:latin typeface="Gill Sans MT"/>
                <a:cs typeface="Gill Sans MT"/>
              </a:rPr>
              <a:t>es</a:t>
            </a:r>
            <a:r>
              <a:rPr dirty="0" sz="3600" spc="-15" b="1">
                <a:latin typeface="Gill Sans MT"/>
                <a:cs typeface="Gill Sans MT"/>
              </a:rPr>
              <a:t> </a:t>
            </a:r>
            <a:r>
              <a:rPr dirty="0" sz="3600" spc="-25" b="1">
                <a:latin typeface="Gill Sans MT"/>
                <a:cs typeface="Gill Sans MT"/>
              </a:rPr>
              <a:t>mi</a:t>
            </a:r>
            <a:endParaRPr sz="3600">
              <a:latin typeface="Gill Sans MT"/>
              <a:cs typeface="Gill Sans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314191" y="272795"/>
            <a:ext cx="1570355" cy="59626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3600" spc="-10" b="1">
                <a:latin typeface="Gill Sans MT"/>
                <a:cs typeface="Gill Sans MT"/>
              </a:rPr>
              <a:t>Cliente</a:t>
            </a:r>
            <a:endParaRPr sz="36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95164" y="272541"/>
            <a:ext cx="40208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90" b="1">
                <a:latin typeface="Gill Sans MT"/>
                <a:cs typeface="Gill Sans MT"/>
              </a:rPr>
              <a:t>y</a:t>
            </a:r>
            <a:r>
              <a:rPr dirty="0" sz="3600" spc="45" b="1">
                <a:latin typeface="Gill Sans MT"/>
                <a:cs typeface="Gill Sans MT"/>
              </a:rPr>
              <a:t> </a:t>
            </a:r>
            <a:r>
              <a:rPr dirty="0" sz="3600" b="1">
                <a:latin typeface="Gill Sans MT"/>
                <a:cs typeface="Gill Sans MT"/>
              </a:rPr>
              <a:t>qué</a:t>
            </a:r>
            <a:r>
              <a:rPr dirty="0" sz="3600" spc="60" b="1">
                <a:latin typeface="Gill Sans MT"/>
                <a:cs typeface="Gill Sans MT"/>
              </a:rPr>
              <a:t> </a:t>
            </a:r>
            <a:r>
              <a:rPr dirty="0" sz="3600" b="1">
                <a:latin typeface="Gill Sans MT"/>
                <a:cs typeface="Gill Sans MT"/>
              </a:rPr>
              <a:t>le</a:t>
            </a:r>
            <a:r>
              <a:rPr dirty="0" sz="3600" spc="65" b="1">
                <a:latin typeface="Gill Sans MT"/>
                <a:cs typeface="Gill Sans MT"/>
              </a:rPr>
              <a:t> </a:t>
            </a:r>
            <a:r>
              <a:rPr dirty="0" sz="3600" b="1">
                <a:latin typeface="Gill Sans MT"/>
                <a:cs typeface="Gill Sans MT"/>
              </a:rPr>
              <a:t>hace</a:t>
            </a:r>
            <a:r>
              <a:rPr dirty="0" sz="3600" spc="45" b="1">
                <a:latin typeface="Gill Sans MT"/>
                <a:cs typeface="Gill Sans MT"/>
              </a:rPr>
              <a:t> </a:t>
            </a:r>
            <a:r>
              <a:rPr dirty="0" sz="3600" spc="-10" b="1">
                <a:latin typeface="Gill Sans MT"/>
                <a:cs typeface="Gill Sans MT"/>
              </a:rPr>
              <a:t>feliz?</a:t>
            </a:r>
            <a:endParaRPr sz="3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309359" cy="64206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15353" y="997966"/>
            <a:ext cx="4490085" cy="1305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270510" marR="26797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Gill Sans MT"/>
                <a:cs typeface="Gill Sans MT"/>
              </a:rPr>
              <a:t>¿Qué</a:t>
            </a:r>
            <a:r>
              <a:rPr dirty="0" sz="2800" spc="130" b="1">
                <a:latin typeface="Gill Sans MT"/>
                <a:cs typeface="Gill Sans MT"/>
              </a:rPr>
              <a:t> </a:t>
            </a:r>
            <a:r>
              <a:rPr dirty="0" sz="2800" b="1">
                <a:latin typeface="Gill Sans MT"/>
                <a:cs typeface="Gill Sans MT"/>
              </a:rPr>
              <a:t>diferente</a:t>
            </a:r>
            <a:r>
              <a:rPr dirty="0" sz="2800" spc="140" b="1">
                <a:latin typeface="Gill Sans MT"/>
                <a:cs typeface="Gill Sans MT"/>
              </a:rPr>
              <a:t> </a:t>
            </a:r>
            <a:r>
              <a:rPr dirty="0" sz="2800" b="1">
                <a:latin typeface="Gill Sans MT"/>
                <a:cs typeface="Gill Sans MT"/>
              </a:rPr>
              <a:t>tipos</a:t>
            </a:r>
            <a:r>
              <a:rPr dirty="0" sz="2800" spc="105" b="1">
                <a:latin typeface="Gill Sans MT"/>
                <a:cs typeface="Gill Sans MT"/>
              </a:rPr>
              <a:t> </a:t>
            </a:r>
            <a:r>
              <a:rPr dirty="0" sz="2800" spc="-25" b="1">
                <a:latin typeface="Gill Sans MT"/>
                <a:cs typeface="Gill Sans MT"/>
              </a:rPr>
              <a:t>de </a:t>
            </a:r>
            <a:r>
              <a:rPr dirty="0" sz="2800" b="1">
                <a:latin typeface="Gill Sans MT"/>
                <a:cs typeface="Gill Sans MT"/>
              </a:rPr>
              <a:t>Clientes</a:t>
            </a:r>
            <a:r>
              <a:rPr dirty="0" sz="2800" spc="35" b="1">
                <a:latin typeface="Gill Sans MT"/>
                <a:cs typeface="Gill Sans MT"/>
              </a:rPr>
              <a:t> </a:t>
            </a:r>
            <a:r>
              <a:rPr dirty="0" sz="2800" spc="-10" b="1">
                <a:latin typeface="Gill Sans MT"/>
                <a:cs typeface="Gill Sans MT"/>
              </a:rPr>
              <a:t>tienes?</a:t>
            </a:r>
            <a:endParaRPr sz="28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</a:pPr>
            <a:r>
              <a:rPr dirty="0" sz="2800" b="1">
                <a:latin typeface="Gill Sans MT"/>
                <a:cs typeface="Gill Sans MT"/>
              </a:rPr>
              <a:t>¿Cómo</a:t>
            </a:r>
            <a:r>
              <a:rPr dirty="0" sz="2800" spc="20" b="1">
                <a:latin typeface="Gill Sans MT"/>
                <a:cs typeface="Gill Sans MT"/>
              </a:rPr>
              <a:t> </a:t>
            </a:r>
            <a:r>
              <a:rPr dirty="0" sz="2800" b="1">
                <a:latin typeface="Gill Sans MT"/>
                <a:cs typeface="Gill Sans MT"/>
              </a:rPr>
              <a:t>puedes</a:t>
            </a:r>
            <a:r>
              <a:rPr dirty="0" sz="2800" spc="35" b="1">
                <a:latin typeface="Gill Sans MT"/>
                <a:cs typeface="Gill Sans MT"/>
              </a:rPr>
              <a:t> </a:t>
            </a:r>
            <a:r>
              <a:rPr dirty="0" sz="2800" spc="-10" b="1">
                <a:latin typeface="Gill Sans MT"/>
                <a:cs typeface="Gill Sans MT"/>
              </a:rPr>
              <a:t>agruparles?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155942" y="2704922"/>
            <a:ext cx="4205605" cy="32645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635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Gill Sans MT"/>
                <a:cs typeface="Gill Sans MT"/>
              </a:rPr>
              <a:t>Si</a:t>
            </a:r>
            <a:r>
              <a:rPr dirty="0" sz="2800" spc="-5" b="1">
                <a:latin typeface="Gill Sans MT"/>
                <a:cs typeface="Gill Sans MT"/>
              </a:rPr>
              <a:t> </a:t>
            </a:r>
            <a:r>
              <a:rPr dirty="0" sz="2800" b="1">
                <a:latin typeface="Gill Sans MT"/>
                <a:cs typeface="Gill Sans MT"/>
              </a:rPr>
              <a:t>el</a:t>
            </a:r>
            <a:r>
              <a:rPr dirty="0" sz="2800" spc="10" b="1">
                <a:latin typeface="Gill Sans MT"/>
                <a:cs typeface="Gill Sans MT"/>
              </a:rPr>
              <a:t> </a:t>
            </a:r>
            <a:r>
              <a:rPr dirty="0" sz="2800" b="1">
                <a:latin typeface="Gill Sans MT"/>
                <a:cs typeface="Gill Sans MT"/>
              </a:rPr>
              <a:t>Cliente</a:t>
            </a:r>
            <a:r>
              <a:rPr dirty="0" sz="2800" spc="10" b="1">
                <a:latin typeface="Gill Sans MT"/>
                <a:cs typeface="Gill Sans MT"/>
              </a:rPr>
              <a:t> </a:t>
            </a:r>
            <a:r>
              <a:rPr dirty="0" sz="2800" b="1">
                <a:latin typeface="Gill Sans MT"/>
                <a:cs typeface="Gill Sans MT"/>
              </a:rPr>
              <a:t>te dice</a:t>
            </a:r>
            <a:r>
              <a:rPr dirty="0" sz="2800" spc="5" b="1">
                <a:latin typeface="Gill Sans MT"/>
                <a:cs typeface="Gill Sans MT"/>
              </a:rPr>
              <a:t> </a:t>
            </a:r>
            <a:r>
              <a:rPr dirty="0" sz="2800" spc="-25" b="1">
                <a:latin typeface="Gill Sans MT"/>
                <a:cs typeface="Gill Sans MT"/>
              </a:rPr>
              <a:t>que </a:t>
            </a:r>
            <a:r>
              <a:rPr dirty="0" sz="2800" b="1">
                <a:latin typeface="Gill Sans MT"/>
                <a:cs typeface="Gill Sans MT"/>
              </a:rPr>
              <a:t>saltes</a:t>
            </a:r>
            <a:r>
              <a:rPr dirty="0" sz="2800" spc="105" b="1">
                <a:latin typeface="Gill Sans MT"/>
                <a:cs typeface="Gill Sans MT"/>
              </a:rPr>
              <a:t> </a:t>
            </a:r>
            <a:r>
              <a:rPr dirty="0" sz="2800" b="1">
                <a:latin typeface="Gill Sans MT"/>
                <a:cs typeface="Gill Sans MT"/>
              </a:rPr>
              <a:t>¿que</a:t>
            </a:r>
            <a:r>
              <a:rPr dirty="0" sz="2800" spc="105" b="1">
                <a:latin typeface="Gill Sans MT"/>
                <a:cs typeface="Gill Sans MT"/>
              </a:rPr>
              <a:t> </a:t>
            </a:r>
            <a:r>
              <a:rPr dirty="0" sz="2800" b="1">
                <a:latin typeface="Gill Sans MT"/>
                <a:cs typeface="Gill Sans MT"/>
              </a:rPr>
              <a:t>le</a:t>
            </a:r>
            <a:r>
              <a:rPr dirty="0" sz="2800" spc="105" b="1">
                <a:latin typeface="Gill Sans MT"/>
                <a:cs typeface="Gill Sans MT"/>
              </a:rPr>
              <a:t> </a:t>
            </a:r>
            <a:r>
              <a:rPr dirty="0" sz="2800" spc="-10" b="1">
                <a:latin typeface="Gill Sans MT"/>
                <a:cs typeface="Gill Sans MT"/>
              </a:rPr>
              <a:t>respondes?</a:t>
            </a:r>
            <a:endParaRPr sz="28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2800" b="1">
                <a:latin typeface="Gill Sans MT"/>
                <a:cs typeface="Gill Sans MT"/>
              </a:rPr>
              <a:t>Elige</a:t>
            </a:r>
            <a:r>
              <a:rPr dirty="0" sz="2800" spc="-60" b="1">
                <a:latin typeface="Gill Sans MT"/>
                <a:cs typeface="Gill Sans MT"/>
              </a:rPr>
              <a:t> </a:t>
            </a:r>
            <a:r>
              <a:rPr dirty="0" sz="2800" b="1">
                <a:latin typeface="Gill Sans MT"/>
                <a:cs typeface="Gill Sans MT"/>
              </a:rPr>
              <a:t>la</a:t>
            </a:r>
            <a:r>
              <a:rPr dirty="0" sz="2800" spc="-50" b="1">
                <a:latin typeface="Gill Sans MT"/>
                <a:cs typeface="Gill Sans MT"/>
              </a:rPr>
              <a:t> </a:t>
            </a:r>
            <a:r>
              <a:rPr dirty="0" sz="2800" b="1">
                <a:latin typeface="Gill Sans MT"/>
                <a:cs typeface="Gill Sans MT"/>
              </a:rPr>
              <a:t>mejor</a:t>
            </a:r>
            <a:r>
              <a:rPr dirty="0" sz="2800" spc="-65" b="1">
                <a:latin typeface="Gill Sans MT"/>
                <a:cs typeface="Gill Sans MT"/>
              </a:rPr>
              <a:t> </a:t>
            </a:r>
            <a:r>
              <a:rPr dirty="0" sz="2800" spc="-10" b="1">
                <a:latin typeface="Gill Sans MT"/>
                <a:cs typeface="Gill Sans MT"/>
              </a:rPr>
              <a:t>opción: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>
              <a:latin typeface="Gill Sans MT"/>
              <a:cs typeface="Gill Sans MT"/>
            </a:endParaRPr>
          </a:p>
          <a:p>
            <a:pPr marL="2113915" indent="-297815">
              <a:lnSpc>
                <a:spcPct val="100000"/>
              </a:lnSpc>
              <a:buAutoNum type="alphaUcPeriod"/>
              <a:tabLst>
                <a:tab pos="2114550" algn="l"/>
              </a:tabLst>
            </a:pPr>
            <a:r>
              <a:rPr dirty="0" sz="2000" spc="-25" b="1" i="1">
                <a:latin typeface="Gill Sans MT"/>
                <a:cs typeface="Gill Sans MT"/>
              </a:rPr>
              <a:t>ok</a:t>
            </a:r>
            <a:endParaRPr sz="2000">
              <a:latin typeface="Gill Sans MT"/>
              <a:cs typeface="Gill Sans MT"/>
            </a:endParaRPr>
          </a:p>
          <a:p>
            <a:pPr marL="1517650" indent="-299085">
              <a:lnSpc>
                <a:spcPct val="100000"/>
              </a:lnSpc>
              <a:buAutoNum type="alphaUcPeriod"/>
              <a:tabLst>
                <a:tab pos="1518285" algn="l"/>
              </a:tabLst>
            </a:pPr>
            <a:r>
              <a:rPr dirty="0" sz="2000" b="1" i="1">
                <a:latin typeface="Gill Sans MT"/>
                <a:cs typeface="Gill Sans MT"/>
              </a:rPr>
              <a:t>cómo</a:t>
            </a:r>
            <a:r>
              <a:rPr dirty="0" sz="2000" spc="5" b="1" i="1">
                <a:latin typeface="Gill Sans MT"/>
                <a:cs typeface="Gill Sans MT"/>
              </a:rPr>
              <a:t> </a:t>
            </a:r>
            <a:r>
              <a:rPr dirty="0" sz="2000" b="1" i="1">
                <a:latin typeface="Gill Sans MT"/>
                <a:cs typeface="Gill Sans MT"/>
              </a:rPr>
              <a:t>de </a:t>
            </a:r>
            <a:r>
              <a:rPr dirty="0" sz="2000" spc="-20" b="1" i="1">
                <a:latin typeface="Gill Sans MT"/>
                <a:cs typeface="Gill Sans MT"/>
              </a:rPr>
              <a:t>alto</a:t>
            </a:r>
            <a:endParaRPr sz="2000">
              <a:latin typeface="Gill Sans MT"/>
              <a:cs typeface="Gill Sans MT"/>
            </a:endParaRPr>
          </a:p>
          <a:p>
            <a:pPr marL="1174750" indent="-300355">
              <a:lnSpc>
                <a:spcPct val="100000"/>
              </a:lnSpc>
              <a:buAutoNum type="alphaUcPeriod"/>
              <a:tabLst>
                <a:tab pos="1175385" algn="l"/>
              </a:tabLst>
            </a:pPr>
            <a:r>
              <a:rPr dirty="0" sz="2000" b="1" i="1">
                <a:latin typeface="Gill Sans MT"/>
                <a:cs typeface="Gill Sans MT"/>
              </a:rPr>
              <a:t>cuanto me</a:t>
            </a:r>
            <a:r>
              <a:rPr dirty="0" sz="2000" spc="5" b="1" i="1">
                <a:latin typeface="Gill Sans MT"/>
                <a:cs typeface="Gill Sans MT"/>
              </a:rPr>
              <a:t> </a:t>
            </a:r>
            <a:r>
              <a:rPr dirty="0" sz="2000" spc="-10" b="1" i="1">
                <a:latin typeface="Gill Sans MT"/>
                <a:cs typeface="Gill Sans MT"/>
              </a:rPr>
              <a:t>pagarás</a:t>
            </a:r>
            <a:endParaRPr sz="2000">
              <a:latin typeface="Gill Sans MT"/>
              <a:cs typeface="Gill Sans MT"/>
            </a:endParaRPr>
          </a:p>
          <a:p>
            <a:pPr marL="1831975" indent="-328295">
              <a:lnSpc>
                <a:spcPct val="100000"/>
              </a:lnSpc>
              <a:buAutoNum type="alphaUcPeriod"/>
              <a:tabLst>
                <a:tab pos="1832610" algn="l"/>
              </a:tabLst>
            </a:pPr>
            <a:r>
              <a:rPr dirty="0" sz="2000" b="1" i="1">
                <a:latin typeface="Gill Sans MT"/>
                <a:cs typeface="Gill Sans MT"/>
              </a:rPr>
              <a:t>por</a:t>
            </a:r>
            <a:r>
              <a:rPr dirty="0" sz="2000" spc="-10" b="1" i="1">
                <a:latin typeface="Gill Sans MT"/>
                <a:cs typeface="Gill Sans MT"/>
              </a:rPr>
              <a:t> </a:t>
            </a:r>
            <a:r>
              <a:rPr dirty="0" sz="2000" spc="-25" b="1" i="1">
                <a:latin typeface="Gill Sans MT"/>
                <a:cs typeface="Gill Sans MT"/>
              </a:rPr>
              <a:t>qué</a:t>
            </a:r>
            <a:endParaRPr sz="2000">
              <a:latin typeface="Gill Sans MT"/>
              <a:cs typeface="Gill Sans MT"/>
            </a:endParaRPr>
          </a:p>
          <a:p>
            <a:pPr marL="965200" indent="-285750">
              <a:lnSpc>
                <a:spcPct val="100000"/>
              </a:lnSpc>
              <a:buAutoNum type="alphaUcPeriod"/>
              <a:tabLst>
                <a:tab pos="965835" algn="l"/>
              </a:tabLst>
            </a:pPr>
            <a:r>
              <a:rPr dirty="0" sz="2000" b="1" i="1">
                <a:latin typeface="Gill Sans MT"/>
                <a:cs typeface="Gill Sans MT"/>
              </a:rPr>
              <a:t>no</a:t>
            </a:r>
            <a:r>
              <a:rPr dirty="0" sz="2000" spc="40" b="1" i="1">
                <a:latin typeface="Gill Sans MT"/>
                <a:cs typeface="Gill Sans MT"/>
              </a:rPr>
              <a:t> </a:t>
            </a:r>
            <a:r>
              <a:rPr dirty="0" sz="2000" b="1" i="1">
                <a:latin typeface="Gill Sans MT"/>
                <a:cs typeface="Gill Sans MT"/>
              </a:rPr>
              <a:t>sería</a:t>
            </a:r>
            <a:r>
              <a:rPr dirty="0" sz="2000" spc="40" b="1" i="1">
                <a:latin typeface="Gill Sans MT"/>
                <a:cs typeface="Gill Sans MT"/>
              </a:rPr>
              <a:t> </a:t>
            </a:r>
            <a:r>
              <a:rPr dirty="0" sz="2000" b="1" i="1">
                <a:latin typeface="Gill Sans MT"/>
                <a:cs typeface="Gill Sans MT"/>
              </a:rPr>
              <a:t>mejor</a:t>
            </a:r>
            <a:r>
              <a:rPr dirty="0" sz="2000" spc="25" b="1" i="1">
                <a:latin typeface="Gill Sans MT"/>
                <a:cs typeface="Gill Sans MT"/>
              </a:rPr>
              <a:t> </a:t>
            </a:r>
            <a:r>
              <a:rPr dirty="0" sz="2000" b="1" i="1">
                <a:latin typeface="Gill Sans MT"/>
                <a:cs typeface="Gill Sans MT"/>
              </a:rPr>
              <a:t>si</a:t>
            </a:r>
            <a:r>
              <a:rPr dirty="0" sz="2000" spc="45" b="1" i="1">
                <a:latin typeface="Gill Sans MT"/>
                <a:cs typeface="Gill Sans MT"/>
              </a:rPr>
              <a:t> </a:t>
            </a:r>
            <a:r>
              <a:rPr dirty="0" sz="2000" spc="-10" b="1" i="1">
                <a:latin typeface="Gill Sans MT"/>
                <a:cs typeface="Gill Sans MT"/>
              </a:rPr>
              <a:t>canto</a:t>
            </a:r>
            <a:endParaRPr sz="2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0" y="0"/>
              <a:ext cx="11742420" cy="6858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1266637" cy="6858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75686" y="1898345"/>
            <a:ext cx="5654040" cy="203898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r" marL="12700" marR="5080" indent="381000">
              <a:lnSpc>
                <a:spcPct val="100000"/>
              </a:lnSpc>
              <a:spcBef>
                <a:spcPts val="105"/>
              </a:spcBef>
              <a:tabLst>
                <a:tab pos="1301750" algn="l"/>
                <a:tab pos="3959860" algn="l"/>
                <a:tab pos="4697095" algn="l"/>
              </a:tabLst>
            </a:pPr>
            <a:r>
              <a:rPr dirty="0" sz="4400" b="1">
                <a:solidFill>
                  <a:srgbClr val="FFFFFF"/>
                </a:solidFill>
                <a:latin typeface="Gill Sans MT"/>
                <a:cs typeface="Gill Sans MT"/>
              </a:rPr>
              <a:t>2</a:t>
            </a:r>
            <a:r>
              <a:rPr dirty="0" sz="4400" spc="-42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50" b="1">
                <a:solidFill>
                  <a:srgbClr val="FFFFFF"/>
                </a:solidFill>
                <a:latin typeface="Gill Sans MT"/>
                <a:cs typeface="Gill Sans MT"/>
              </a:rPr>
              <a:t>.</a:t>
            </a:r>
            <a:r>
              <a:rPr dirty="0" sz="4400" b="1">
                <a:solidFill>
                  <a:srgbClr val="FFFFFF"/>
                </a:solidFill>
                <a:latin typeface="Gill Sans MT"/>
                <a:cs typeface="Gill Sans MT"/>
              </a:rPr>
              <a:t>	</a:t>
            </a:r>
            <a:r>
              <a:rPr dirty="0" sz="4400" spc="-175" b="1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dirty="0" sz="4400" spc="-47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160" b="1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dirty="0" sz="4400" spc="-47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b="1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dirty="0" sz="4400" spc="-47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160" b="1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dirty="0" sz="4400" spc="-47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175" b="1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dirty="0" sz="4400" spc="-46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50" b="1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dirty="0" sz="4400" b="1">
                <a:solidFill>
                  <a:srgbClr val="FFFFFF"/>
                </a:solidFill>
                <a:latin typeface="Gill Sans MT"/>
                <a:cs typeface="Gill Sans MT"/>
              </a:rPr>
              <a:t>	</a:t>
            </a:r>
            <a:r>
              <a:rPr dirty="0" sz="4400" spc="-135" b="1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dirty="0" sz="4400" spc="-47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50" b="1">
                <a:solidFill>
                  <a:srgbClr val="FFFFFF"/>
                </a:solidFill>
                <a:latin typeface="Gill Sans MT"/>
                <a:cs typeface="Gill Sans MT"/>
              </a:rPr>
              <a:t>U </a:t>
            </a:r>
            <a:r>
              <a:rPr dirty="0" sz="4400" spc="-80" b="1">
                <a:solidFill>
                  <a:srgbClr val="FFFFFF"/>
                </a:solidFill>
                <a:latin typeface="Gill Sans MT"/>
                <a:cs typeface="Gill Sans MT"/>
              </a:rPr>
              <a:t>D</a:t>
            </a:r>
            <a:r>
              <a:rPr dirty="0" sz="4400" spc="-47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175" b="1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dirty="0" sz="4400" spc="-47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b="1">
                <a:solidFill>
                  <a:srgbClr val="FFFFFF"/>
                </a:solidFill>
                <a:latin typeface="Gill Sans MT"/>
                <a:cs typeface="Gill Sans MT"/>
              </a:rPr>
              <a:t>M</a:t>
            </a:r>
            <a:r>
              <a:rPr dirty="0" sz="4400" spc="-46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40" b="1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dirty="0" sz="4400" spc="-47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b="1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dirty="0" sz="4400" spc="-48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160" b="1">
                <a:solidFill>
                  <a:srgbClr val="FFFFFF"/>
                </a:solidFill>
                <a:latin typeface="Gill Sans MT"/>
                <a:cs typeface="Gill Sans MT"/>
              </a:rPr>
              <a:t>DA</a:t>
            </a:r>
            <a:r>
              <a:rPr dirty="0" sz="4400" b="1">
                <a:solidFill>
                  <a:srgbClr val="FFFFFF"/>
                </a:solidFill>
                <a:latin typeface="Gill Sans MT"/>
                <a:cs typeface="Gill Sans MT"/>
              </a:rPr>
              <a:t>	</a:t>
            </a:r>
            <a:r>
              <a:rPr dirty="0" sz="4400" spc="-50" b="1">
                <a:solidFill>
                  <a:srgbClr val="FFFFFF"/>
                </a:solidFill>
                <a:latin typeface="Gill Sans MT"/>
                <a:cs typeface="Gill Sans MT"/>
              </a:rPr>
              <a:t>Y</a:t>
            </a:r>
            <a:r>
              <a:rPr dirty="0" sz="4400" b="1">
                <a:solidFill>
                  <a:srgbClr val="FFFFFF"/>
                </a:solidFill>
                <a:latin typeface="Gill Sans MT"/>
                <a:cs typeface="Gill Sans MT"/>
              </a:rPr>
              <a:t>	</a:t>
            </a:r>
            <a:r>
              <a:rPr dirty="0" sz="4400" spc="-117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135" b="1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dirty="0" sz="4400" spc="-46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75" b="1">
                <a:solidFill>
                  <a:srgbClr val="FFFFFF"/>
                </a:solidFill>
                <a:latin typeface="Gill Sans MT"/>
                <a:cs typeface="Gill Sans MT"/>
              </a:rPr>
              <a:t>U </a:t>
            </a:r>
            <a:r>
              <a:rPr dirty="0" sz="4400" spc="-175" b="1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dirty="0" sz="4400" spc="-39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40" b="1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dirty="0" sz="4400" spc="-46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155" b="1">
                <a:solidFill>
                  <a:srgbClr val="FFFFFF"/>
                </a:solidFill>
                <a:latin typeface="Gill Sans MT"/>
                <a:cs typeface="Gill Sans MT"/>
              </a:rPr>
              <a:t>PA</a:t>
            </a:r>
            <a:r>
              <a:rPr dirty="0" sz="4400" spc="-66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175" b="1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dirty="0" sz="4400" spc="-48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80" b="1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dirty="0" sz="4400" spc="-47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190" b="1">
                <a:solidFill>
                  <a:srgbClr val="FFFFFF"/>
                </a:solidFill>
                <a:latin typeface="Gill Sans MT"/>
                <a:cs typeface="Gill Sans MT"/>
              </a:rPr>
              <a:t>DA</a:t>
            </a:r>
            <a:r>
              <a:rPr dirty="0" sz="4400" spc="-48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50" b="1">
                <a:solidFill>
                  <a:srgbClr val="FFFFFF"/>
                </a:solidFill>
                <a:latin typeface="Gill Sans MT"/>
                <a:cs typeface="Gill Sans MT"/>
              </a:rPr>
              <a:t>D</a:t>
            </a:r>
            <a:endParaRPr sz="4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39" y="246888"/>
            <a:ext cx="4062984" cy="60335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73024" rIns="0" bIns="0" rtlCol="0" vert="horz">
            <a:spAutoFit/>
          </a:bodyPr>
          <a:lstStyle/>
          <a:p>
            <a:pPr algn="ctr" marL="3408679">
              <a:lnSpc>
                <a:spcPct val="100000"/>
              </a:lnSpc>
              <a:spcBef>
                <a:spcPts val="95"/>
              </a:spcBef>
            </a:pPr>
            <a:r>
              <a:rPr dirty="0" spc="-30">
                <a:solidFill>
                  <a:srgbClr val="C00000"/>
                </a:solidFill>
              </a:rPr>
              <a:t>PRÁCTICA</a:t>
            </a:r>
            <a:r>
              <a:rPr dirty="0" spc="-135">
                <a:solidFill>
                  <a:srgbClr val="C00000"/>
                </a:solidFill>
              </a:rPr>
              <a:t> </a:t>
            </a:r>
            <a:r>
              <a:rPr dirty="0" spc="-25">
                <a:solidFill>
                  <a:srgbClr val="C00000"/>
                </a:solidFill>
              </a:rPr>
              <a:t>3.</a:t>
            </a:r>
          </a:p>
          <a:p>
            <a:pPr algn="ctr" marL="3408679">
              <a:lnSpc>
                <a:spcPct val="100000"/>
              </a:lnSpc>
              <a:spcBef>
                <a:spcPts val="5"/>
              </a:spcBef>
            </a:pPr>
            <a:r>
              <a:rPr dirty="0" spc="-45">
                <a:solidFill>
                  <a:srgbClr val="C00000"/>
                </a:solidFill>
              </a:rPr>
              <a:t>GESTIONAR</a:t>
            </a:r>
            <a:r>
              <a:rPr dirty="0" spc="-135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EL</a:t>
            </a:r>
            <a:r>
              <a:rPr dirty="0" spc="-155">
                <a:solidFill>
                  <a:srgbClr val="C00000"/>
                </a:solidFill>
              </a:rPr>
              <a:t> </a:t>
            </a:r>
            <a:r>
              <a:rPr dirty="0" spc="-25">
                <a:solidFill>
                  <a:srgbClr val="C00000"/>
                </a:solidFill>
              </a:rPr>
              <a:t>FLUJO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4344542" y="1929892"/>
            <a:ext cx="805180" cy="687070"/>
            <a:chOff x="4344542" y="1929892"/>
            <a:chExt cx="805180" cy="687070"/>
          </a:xfrm>
        </p:grpSpPr>
        <p:sp>
          <p:nvSpPr>
            <p:cNvPr id="5" name="object 5" descr=""/>
            <p:cNvSpPr/>
            <p:nvPr/>
          </p:nvSpPr>
          <p:spPr>
            <a:xfrm>
              <a:off x="4350892" y="1936242"/>
              <a:ext cx="792480" cy="674370"/>
            </a:xfrm>
            <a:custGeom>
              <a:avLst/>
              <a:gdLst/>
              <a:ahLst/>
              <a:cxnLst/>
              <a:rect l="l" t="t" r="r" b="b"/>
              <a:pathLst>
                <a:path w="792479" h="674369">
                  <a:moveTo>
                    <a:pt x="216535" y="0"/>
                  </a:moveTo>
                  <a:lnTo>
                    <a:pt x="0" y="457708"/>
                  </a:lnTo>
                  <a:lnTo>
                    <a:pt x="457835" y="674370"/>
                  </a:lnTo>
                  <a:lnTo>
                    <a:pt x="397510" y="505713"/>
                  </a:lnTo>
                  <a:lnTo>
                    <a:pt x="792099" y="364617"/>
                  </a:lnTo>
                  <a:lnTo>
                    <a:pt x="671449" y="27432"/>
                  </a:lnTo>
                  <a:lnTo>
                    <a:pt x="276860" y="168529"/>
                  </a:lnTo>
                  <a:lnTo>
                    <a:pt x="21653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350892" y="1936242"/>
              <a:ext cx="792480" cy="674370"/>
            </a:xfrm>
            <a:custGeom>
              <a:avLst/>
              <a:gdLst/>
              <a:ahLst/>
              <a:cxnLst/>
              <a:rect l="l" t="t" r="r" b="b"/>
              <a:pathLst>
                <a:path w="792479" h="674369">
                  <a:moveTo>
                    <a:pt x="0" y="457708"/>
                  </a:moveTo>
                  <a:lnTo>
                    <a:pt x="216535" y="0"/>
                  </a:lnTo>
                  <a:lnTo>
                    <a:pt x="276860" y="168529"/>
                  </a:lnTo>
                  <a:lnTo>
                    <a:pt x="671449" y="27432"/>
                  </a:lnTo>
                  <a:lnTo>
                    <a:pt x="792099" y="364617"/>
                  </a:lnTo>
                  <a:lnTo>
                    <a:pt x="397510" y="505713"/>
                  </a:lnTo>
                  <a:lnTo>
                    <a:pt x="457835" y="674370"/>
                  </a:lnTo>
                  <a:lnTo>
                    <a:pt x="0" y="457708"/>
                  </a:lnTo>
                  <a:close/>
                </a:path>
              </a:pathLst>
            </a:custGeom>
            <a:ln w="12700">
              <a:solidFill>
                <a:srgbClr val="7900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156453" y="3031616"/>
            <a:ext cx="6231890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53340" marR="5080" indent="-41275">
              <a:lnSpc>
                <a:spcPct val="100000"/>
              </a:lnSpc>
              <a:spcBef>
                <a:spcPts val="100"/>
              </a:spcBef>
            </a:pPr>
            <a:r>
              <a:rPr dirty="0" sz="3600" spc="-35" b="1">
                <a:latin typeface="Gill Sans MT"/>
                <a:cs typeface="Gill Sans MT"/>
              </a:rPr>
              <a:t>“MEJORAS</a:t>
            </a:r>
            <a:r>
              <a:rPr dirty="0" sz="3600" spc="-145" b="1">
                <a:latin typeface="Gill Sans MT"/>
                <a:cs typeface="Gill Sans MT"/>
              </a:rPr>
              <a:t> </a:t>
            </a:r>
            <a:r>
              <a:rPr dirty="0" sz="3600" b="1">
                <a:latin typeface="Gill Sans MT"/>
                <a:cs typeface="Gill Sans MT"/>
              </a:rPr>
              <a:t>EL</a:t>
            </a:r>
            <a:r>
              <a:rPr dirty="0" sz="3600" spc="-155" b="1">
                <a:latin typeface="Gill Sans MT"/>
                <a:cs typeface="Gill Sans MT"/>
              </a:rPr>
              <a:t> </a:t>
            </a:r>
            <a:r>
              <a:rPr dirty="0" sz="3600" spc="-50" b="1">
                <a:latin typeface="Gill Sans MT"/>
                <a:cs typeface="Gill Sans MT"/>
              </a:rPr>
              <a:t>FLUJO</a:t>
            </a:r>
            <a:r>
              <a:rPr dirty="0" sz="3600" spc="-145" b="1">
                <a:latin typeface="Gill Sans MT"/>
                <a:cs typeface="Gill Sans MT"/>
              </a:rPr>
              <a:t> </a:t>
            </a:r>
            <a:r>
              <a:rPr dirty="0" sz="3600" b="1">
                <a:latin typeface="Gill Sans MT"/>
                <a:cs typeface="Gill Sans MT"/>
              </a:rPr>
              <a:t>Y</a:t>
            </a:r>
            <a:r>
              <a:rPr dirty="0" sz="3600" spc="-155" b="1">
                <a:latin typeface="Gill Sans MT"/>
                <a:cs typeface="Gill Sans MT"/>
              </a:rPr>
              <a:t> </a:t>
            </a:r>
            <a:r>
              <a:rPr dirty="0" sz="3600" spc="-25" b="1">
                <a:latin typeface="Gill Sans MT"/>
                <a:cs typeface="Gill Sans MT"/>
              </a:rPr>
              <a:t>POR </a:t>
            </a:r>
            <a:r>
              <a:rPr dirty="0" sz="3600" spc="-170" b="1">
                <a:latin typeface="Gill Sans MT"/>
                <a:cs typeface="Gill Sans MT"/>
              </a:rPr>
              <a:t>TANTO</a:t>
            </a:r>
            <a:r>
              <a:rPr dirty="0" sz="3600" spc="-80" b="1">
                <a:latin typeface="Gill Sans MT"/>
                <a:cs typeface="Gill Sans MT"/>
              </a:rPr>
              <a:t> </a:t>
            </a:r>
            <a:r>
              <a:rPr dirty="0" sz="3600" spc="-20" b="1">
                <a:latin typeface="Gill Sans MT"/>
                <a:cs typeface="Gill Sans MT"/>
              </a:rPr>
              <a:t>MEJORAS</a:t>
            </a:r>
            <a:r>
              <a:rPr dirty="0" sz="3600" spc="-235" b="1">
                <a:latin typeface="Gill Sans MT"/>
                <a:cs typeface="Gill Sans MT"/>
              </a:rPr>
              <a:t> </a:t>
            </a:r>
            <a:r>
              <a:rPr dirty="0" sz="3600" b="1">
                <a:latin typeface="Gill Sans MT"/>
                <a:cs typeface="Gill Sans MT"/>
              </a:rPr>
              <a:t>EL</a:t>
            </a:r>
            <a:r>
              <a:rPr dirty="0" sz="3600" spc="-170" b="1">
                <a:latin typeface="Gill Sans MT"/>
                <a:cs typeface="Gill Sans MT"/>
              </a:rPr>
              <a:t> </a:t>
            </a:r>
            <a:r>
              <a:rPr dirty="0" sz="3600" spc="-10" b="1">
                <a:latin typeface="Gill Sans MT"/>
                <a:cs typeface="Gill Sans MT"/>
              </a:rPr>
              <a:t>TIME- </a:t>
            </a:r>
            <a:r>
              <a:rPr dirty="0" sz="3600" spc="-35" b="1">
                <a:latin typeface="Gill Sans MT"/>
                <a:cs typeface="Gill Sans MT"/>
              </a:rPr>
              <a:t>TO-</a:t>
            </a:r>
            <a:r>
              <a:rPr dirty="0" sz="3600" b="1">
                <a:latin typeface="Gill Sans MT"/>
                <a:cs typeface="Gill Sans MT"/>
              </a:rPr>
              <a:t>MARKET</a:t>
            </a:r>
            <a:r>
              <a:rPr dirty="0" sz="3600" spc="-135" b="1">
                <a:latin typeface="Gill Sans MT"/>
                <a:cs typeface="Gill Sans MT"/>
              </a:rPr>
              <a:t> </a:t>
            </a:r>
            <a:r>
              <a:rPr dirty="0" sz="3600" spc="-60" b="1">
                <a:latin typeface="Gill Sans MT"/>
                <a:cs typeface="Gill Sans MT"/>
              </a:rPr>
              <a:t>(LEAD</a:t>
            </a:r>
            <a:r>
              <a:rPr dirty="0" sz="3600" spc="-155" b="1">
                <a:latin typeface="Gill Sans MT"/>
                <a:cs typeface="Gill Sans MT"/>
              </a:rPr>
              <a:t> </a:t>
            </a:r>
            <a:r>
              <a:rPr dirty="0" sz="3600" spc="-10" b="1">
                <a:latin typeface="Gill Sans MT"/>
                <a:cs typeface="Gill Sans MT"/>
              </a:rPr>
              <a:t>TIME)”</a:t>
            </a:r>
            <a:endParaRPr sz="3600">
              <a:latin typeface="Gill Sans MT"/>
              <a:cs typeface="Gill Sans MT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7600" y="5864352"/>
            <a:ext cx="725424" cy="85496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49579" y="203961"/>
            <a:ext cx="35401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Gill Sans MT"/>
                <a:cs typeface="Gill Sans MT"/>
              </a:rPr>
              <a:t>¿Desde</a:t>
            </a:r>
            <a:r>
              <a:rPr dirty="0" sz="2400" spc="140" b="1">
                <a:latin typeface="Gill Sans MT"/>
                <a:cs typeface="Gill Sans MT"/>
              </a:rPr>
              <a:t> </a:t>
            </a:r>
            <a:r>
              <a:rPr dirty="0" sz="2400" b="1">
                <a:latin typeface="Gill Sans MT"/>
                <a:cs typeface="Gill Sans MT"/>
              </a:rPr>
              <a:t>donde</a:t>
            </a:r>
            <a:r>
              <a:rPr dirty="0" sz="2400" spc="130" b="1">
                <a:latin typeface="Gill Sans MT"/>
                <a:cs typeface="Gill Sans MT"/>
              </a:rPr>
              <a:t> </a:t>
            </a:r>
            <a:r>
              <a:rPr dirty="0" sz="2400" b="1">
                <a:latin typeface="Gill Sans MT"/>
                <a:cs typeface="Gill Sans MT"/>
              </a:rPr>
              <a:t>vienen</a:t>
            </a:r>
            <a:r>
              <a:rPr dirty="0" sz="2400" spc="125" b="1">
                <a:latin typeface="Gill Sans MT"/>
                <a:cs typeface="Gill Sans MT"/>
              </a:rPr>
              <a:t> </a:t>
            </a:r>
            <a:r>
              <a:rPr dirty="0" sz="2400" spc="-25" b="1">
                <a:latin typeface="Gill Sans MT"/>
                <a:cs typeface="Gill Sans MT"/>
              </a:rPr>
              <a:t>las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467986" y="207263"/>
            <a:ext cx="1471295" cy="39814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2400" spc="-10" b="1">
                <a:latin typeface="Gill Sans MT"/>
                <a:cs typeface="Gill Sans MT"/>
              </a:rPr>
              <a:t>demandas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002782" y="203961"/>
            <a:ext cx="42856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Gill Sans MT"/>
                <a:cs typeface="Gill Sans MT"/>
              </a:rPr>
              <a:t>del</a:t>
            </a:r>
            <a:r>
              <a:rPr dirty="0" sz="2400" spc="60" b="1">
                <a:latin typeface="Gill Sans MT"/>
                <a:cs typeface="Gill Sans MT"/>
              </a:rPr>
              <a:t> </a:t>
            </a:r>
            <a:r>
              <a:rPr dirty="0" sz="2400" b="1">
                <a:latin typeface="Gill Sans MT"/>
                <a:cs typeface="Gill Sans MT"/>
              </a:rPr>
              <a:t>Cliente</a:t>
            </a:r>
            <a:r>
              <a:rPr dirty="0" sz="2400" spc="85" b="1">
                <a:latin typeface="Gill Sans MT"/>
                <a:cs typeface="Gill Sans MT"/>
              </a:rPr>
              <a:t> </a:t>
            </a:r>
            <a:r>
              <a:rPr dirty="0" sz="2400" spc="60" b="1">
                <a:latin typeface="Gill Sans MT"/>
                <a:cs typeface="Gill Sans MT"/>
              </a:rPr>
              <a:t>y</a:t>
            </a:r>
            <a:r>
              <a:rPr dirty="0" sz="2400" spc="45" b="1">
                <a:latin typeface="Gill Sans MT"/>
                <a:cs typeface="Gill Sans MT"/>
              </a:rPr>
              <a:t> </a:t>
            </a:r>
            <a:r>
              <a:rPr dirty="0" sz="2400" b="1">
                <a:latin typeface="Gill Sans MT"/>
                <a:cs typeface="Gill Sans MT"/>
              </a:rPr>
              <a:t>de</a:t>
            </a:r>
            <a:r>
              <a:rPr dirty="0" sz="2400" spc="65" b="1">
                <a:latin typeface="Gill Sans MT"/>
                <a:cs typeface="Gill Sans MT"/>
              </a:rPr>
              <a:t> </a:t>
            </a:r>
            <a:r>
              <a:rPr dirty="0" sz="2400" b="1">
                <a:latin typeface="Gill Sans MT"/>
                <a:cs typeface="Gill Sans MT"/>
              </a:rPr>
              <a:t>qué</a:t>
            </a:r>
            <a:r>
              <a:rPr dirty="0" sz="2400" spc="55" b="1">
                <a:latin typeface="Gill Sans MT"/>
                <a:cs typeface="Gill Sans MT"/>
              </a:rPr>
              <a:t> </a:t>
            </a:r>
            <a:r>
              <a:rPr dirty="0" sz="2400" b="1">
                <a:latin typeface="Gill Sans MT"/>
                <a:cs typeface="Gill Sans MT"/>
              </a:rPr>
              <a:t>tipo</a:t>
            </a:r>
            <a:r>
              <a:rPr dirty="0" sz="2400" spc="65" b="1">
                <a:latin typeface="Gill Sans MT"/>
                <a:cs typeface="Gill Sans MT"/>
              </a:rPr>
              <a:t> </a:t>
            </a:r>
            <a:r>
              <a:rPr dirty="0" sz="2400" spc="-20" b="1">
                <a:latin typeface="Gill Sans MT"/>
                <a:cs typeface="Gill Sans MT"/>
              </a:rPr>
              <a:t>son?</a:t>
            </a:r>
            <a:endParaRPr sz="2400">
              <a:latin typeface="Gill Sans MT"/>
              <a:cs typeface="Gill Sans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2891" y="1453743"/>
            <a:ext cx="4795028" cy="4449013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611630" y="569721"/>
            <a:ext cx="9867265" cy="4668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Gill Sans MT"/>
                <a:cs typeface="Gill Sans MT"/>
              </a:rPr>
              <a:t>¿Tenemos</a:t>
            </a:r>
            <a:r>
              <a:rPr dirty="0" sz="2400" spc="15" b="1">
                <a:latin typeface="Gill Sans MT"/>
                <a:cs typeface="Gill Sans MT"/>
              </a:rPr>
              <a:t> </a:t>
            </a:r>
            <a:r>
              <a:rPr dirty="0" sz="2400" b="1">
                <a:latin typeface="Gill Sans MT"/>
                <a:cs typeface="Gill Sans MT"/>
              </a:rPr>
              <a:t>capacidad para hacer</a:t>
            </a:r>
            <a:r>
              <a:rPr dirty="0" sz="2400" spc="15" b="1">
                <a:latin typeface="Gill Sans MT"/>
                <a:cs typeface="Gill Sans MT"/>
              </a:rPr>
              <a:t> </a:t>
            </a:r>
            <a:r>
              <a:rPr dirty="0" sz="2400" b="1">
                <a:latin typeface="Gill Sans MT"/>
                <a:cs typeface="Gill Sans MT"/>
              </a:rPr>
              <a:t>frente</a:t>
            </a:r>
            <a:r>
              <a:rPr dirty="0" sz="2400" spc="25" b="1">
                <a:latin typeface="Gill Sans MT"/>
                <a:cs typeface="Gill Sans MT"/>
              </a:rPr>
              <a:t> </a:t>
            </a:r>
            <a:r>
              <a:rPr dirty="0" sz="2400" b="1">
                <a:latin typeface="Gill Sans MT"/>
                <a:cs typeface="Gill Sans MT"/>
              </a:rPr>
              <a:t>a</a:t>
            </a:r>
            <a:r>
              <a:rPr dirty="0" sz="2400" spc="-5" b="1">
                <a:latin typeface="Gill Sans MT"/>
                <a:cs typeface="Gill Sans MT"/>
              </a:rPr>
              <a:t> </a:t>
            </a:r>
            <a:r>
              <a:rPr dirty="0" sz="2400" b="1">
                <a:latin typeface="Gill Sans MT"/>
                <a:cs typeface="Gill Sans MT"/>
              </a:rPr>
              <a:t>esa </a:t>
            </a:r>
            <a:r>
              <a:rPr dirty="0" sz="2400" spc="-10" b="1">
                <a:latin typeface="Gill Sans MT"/>
                <a:cs typeface="Gill Sans MT"/>
              </a:rPr>
              <a:t>Demanda?</a:t>
            </a:r>
            <a:endParaRPr sz="2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31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Gill Sans MT"/>
              <a:cs typeface="Gill Sans MT"/>
            </a:endParaRPr>
          </a:p>
          <a:p>
            <a:pPr algn="ctr" marL="5499100" marR="51435">
              <a:lnSpc>
                <a:spcPct val="100000"/>
              </a:lnSpc>
            </a:pPr>
            <a:r>
              <a:rPr dirty="0" sz="2800" spc="-25" b="1">
                <a:latin typeface="Gill Sans MT"/>
                <a:cs typeface="Gill Sans MT"/>
              </a:rPr>
              <a:t>“Cada</a:t>
            </a:r>
            <a:r>
              <a:rPr dirty="0" sz="2800" spc="75" b="1">
                <a:latin typeface="Gill Sans MT"/>
                <a:cs typeface="Gill Sans MT"/>
              </a:rPr>
              <a:t> </a:t>
            </a:r>
            <a:r>
              <a:rPr dirty="0" sz="2800" b="1">
                <a:latin typeface="Gill Sans MT"/>
                <a:cs typeface="Gill Sans MT"/>
              </a:rPr>
              <a:t>respuesta</a:t>
            </a:r>
            <a:r>
              <a:rPr dirty="0" sz="2800" spc="80" b="1">
                <a:latin typeface="Gill Sans MT"/>
                <a:cs typeface="Gill Sans MT"/>
              </a:rPr>
              <a:t> </a:t>
            </a:r>
            <a:r>
              <a:rPr dirty="0" sz="2800" spc="-10" b="1">
                <a:latin typeface="Gill Sans MT"/>
                <a:cs typeface="Gill Sans MT"/>
              </a:rPr>
              <a:t>requiere </a:t>
            </a:r>
            <a:r>
              <a:rPr dirty="0" sz="2800" b="1">
                <a:latin typeface="Gill Sans MT"/>
                <a:cs typeface="Gill Sans MT"/>
              </a:rPr>
              <a:t>un</a:t>
            </a:r>
            <a:r>
              <a:rPr dirty="0" sz="2800" spc="130" b="1">
                <a:latin typeface="Gill Sans MT"/>
                <a:cs typeface="Gill Sans MT"/>
              </a:rPr>
              <a:t> </a:t>
            </a:r>
            <a:r>
              <a:rPr dirty="0" sz="2800" b="1">
                <a:latin typeface="Gill Sans MT"/>
                <a:cs typeface="Gill Sans MT"/>
              </a:rPr>
              <a:t>tipo</a:t>
            </a:r>
            <a:r>
              <a:rPr dirty="0" sz="2800" spc="125" b="1">
                <a:latin typeface="Gill Sans MT"/>
                <a:cs typeface="Gill Sans MT"/>
              </a:rPr>
              <a:t> </a:t>
            </a:r>
            <a:r>
              <a:rPr dirty="0" sz="2800" b="1">
                <a:latin typeface="Gill Sans MT"/>
                <a:cs typeface="Gill Sans MT"/>
              </a:rPr>
              <a:t>diferente</a:t>
            </a:r>
            <a:r>
              <a:rPr dirty="0" sz="2800" spc="160" b="1">
                <a:latin typeface="Gill Sans MT"/>
                <a:cs typeface="Gill Sans MT"/>
              </a:rPr>
              <a:t> </a:t>
            </a:r>
            <a:r>
              <a:rPr dirty="0" sz="2800" spc="-25" b="1">
                <a:latin typeface="Gill Sans MT"/>
                <a:cs typeface="Gill Sans MT"/>
              </a:rPr>
              <a:t>de </a:t>
            </a:r>
            <a:r>
              <a:rPr dirty="0" sz="2800" spc="-10" b="1">
                <a:latin typeface="Gill Sans MT"/>
                <a:cs typeface="Gill Sans MT"/>
              </a:rPr>
              <a:t>servicio”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2950">
              <a:latin typeface="Gill Sans MT"/>
              <a:cs typeface="Gill Sans MT"/>
            </a:endParaRPr>
          </a:p>
          <a:p>
            <a:pPr algn="ctr" marL="5453380" marR="5080" indent="-635">
              <a:lnSpc>
                <a:spcPct val="100000"/>
              </a:lnSpc>
            </a:pPr>
            <a:r>
              <a:rPr dirty="0" sz="2800">
                <a:latin typeface="Gill Sans MT"/>
                <a:cs typeface="Gill Sans MT"/>
              </a:rPr>
              <a:t>“La</a:t>
            </a:r>
            <a:r>
              <a:rPr dirty="0" sz="2800" spc="-35">
                <a:latin typeface="Gill Sans MT"/>
                <a:cs typeface="Gill Sans MT"/>
              </a:rPr>
              <a:t> </a:t>
            </a:r>
            <a:r>
              <a:rPr dirty="0" sz="2800">
                <a:latin typeface="Gill Sans MT"/>
                <a:cs typeface="Gill Sans MT"/>
              </a:rPr>
              <a:t>clase</a:t>
            </a:r>
            <a:r>
              <a:rPr dirty="0" sz="2800" spc="-35">
                <a:latin typeface="Gill Sans MT"/>
                <a:cs typeface="Gill Sans MT"/>
              </a:rPr>
              <a:t> </a:t>
            </a:r>
            <a:r>
              <a:rPr dirty="0" sz="2800">
                <a:latin typeface="Gill Sans MT"/>
                <a:cs typeface="Gill Sans MT"/>
              </a:rPr>
              <a:t>de</a:t>
            </a:r>
            <a:r>
              <a:rPr dirty="0" sz="2800" spc="-40">
                <a:latin typeface="Gill Sans MT"/>
                <a:cs typeface="Gill Sans MT"/>
              </a:rPr>
              <a:t> </a:t>
            </a:r>
            <a:r>
              <a:rPr dirty="0" sz="2800">
                <a:latin typeface="Gill Sans MT"/>
                <a:cs typeface="Gill Sans MT"/>
              </a:rPr>
              <a:t>servicio</a:t>
            </a:r>
            <a:r>
              <a:rPr dirty="0" sz="2800" spc="-65">
                <a:latin typeface="Gill Sans MT"/>
                <a:cs typeface="Gill Sans MT"/>
              </a:rPr>
              <a:t> </a:t>
            </a:r>
            <a:r>
              <a:rPr dirty="0" sz="2800">
                <a:solidFill>
                  <a:srgbClr val="FF0000"/>
                </a:solidFill>
                <a:latin typeface="Gill Sans MT"/>
                <a:cs typeface="Gill Sans MT"/>
              </a:rPr>
              <a:t>es</a:t>
            </a:r>
            <a:r>
              <a:rPr dirty="0" sz="2800" spc="-6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dirty="0" sz="2800" spc="-50">
                <a:solidFill>
                  <a:srgbClr val="FF0000"/>
                </a:solidFill>
                <a:latin typeface="Gill Sans MT"/>
                <a:cs typeface="Gill Sans MT"/>
              </a:rPr>
              <a:t>1 </a:t>
            </a:r>
            <a:r>
              <a:rPr dirty="0" sz="2800">
                <a:solidFill>
                  <a:srgbClr val="FF0000"/>
                </a:solidFill>
                <a:latin typeface="Gill Sans MT"/>
                <a:cs typeface="Gill Sans MT"/>
              </a:rPr>
              <a:t>forma</a:t>
            </a:r>
            <a:r>
              <a:rPr dirty="0" sz="2800" spc="-55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dirty="0" sz="2800">
                <a:solidFill>
                  <a:srgbClr val="FF0000"/>
                </a:solidFill>
                <a:latin typeface="Gill Sans MT"/>
                <a:cs typeface="Gill Sans MT"/>
              </a:rPr>
              <a:t>de</a:t>
            </a:r>
            <a:r>
              <a:rPr dirty="0" sz="2800" spc="-45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dirty="0" sz="2800">
                <a:solidFill>
                  <a:srgbClr val="FF0000"/>
                </a:solidFill>
                <a:latin typeface="Gill Sans MT"/>
                <a:cs typeface="Gill Sans MT"/>
              </a:rPr>
              <a:t>establecer</a:t>
            </a:r>
            <a:r>
              <a:rPr dirty="0" sz="2800" spc="-45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dirty="0" sz="2800" spc="-50">
                <a:solidFill>
                  <a:srgbClr val="FF0000"/>
                </a:solidFill>
                <a:latin typeface="Gill Sans MT"/>
                <a:cs typeface="Gill Sans MT"/>
              </a:rPr>
              <a:t>1 </a:t>
            </a:r>
            <a:r>
              <a:rPr dirty="0" sz="2800">
                <a:solidFill>
                  <a:srgbClr val="FF0000"/>
                </a:solidFill>
                <a:latin typeface="Gill Sans MT"/>
                <a:cs typeface="Gill Sans MT"/>
              </a:rPr>
              <a:t>contrato</a:t>
            </a:r>
            <a:r>
              <a:rPr dirty="0" sz="2800" spc="-45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dirty="0" sz="2800">
                <a:solidFill>
                  <a:srgbClr val="FF0000"/>
                </a:solidFill>
                <a:latin typeface="Gill Sans MT"/>
                <a:cs typeface="Gill Sans MT"/>
              </a:rPr>
              <a:t>para</a:t>
            </a:r>
            <a:r>
              <a:rPr dirty="0" sz="2800" spc="-45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Gill Sans MT"/>
                <a:cs typeface="Gill Sans MT"/>
              </a:rPr>
              <a:t>gestionar </a:t>
            </a:r>
            <a:r>
              <a:rPr dirty="0" sz="2800">
                <a:solidFill>
                  <a:srgbClr val="FF0000"/>
                </a:solidFill>
                <a:latin typeface="Gill Sans MT"/>
                <a:cs typeface="Gill Sans MT"/>
              </a:rPr>
              <a:t>trabajos</a:t>
            </a:r>
            <a:r>
              <a:rPr dirty="0" sz="2800" spc="-5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dirty="0" sz="2800">
                <a:latin typeface="Gill Sans MT"/>
                <a:cs typeface="Gill Sans MT"/>
              </a:rPr>
              <a:t>de</a:t>
            </a:r>
            <a:r>
              <a:rPr dirty="0" sz="2800" spc="-25">
                <a:latin typeface="Gill Sans MT"/>
                <a:cs typeface="Gill Sans MT"/>
              </a:rPr>
              <a:t> </a:t>
            </a:r>
            <a:r>
              <a:rPr dirty="0" sz="2800">
                <a:latin typeface="Gill Sans MT"/>
                <a:cs typeface="Gill Sans MT"/>
              </a:rPr>
              <a:t>una</a:t>
            </a:r>
            <a:r>
              <a:rPr dirty="0" sz="2800" spc="-10">
                <a:latin typeface="Gill Sans MT"/>
                <a:cs typeface="Gill Sans MT"/>
              </a:rPr>
              <a:t> </a:t>
            </a:r>
            <a:r>
              <a:rPr dirty="0" sz="2800">
                <a:latin typeface="Gill Sans MT"/>
                <a:cs typeface="Gill Sans MT"/>
              </a:rPr>
              <a:t>misma</a:t>
            </a:r>
            <a:r>
              <a:rPr dirty="0" sz="2800" spc="-20">
                <a:latin typeface="Gill Sans MT"/>
                <a:cs typeface="Gill Sans MT"/>
              </a:rPr>
              <a:t> </a:t>
            </a:r>
            <a:r>
              <a:rPr dirty="0" sz="2800" spc="-10">
                <a:latin typeface="Gill Sans MT"/>
                <a:cs typeface="Gill Sans MT"/>
              </a:rPr>
              <a:t>forma.”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0" y="0"/>
              <a:ext cx="11742420" cy="6858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1266637" cy="6858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34413" y="1898345"/>
            <a:ext cx="6692900" cy="203898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20750" algn="l"/>
                <a:tab pos="5737225" algn="l"/>
              </a:tabLst>
            </a:pPr>
            <a:r>
              <a:rPr dirty="0" sz="4400" b="1">
                <a:solidFill>
                  <a:srgbClr val="FFFFFF"/>
                </a:solidFill>
                <a:latin typeface="Gill Sans MT"/>
                <a:cs typeface="Gill Sans MT"/>
              </a:rPr>
              <a:t>3</a:t>
            </a:r>
            <a:r>
              <a:rPr dirty="0" sz="4400" spc="-42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50" b="1">
                <a:solidFill>
                  <a:srgbClr val="FFFFFF"/>
                </a:solidFill>
                <a:latin typeface="Gill Sans MT"/>
                <a:cs typeface="Gill Sans MT"/>
              </a:rPr>
              <a:t>.</a:t>
            </a:r>
            <a:r>
              <a:rPr dirty="0" sz="4400" b="1">
                <a:solidFill>
                  <a:srgbClr val="FFFFFF"/>
                </a:solidFill>
                <a:latin typeface="Gill Sans MT"/>
                <a:cs typeface="Gill Sans MT"/>
              </a:rPr>
              <a:t>	</a:t>
            </a:r>
            <a:r>
              <a:rPr dirty="0" sz="4400" spc="-175" b="1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dirty="0" sz="4400" spc="-46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160" b="1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dirty="0" sz="4400" spc="-47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b="1">
                <a:solidFill>
                  <a:srgbClr val="FFFFFF"/>
                </a:solidFill>
                <a:latin typeface="Gill Sans MT"/>
                <a:cs typeface="Gill Sans MT"/>
              </a:rPr>
              <a:t>M</a:t>
            </a:r>
            <a:r>
              <a:rPr dirty="0" sz="4400" spc="-46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95" b="1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dirty="0" sz="4400" spc="-48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55" b="1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dirty="0" sz="4400" spc="-47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175" b="1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dirty="0" sz="4400" spc="-484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b="1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dirty="0" sz="4400" spc="-48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80" b="1">
                <a:solidFill>
                  <a:srgbClr val="FFFFFF"/>
                </a:solidFill>
                <a:latin typeface="Gill Sans MT"/>
                <a:cs typeface="Gill Sans MT"/>
              </a:rPr>
              <a:t>D</a:t>
            </a:r>
            <a:r>
              <a:rPr dirty="0" sz="4400" spc="-484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50" b="1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dirty="0" sz="4400" b="1">
                <a:solidFill>
                  <a:srgbClr val="FFFFFF"/>
                </a:solidFill>
                <a:latin typeface="Gill Sans MT"/>
                <a:cs typeface="Gill Sans MT"/>
              </a:rPr>
              <a:t>	</a:t>
            </a:r>
            <a:r>
              <a:rPr dirty="0" sz="4400" spc="-135" b="1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dirty="0" sz="4400" spc="-47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50" b="1">
                <a:solidFill>
                  <a:srgbClr val="FFFFFF"/>
                </a:solidFill>
                <a:latin typeface="Gill Sans MT"/>
                <a:cs typeface="Gill Sans MT"/>
              </a:rPr>
              <a:t>U</a:t>
            </a:r>
            <a:endParaRPr sz="4400">
              <a:latin typeface="Gill Sans MT"/>
              <a:cs typeface="Gill Sans MT"/>
            </a:endParaRPr>
          </a:p>
          <a:p>
            <a:pPr marL="3423920" marR="5080" indent="-96520">
              <a:lnSpc>
                <a:spcPct val="100000"/>
              </a:lnSpc>
              <a:spcBef>
                <a:spcPts val="5"/>
              </a:spcBef>
              <a:tabLst>
                <a:tab pos="5805170" algn="l"/>
              </a:tabLst>
            </a:pPr>
            <a:r>
              <a:rPr dirty="0" sz="4400" spc="-195" b="1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dirty="0" sz="4400" spc="-46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170" b="1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dirty="0" sz="4400" spc="-47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80" b="1">
                <a:solidFill>
                  <a:srgbClr val="FFFFFF"/>
                </a:solidFill>
                <a:latin typeface="Gill Sans MT"/>
                <a:cs typeface="Gill Sans MT"/>
              </a:rPr>
              <a:t>U</a:t>
            </a:r>
            <a:r>
              <a:rPr dirty="0" sz="4400" spc="-459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35" b="1">
                <a:solidFill>
                  <a:srgbClr val="FFFFFF"/>
                </a:solidFill>
                <a:latin typeface="Gill Sans MT"/>
                <a:cs typeface="Gill Sans MT"/>
              </a:rPr>
              <a:t>J</a:t>
            </a:r>
            <a:r>
              <a:rPr dirty="0" sz="4400" spc="-47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50" b="1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dirty="0" sz="4400" b="1">
                <a:solidFill>
                  <a:srgbClr val="FFFFFF"/>
                </a:solidFill>
                <a:latin typeface="Gill Sans MT"/>
                <a:cs typeface="Gill Sans MT"/>
              </a:rPr>
              <a:t>	</a:t>
            </a:r>
            <a:r>
              <a:rPr dirty="0" sz="4400" spc="-80" b="1">
                <a:solidFill>
                  <a:srgbClr val="FFFFFF"/>
                </a:solidFill>
                <a:latin typeface="Gill Sans MT"/>
                <a:cs typeface="Gill Sans MT"/>
              </a:rPr>
              <a:t>D</a:t>
            </a:r>
            <a:r>
              <a:rPr dirty="0" sz="4400" spc="-47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155" b="1">
                <a:solidFill>
                  <a:srgbClr val="FFFFFF"/>
                </a:solidFill>
                <a:latin typeface="Gill Sans MT"/>
                <a:cs typeface="Gill Sans MT"/>
              </a:rPr>
              <a:t>E </a:t>
            </a:r>
            <a:r>
              <a:rPr dirty="0" sz="4400" spc="-135" b="1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dirty="0" sz="4400" spc="-47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55" b="1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dirty="0" sz="4400" spc="-47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40" b="1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dirty="0" sz="4400" spc="-46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100" b="1">
                <a:solidFill>
                  <a:srgbClr val="FFFFFF"/>
                </a:solidFill>
                <a:latin typeface="Gill Sans MT"/>
                <a:cs typeface="Gill Sans MT"/>
              </a:rPr>
              <a:t>B</a:t>
            </a:r>
            <a:r>
              <a:rPr dirty="0" sz="4400" spc="-45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40" b="1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dirty="0" sz="4400" spc="-48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35" b="1">
                <a:solidFill>
                  <a:srgbClr val="FFFFFF"/>
                </a:solidFill>
                <a:latin typeface="Gill Sans MT"/>
                <a:cs typeface="Gill Sans MT"/>
              </a:rPr>
              <a:t>J</a:t>
            </a:r>
            <a:r>
              <a:rPr dirty="0" sz="4400" spc="-47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50" b="1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endParaRPr sz="4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0650" y="545084"/>
            <a:ext cx="26200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latin typeface="Gill Sans MT"/>
                <a:cs typeface="Gill Sans MT"/>
              </a:rPr>
              <a:t>¿Cómo</a:t>
            </a:r>
            <a:r>
              <a:rPr dirty="0" sz="3600" spc="-90" b="1">
                <a:latin typeface="Gill Sans MT"/>
                <a:cs typeface="Gill Sans MT"/>
              </a:rPr>
              <a:t> </a:t>
            </a:r>
            <a:r>
              <a:rPr dirty="0" sz="3600" spc="50" b="1">
                <a:latin typeface="Gill Sans MT"/>
                <a:cs typeface="Gill Sans MT"/>
              </a:rPr>
              <a:t>es</a:t>
            </a:r>
            <a:r>
              <a:rPr dirty="0" sz="3600" spc="-75" b="1">
                <a:latin typeface="Gill Sans MT"/>
                <a:cs typeface="Gill Sans MT"/>
              </a:rPr>
              <a:t> </a:t>
            </a:r>
            <a:r>
              <a:rPr dirty="0" sz="3600" spc="-25" b="1">
                <a:latin typeface="Gill Sans MT"/>
                <a:cs typeface="Gill Sans MT"/>
              </a:rPr>
              <a:t>el</a:t>
            </a:r>
            <a:endParaRPr sz="3600">
              <a:latin typeface="Gill Sans MT"/>
              <a:cs typeface="Gill Sans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134103" y="545337"/>
            <a:ext cx="1440815" cy="59626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3600" spc="-95" b="1">
                <a:latin typeface="Gill Sans MT"/>
                <a:cs typeface="Gill Sans MT"/>
              </a:rPr>
              <a:t>FLUJO</a:t>
            </a:r>
            <a:endParaRPr sz="3600">
              <a:latin typeface="Gill Sans MT"/>
              <a:cs typeface="Gill Sans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685535" y="545084"/>
            <a:ext cx="51193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latin typeface="Gill Sans MT"/>
                <a:cs typeface="Gill Sans MT"/>
              </a:rPr>
              <a:t>de</a:t>
            </a:r>
            <a:r>
              <a:rPr dirty="0" sz="3600" spc="100" b="1">
                <a:latin typeface="Gill Sans MT"/>
                <a:cs typeface="Gill Sans MT"/>
              </a:rPr>
              <a:t> </a:t>
            </a:r>
            <a:r>
              <a:rPr dirty="0" sz="3600" b="1">
                <a:latin typeface="Gill Sans MT"/>
                <a:cs typeface="Gill Sans MT"/>
              </a:rPr>
              <a:t>entrega</a:t>
            </a:r>
            <a:r>
              <a:rPr dirty="0" sz="3600" spc="100" b="1">
                <a:latin typeface="Gill Sans MT"/>
                <a:cs typeface="Gill Sans MT"/>
              </a:rPr>
              <a:t> </a:t>
            </a:r>
            <a:r>
              <a:rPr dirty="0" sz="3600" b="1">
                <a:latin typeface="Gill Sans MT"/>
                <a:cs typeface="Gill Sans MT"/>
              </a:rPr>
              <a:t>del</a:t>
            </a:r>
            <a:r>
              <a:rPr dirty="0" sz="3600" spc="125" b="1">
                <a:latin typeface="Gill Sans MT"/>
                <a:cs typeface="Gill Sans MT"/>
              </a:rPr>
              <a:t> </a:t>
            </a:r>
            <a:r>
              <a:rPr dirty="0" sz="3600" spc="-10" b="1">
                <a:latin typeface="Gill Sans MT"/>
                <a:cs typeface="Gill Sans MT"/>
              </a:rPr>
              <a:t>servicio?</a:t>
            </a:r>
            <a:endParaRPr sz="3600">
              <a:latin typeface="Gill Sans MT"/>
              <a:cs typeface="Gill Sans MT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19100" y="1615439"/>
            <a:ext cx="10765790" cy="4323715"/>
            <a:chOff x="419100" y="1615439"/>
            <a:chExt cx="10765790" cy="43237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7537" y="1615439"/>
              <a:ext cx="10263745" cy="38873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100" y="4693919"/>
              <a:ext cx="1245108" cy="12451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68128" y="4754879"/>
              <a:ext cx="1016507" cy="1016508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1639823" y="2039111"/>
            <a:ext cx="1469390" cy="1256030"/>
          </a:xfrm>
          <a:prstGeom prst="rect">
            <a:avLst/>
          </a:prstGeom>
          <a:solidFill>
            <a:srgbClr val="A6015C"/>
          </a:solidFill>
          <a:ln w="12700">
            <a:solidFill>
              <a:srgbClr val="790041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/>
              <a:cs typeface="Times New Roman"/>
            </a:endParaRPr>
          </a:p>
          <a:p>
            <a:pPr marL="429259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Gill Sans MT"/>
                <a:cs typeface="Gill Sans MT"/>
              </a:rPr>
              <a:t>Paso</a:t>
            </a:r>
            <a:r>
              <a:rPr dirty="0" sz="1800" spc="5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Gill Sans MT"/>
                <a:cs typeface="Gill Sans MT"/>
              </a:rPr>
              <a:t>1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563111" y="2039111"/>
            <a:ext cx="1468120" cy="1256030"/>
          </a:xfrm>
          <a:prstGeom prst="rect">
            <a:avLst/>
          </a:prstGeom>
          <a:solidFill>
            <a:srgbClr val="A6015C"/>
          </a:solidFill>
          <a:ln w="12700">
            <a:solidFill>
              <a:srgbClr val="790041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/>
              <a:cs typeface="Times New Roman"/>
            </a:endParaRPr>
          </a:p>
          <a:p>
            <a:pPr marL="428625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Gill Sans MT"/>
                <a:cs typeface="Gill Sans MT"/>
              </a:rPr>
              <a:t>Paso</a:t>
            </a:r>
            <a:r>
              <a:rPr dirty="0" sz="1800" spc="5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Gill Sans MT"/>
                <a:cs typeface="Gill Sans MT"/>
              </a:rPr>
              <a:t>2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484876" y="2039111"/>
            <a:ext cx="1469390" cy="1256030"/>
          </a:xfrm>
          <a:prstGeom prst="rect">
            <a:avLst/>
          </a:prstGeom>
          <a:solidFill>
            <a:srgbClr val="A6015C"/>
          </a:solidFill>
          <a:ln w="12700">
            <a:solidFill>
              <a:srgbClr val="790041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/>
              <a:cs typeface="Times New Roman"/>
            </a:endParaRPr>
          </a:p>
          <a:p>
            <a:pPr marL="429895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Gill Sans MT"/>
                <a:cs typeface="Gill Sans MT"/>
              </a:rPr>
              <a:t>Paso</a:t>
            </a:r>
            <a:r>
              <a:rPr dirty="0" sz="1800" spc="5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Gill Sans MT"/>
                <a:cs typeface="Gill Sans MT"/>
              </a:rPr>
              <a:t>3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408164" y="2039111"/>
            <a:ext cx="1468120" cy="1256030"/>
          </a:xfrm>
          <a:prstGeom prst="rect">
            <a:avLst/>
          </a:prstGeom>
          <a:solidFill>
            <a:srgbClr val="A6015C"/>
          </a:solidFill>
          <a:ln w="12700">
            <a:solidFill>
              <a:srgbClr val="790041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/>
              <a:cs typeface="Times New Roman"/>
            </a:endParaRPr>
          </a:p>
          <a:p>
            <a:pPr marL="429259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Gill Sans MT"/>
                <a:cs typeface="Gill Sans MT"/>
              </a:rPr>
              <a:t>Paso</a:t>
            </a:r>
            <a:r>
              <a:rPr dirty="0" sz="1800" spc="5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Gill Sans MT"/>
                <a:cs typeface="Gill Sans MT"/>
              </a:rPr>
              <a:t>4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145523" y="2039111"/>
            <a:ext cx="1469390" cy="1256030"/>
          </a:xfrm>
          <a:prstGeom prst="rect">
            <a:avLst/>
          </a:prstGeom>
          <a:solidFill>
            <a:srgbClr val="A6015C"/>
          </a:solidFill>
          <a:ln w="12700">
            <a:solidFill>
              <a:srgbClr val="790041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/>
              <a:cs typeface="Times New Roman"/>
            </a:endParaRPr>
          </a:p>
          <a:p>
            <a:pPr marL="43053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Gill Sans MT"/>
                <a:cs typeface="Gill Sans MT"/>
              </a:rPr>
              <a:t>Paso</a:t>
            </a:r>
            <a:r>
              <a:rPr dirty="0" sz="1800" spc="5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Gill Sans MT"/>
                <a:cs typeface="Gill Sans MT"/>
              </a:rPr>
              <a:t>5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0" y="0"/>
              <a:ext cx="11742420" cy="6858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1266637" cy="6858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98777" y="1898345"/>
            <a:ext cx="6831965" cy="203898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5"/>
              </a:spcBef>
              <a:tabLst>
                <a:tab pos="909955" algn="l"/>
                <a:tab pos="5461000" algn="l"/>
              </a:tabLst>
            </a:pPr>
            <a:r>
              <a:rPr dirty="0" sz="4400" b="1">
                <a:solidFill>
                  <a:srgbClr val="FFFFFF"/>
                </a:solidFill>
                <a:latin typeface="Gill Sans MT"/>
                <a:cs typeface="Gill Sans MT"/>
              </a:rPr>
              <a:t>4</a:t>
            </a:r>
            <a:r>
              <a:rPr dirty="0" sz="4400" spc="-42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50" b="1">
                <a:solidFill>
                  <a:srgbClr val="FFFFFF"/>
                </a:solidFill>
                <a:latin typeface="Gill Sans MT"/>
                <a:cs typeface="Gill Sans MT"/>
              </a:rPr>
              <a:t>.</a:t>
            </a:r>
            <a:r>
              <a:rPr dirty="0" sz="4400" b="1">
                <a:solidFill>
                  <a:srgbClr val="FFFFFF"/>
                </a:solidFill>
                <a:latin typeface="Gill Sans MT"/>
                <a:cs typeface="Gill Sans MT"/>
              </a:rPr>
              <a:t>	</a:t>
            </a:r>
            <a:r>
              <a:rPr dirty="0" sz="4400" spc="-80" b="1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dirty="0" sz="4400" spc="-46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80" b="1">
                <a:solidFill>
                  <a:srgbClr val="FFFFFF"/>
                </a:solidFill>
                <a:latin typeface="Gill Sans MT"/>
                <a:cs typeface="Gill Sans MT"/>
              </a:rPr>
              <a:t>D</a:t>
            </a:r>
            <a:r>
              <a:rPr dirty="0" sz="4400" spc="-47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175" b="1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dirty="0" sz="4400" spc="-47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b="1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dirty="0" sz="4400" spc="-47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135" b="1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dirty="0" sz="4400" spc="-47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80" b="1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dirty="0" sz="4400" spc="-48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195" b="1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dirty="0" sz="4400" spc="-47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80" b="1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dirty="0" sz="4400" spc="-48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175" b="1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dirty="0" sz="4400" spc="-40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50" b="1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dirty="0" sz="4400" b="1">
                <a:solidFill>
                  <a:srgbClr val="FFFFFF"/>
                </a:solidFill>
                <a:latin typeface="Gill Sans MT"/>
                <a:cs typeface="Gill Sans MT"/>
              </a:rPr>
              <a:t>	</a:t>
            </a:r>
            <a:r>
              <a:rPr dirty="0" sz="4400" spc="-135" b="1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dirty="0" sz="4400" spc="-47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80" b="1">
                <a:solidFill>
                  <a:srgbClr val="FFFFFF"/>
                </a:solidFill>
                <a:latin typeface="Gill Sans MT"/>
                <a:cs typeface="Gill Sans MT"/>
              </a:rPr>
              <a:t>U</a:t>
            </a:r>
            <a:r>
              <a:rPr dirty="0" sz="4400" spc="-45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105" b="1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endParaRPr sz="4400">
              <a:latin typeface="Gill Sans MT"/>
              <a:cs typeface="Gill Sans MT"/>
            </a:endParaRPr>
          </a:p>
          <a:p>
            <a:pPr algn="r" marL="3528695" marR="5080" indent="-544830">
              <a:lnSpc>
                <a:spcPct val="100000"/>
              </a:lnSpc>
              <a:spcBef>
                <a:spcPts val="5"/>
              </a:spcBef>
              <a:tabLst>
                <a:tab pos="5944870" algn="l"/>
              </a:tabLst>
            </a:pPr>
            <a:r>
              <a:rPr dirty="0" sz="4400" spc="-175" b="1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dirty="0" sz="4400" spc="-459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170" b="1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dirty="0" sz="4400" spc="-46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40" b="1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dirty="0" sz="4400" spc="-409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220" b="1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dirty="0" sz="4400" spc="-47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175" b="1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dirty="0" sz="4400" spc="-46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50" b="1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dirty="0" sz="4400" b="1">
                <a:solidFill>
                  <a:srgbClr val="FFFFFF"/>
                </a:solidFill>
                <a:latin typeface="Gill Sans MT"/>
                <a:cs typeface="Gill Sans MT"/>
              </a:rPr>
              <a:t>	</a:t>
            </a:r>
            <a:r>
              <a:rPr dirty="0" sz="4400" spc="-80" b="1">
                <a:solidFill>
                  <a:srgbClr val="FFFFFF"/>
                </a:solidFill>
                <a:latin typeface="Gill Sans MT"/>
                <a:cs typeface="Gill Sans MT"/>
              </a:rPr>
              <a:t>D</a:t>
            </a:r>
            <a:r>
              <a:rPr dirty="0" sz="4400" spc="-47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160" b="1">
                <a:solidFill>
                  <a:srgbClr val="FFFFFF"/>
                </a:solidFill>
                <a:latin typeface="Gill Sans MT"/>
                <a:cs typeface="Gill Sans MT"/>
              </a:rPr>
              <a:t>E </a:t>
            </a:r>
            <a:r>
              <a:rPr dirty="0" sz="4400" spc="-220" b="1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dirty="0" sz="4400" spc="-47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175" b="1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dirty="0" sz="4400" spc="-47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180" b="1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dirty="0" sz="4400" spc="-47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80" b="1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dirty="0" sz="4400" spc="-459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175" b="1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dirty="0" sz="4400" spc="-48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80" b="1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dirty="0" sz="4400" spc="-46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50" b="1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endParaRPr sz="4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2506" y="816853"/>
            <a:ext cx="6732166" cy="478720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0" y="0"/>
              <a:ext cx="11742420" cy="6858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1266637" cy="6858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32533" y="2569591"/>
            <a:ext cx="6494780" cy="1367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 indent="2418715">
              <a:lnSpc>
                <a:spcPct val="100000"/>
              </a:lnSpc>
              <a:spcBef>
                <a:spcPts val="105"/>
              </a:spcBef>
              <a:tabLst>
                <a:tab pos="3338829" algn="l"/>
                <a:tab pos="3387090" algn="l"/>
                <a:tab pos="5541010" algn="l"/>
              </a:tabLst>
            </a:pPr>
            <a:r>
              <a:rPr dirty="0" sz="4400" b="1">
                <a:solidFill>
                  <a:srgbClr val="FFFFFF"/>
                </a:solidFill>
                <a:latin typeface="Gill Sans MT"/>
                <a:cs typeface="Gill Sans MT"/>
              </a:rPr>
              <a:t>5</a:t>
            </a:r>
            <a:r>
              <a:rPr dirty="0" sz="4400" spc="-42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50" b="1">
                <a:solidFill>
                  <a:srgbClr val="FFFFFF"/>
                </a:solidFill>
                <a:latin typeface="Gill Sans MT"/>
                <a:cs typeface="Gill Sans MT"/>
              </a:rPr>
              <a:t>.</a:t>
            </a:r>
            <a:r>
              <a:rPr dirty="0" sz="4400" b="1">
                <a:solidFill>
                  <a:srgbClr val="FFFFFF"/>
                </a:solidFill>
                <a:latin typeface="Gill Sans MT"/>
                <a:cs typeface="Gill Sans MT"/>
              </a:rPr>
              <a:t>	</a:t>
            </a:r>
            <a:r>
              <a:rPr dirty="0" sz="4400" spc="-175" b="1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dirty="0" sz="4400" spc="-459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55" b="1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dirty="0" sz="4400" spc="-47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175" b="1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dirty="0" sz="4400" spc="-47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50" b="1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dirty="0" sz="4400" b="1">
                <a:solidFill>
                  <a:srgbClr val="FFFFFF"/>
                </a:solidFill>
                <a:latin typeface="Gill Sans MT"/>
                <a:cs typeface="Gill Sans MT"/>
              </a:rPr>
              <a:t>	</a:t>
            </a:r>
            <a:r>
              <a:rPr dirty="0" sz="4400" spc="-135" b="1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dirty="0" sz="4400" spc="-47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50" b="1">
                <a:solidFill>
                  <a:srgbClr val="FFFFFF"/>
                </a:solidFill>
                <a:latin typeface="Gill Sans MT"/>
                <a:cs typeface="Gill Sans MT"/>
              </a:rPr>
              <a:t>U </a:t>
            </a:r>
            <a:r>
              <a:rPr dirty="0" sz="4400" spc="-220" b="1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dirty="0" sz="4400" spc="-47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80" b="1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dirty="0" sz="4400" spc="-46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220" b="1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dirty="0" sz="4400" spc="-47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135" b="1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dirty="0" sz="4400" spc="-47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175" b="1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dirty="0" sz="4400" spc="-46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b="1">
                <a:solidFill>
                  <a:srgbClr val="FFFFFF"/>
                </a:solidFill>
                <a:latin typeface="Gill Sans MT"/>
                <a:cs typeface="Gill Sans MT"/>
              </a:rPr>
              <a:t>M</a:t>
            </a:r>
            <a:r>
              <a:rPr dirty="0" sz="4400" spc="-47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50" b="1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dirty="0" sz="4400" b="1">
                <a:solidFill>
                  <a:srgbClr val="FFFFFF"/>
                </a:solidFill>
                <a:latin typeface="Gill Sans MT"/>
                <a:cs typeface="Gill Sans MT"/>
              </a:rPr>
              <a:t>		</a:t>
            </a:r>
            <a:r>
              <a:rPr dirty="0" sz="4400" spc="90" b="1">
                <a:solidFill>
                  <a:srgbClr val="FFFFFF"/>
                </a:solidFill>
                <a:latin typeface="Gill Sans MT"/>
                <a:cs typeface="Gill Sans MT"/>
              </a:rPr>
              <a:t>K</a:t>
            </a:r>
            <a:r>
              <a:rPr dirty="0" sz="4400" spc="-47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40" b="1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dirty="0" sz="4400" spc="-46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b="1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dirty="0" sz="4400" spc="-48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100" b="1">
                <a:solidFill>
                  <a:srgbClr val="FFFFFF"/>
                </a:solidFill>
                <a:latin typeface="Gill Sans MT"/>
                <a:cs typeface="Gill Sans MT"/>
              </a:rPr>
              <a:t>B</a:t>
            </a:r>
            <a:r>
              <a:rPr dirty="0" sz="4400" spc="-45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40" b="1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dirty="0" sz="4400" spc="-47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4400" spc="-50" b="1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endParaRPr sz="4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65276" y="4297426"/>
            <a:ext cx="1217930" cy="463550"/>
          </a:xfrm>
          <a:custGeom>
            <a:avLst/>
            <a:gdLst/>
            <a:ahLst/>
            <a:cxnLst/>
            <a:rect l="l" t="t" r="r" b="b"/>
            <a:pathLst>
              <a:path w="1217930" h="463550">
                <a:moveTo>
                  <a:pt x="1217676" y="0"/>
                </a:moveTo>
                <a:lnTo>
                  <a:pt x="0" y="0"/>
                </a:lnTo>
                <a:lnTo>
                  <a:pt x="0" y="463296"/>
                </a:lnTo>
                <a:lnTo>
                  <a:pt x="1217676" y="463296"/>
                </a:lnTo>
                <a:lnTo>
                  <a:pt x="121767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65276" y="5150878"/>
            <a:ext cx="1315720" cy="463550"/>
          </a:xfrm>
          <a:custGeom>
            <a:avLst/>
            <a:gdLst/>
            <a:ahLst/>
            <a:cxnLst/>
            <a:rect l="l" t="t" r="r" b="b"/>
            <a:pathLst>
              <a:path w="1315720" h="463550">
                <a:moveTo>
                  <a:pt x="1315212" y="0"/>
                </a:moveTo>
                <a:lnTo>
                  <a:pt x="0" y="0"/>
                </a:lnTo>
                <a:lnTo>
                  <a:pt x="0" y="463295"/>
                </a:lnTo>
                <a:lnTo>
                  <a:pt x="1315212" y="463295"/>
                </a:lnTo>
                <a:lnTo>
                  <a:pt x="131521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37489" y="3437001"/>
            <a:ext cx="10725785" cy="2164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Gill Sans MT"/>
                <a:cs typeface="Gill Sans MT"/>
              </a:rPr>
              <a:t>Para</a:t>
            </a:r>
            <a:r>
              <a:rPr dirty="0" sz="2800" spc="114" b="1">
                <a:latin typeface="Gill Sans MT"/>
                <a:cs typeface="Gill Sans MT"/>
              </a:rPr>
              <a:t> </a:t>
            </a:r>
            <a:r>
              <a:rPr dirty="0" sz="2800" b="1">
                <a:latin typeface="Gill Sans MT"/>
                <a:cs typeface="Gill Sans MT"/>
              </a:rPr>
              <a:t>diseñar</a:t>
            </a:r>
            <a:r>
              <a:rPr dirty="0" sz="2800" spc="145" b="1">
                <a:latin typeface="Gill Sans MT"/>
                <a:cs typeface="Gill Sans MT"/>
              </a:rPr>
              <a:t> </a:t>
            </a:r>
            <a:r>
              <a:rPr dirty="0" sz="2800" b="1">
                <a:latin typeface="Gill Sans MT"/>
                <a:cs typeface="Gill Sans MT"/>
              </a:rPr>
              <a:t>tu</a:t>
            </a:r>
            <a:r>
              <a:rPr dirty="0" sz="2800" spc="125" b="1">
                <a:latin typeface="Gill Sans MT"/>
                <a:cs typeface="Gill Sans MT"/>
              </a:rPr>
              <a:t> </a:t>
            </a:r>
            <a:r>
              <a:rPr dirty="0" sz="2800" b="1">
                <a:latin typeface="Gill Sans MT"/>
                <a:cs typeface="Gill Sans MT"/>
              </a:rPr>
              <a:t>tablero</a:t>
            </a:r>
            <a:r>
              <a:rPr dirty="0" sz="2800" spc="140" b="1">
                <a:latin typeface="Gill Sans MT"/>
                <a:cs typeface="Gill Sans MT"/>
              </a:rPr>
              <a:t> </a:t>
            </a:r>
            <a:r>
              <a:rPr dirty="0" sz="2800" b="1">
                <a:latin typeface="Gill Sans MT"/>
                <a:cs typeface="Gill Sans MT"/>
              </a:rPr>
              <a:t>Kanban</a:t>
            </a:r>
            <a:r>
              <a:rPr dirty="0" sz="2800" spc="135" b="1">
                <a:latin typeface="Gill Sans MT"/>
                <a:cs typeface="Gill Sans MT"/>
              </a:rPr>
              <a:t> </a:t>
            </a:r>
            <a:r>
              <a:rPr dirty="0" sz="2800" b="1">
                <a:latin typeface="Gill Sans MT"/>
                <a:cs typeface="Gill Sans MT"/>
              </a:rPr>
              <a:t>es</a:t>
            </a:r>
            <a:r>
              <a:rPr dirty="0" sz="2800" spc="145" b="1">
                <a:latin typeface="Gill Sans MT"/>
                <a:cs typeface="Gill Sans MT"/>
              </a:rPr>
              <a:t> </a:t>
            </a:r>
            <a:r>
              <a:rPr dirty="0" sz="2800" b="1">
                <a:latin typeface="Gill Sans MT"/>
                <a:cs typeface="Gill Sans MT"/>
              </a:rPr>
              <a:t>importante</a:t>
            </a:r>
            <a:r>
              <a:rPr dirty="0" sz="2800" spc="120" b="1">
                <a:latin typeface="Gill Sans MT"/>
                <a:cs typeface="Gill Sans MT"/>
              </a:rPr>
              <a:t> </a:t>
            </a:r>
            <a:r>
              <a:rPr dirty="0" sz="2800" b="1">
                <a:latin typeface="Gill Sans MT"/>
                <a:cs typeface="Gill Sans MT"/>
              </a:rPr>
              <a:t>tener</a:t>
            </a:r>
            <a:r>
              <a:rPr dirty="0" sz="2800" spc="130" b="1">
                <a:latin typeface="Gill Sans MT"/>
                <a:cs typeface="Gill Sans MT"/>
              </a:rPr>
              <a:t> </a:t>
            </a:r>
            <a:r>
              <a:rPr dirty="0" sz="2800" b="1">
                <a:latin typeface="Gill Sans MT"/>
                <a:cs typeface="Gill Sans MT"/>
              </a:rPr>
              <a:t>en</a:t>
            </a:r>
            <a:r>
              <a:rPr dirty="0" sz="2800" spc="125" b="1">
                <a:latin typeface="Gill Sans MT"/>
                <a:cs typeface="Gill Sans MT"/>
              </a:rPr>
              <a:t> </a:t>
            </a:r>
            <a:r>
              <a:rPr dirty="0" sz="2800" spc="-10" b="1">
                <a:latin typeface="Gill Sans MT"/>
                <a:cs typeface="Gill Sans MT"/>
              </a:rPr>
              <a:t>cuenta: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Gill Sans MT"/>
              <a:cs typeface="Gill Sans MT"/>
            </a:endParaRPr>
          </a:p>
          <a:p>
            <a:pPr marL="527685" marR="5080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  <a:tab pos="2002789" algn="l"/>
                <a:tab pos="3203575" algn="l"/>
                <a:tab pos="3912870" algn="l"/>
                <a:tab pos="5795010" algn="l"/>
                <a:tab pos="6282690" algn="l"/>
                <a:tab pos="7026909" algn="l"/>
                <a:tab pos="8834120" algn="l"/>
                <a:tab pos="9878060" algn="l"/>
                <a:tab pos="10407015" algn="l"/>
              </a:tabLst>
            </a:pPr>
            <a:r>
              <a:rPr dirty="0" sz="2800" spc="-10">
                <a:latin typeface="Gill Sans MT"/>
                <a:cs typeface="Gill Sans MT"/>
              </a:rPr>
              <a:t>Priorizar.</a:t>
            </a:r>
            <a:r>
              <a:rPr dirty="0" sz="2800">
                <a:latin typeface="Gill Sans MT"/>
                <a:cs typeface="Gill Sans MT"/>
              </a:rPr>
              <a:t>	</a:t>
            </a:r>
            <a:r>
              <a:rPr dirty="0" sz="2800" spc="-10">
                <a:latin typeface="Gill Sans MT"/>
                <a:cs typeface="Gill Sans MT"/>
              </a:rPr>
              <a:t>Decide</a:t>
            </a:r>
            <a:r>
              <a:rPr dirty="0" sz="2800">
                <a:latin typeface="Gill Sans MT"/>
                <a:cs typeface="Gill Sans MT"/>
              </a:rPr>
              <a:t>	</a:t>
            </a:r>
            <a:r>
              <a:rPr dirty="0" sz="2800" spc="-25">
                <a:latin typeface="Gill Sans MT"/>
                <a:cs typeface="Gill Sans MT"/>
              </a:rPr>
              <a:t>que</a:t>
            </a:r>
            <a:r>
              <a:rPr dirty="0" sz="2800">
                <a:latin typeface="Gill Sans MT"/>
                <a:cs typeface="Gill Sans MT"/>
              </a:rPr>
              <a:t>	</a:t>
            </a:r>
            <a:r>
              <a:rPr dirty="0" sz="2800" spc="-10">
                <a:latin typeface="Gill Sans MT"/>
                <a:cs typeface="Gill Sans MT"/>
              </a:rPr>
              <a:t>información</a:t>
            </a:r>
            <a:r>
              <a:rPr dirty="0" sz="2800">
                <a:latin typeface="Gill Sans MT"/>
                <a:cs typeface="Gill Sans MT"/>
              </a:rPr>
              <a:t>	</a:t>
            </a:r>
            <a:r>
              <a:rPr dirty="0" sz="2800" spc="-25">
                <a:latin typeface="Gill Sans MT"/>
                <a:cs typeface="Gill Sans MT"/>
              </a:rPr>
              <a:t>es</a:t>
            </a:r>
            <a:r>
              <a:rPr dirty="0" sz="2800">
                <a:latin typeface="Gill Sans MT"/>
                <a:cs typeface="Gill Sans MT"/>
              </a:rPr>
              <a:t>	</a:t>
            </a:r>
            <a:r>
              <a:rPr dirty="0" sz="2800" spc="-25">
                <a:latin typeface="Gill Sans MT"/>
                <a:cs typeface="Gill Sans MT"/>
              </a:rPr>
              <a:t>más</a:t>
            </a:r>
            <a:r>
              <a:rPr dirty="0" sz="2800">
                <a:latin typeface="Gill Sans MT"/>
                <a:cs typeface="Gill Sans MT"/>
              </a:rPr>
              <a:t>	</a:t>
            </a:r>
            <a:r>
              <a:rPr dirty="0" sz="2800" spc="-10">
                <a:latin typeface="Gill Sans MT"/>
                <a:cs typeface="Gill Sans MT"/>
              </a:rPr>
              <a:t>importante</a:t>
            </a:r>
            <a:r>
              <a:rPr dirty="0" sz="2800">
                <a:latin typeface="Gill Sans MT"/>
                <a:cs typeface="Gill Sans MT"/>
              </a:rPr>
              <a:t>	</a:t>
            </a:r>
            <a:r>
              <a:rPr dirty="0" sz="2800" spc="-10">
                <a:latin typeface="Gill Sans MT"/>
                <a:cs typeface="Gill Sans MT"/>
              </a:rPr>
              <a:t>poner</a:t>
            </a:r>
            <a:r>
              <a:rPr dirty="0" sz="2800">
                <a:latin typeface="Gill Sans MT"/>
                <a:cs typeface="Gill Sans MT"/>
              </a:rPr>
              <a:t>	</a:t>
            </a:r>
            <a:r>
              <a:rPr dirty="0" sz="2800" spc="-25">
                <a:latin typeface="Gill Sans MT"/>
                <a:cs typeface="Gill Sans MT"/>
              </a:rPr>
              <a:t>en</a:t>
            </a:r>
            <a:r>
              <a:rPr dirty="0" sz="2800">
                <a:latin typeface="Gill Sans MT"/>
                <a:cs typeface="Gill Sans MT"/>
              </a:rPr>
              <a:t>	</a:t>
            </a:r>
            <a:r>
              <a:rPr dirty="0" sz="2800" spc="-25">
                <a:latin typeface="Gill Sans MT"/>
                <a:cs typeface="Gill Sans MT"/>
              </a:rPr>
              <a:t>tu </a:t>
            </a:r>
            <a:r>
              <a:rPr dirty="0" sz="2800" spc="-10">
                <a:latin typeface="Gill Sans MT"/>
                <a:cs typeface="Gill Sans MT"/>
              </a:rPr>
              <a:t>Tablero.</a:t>
            </a:r>
            <a:endParaRPr sz="2800">
              <a:latin typeface="Gill Sans MT"/>
              <a:cs typeface="Gill Sans MT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-25">
                <a:latin typeface="Gill Sans MT"/>
                <a:cs typeface="Gill Sans MT"/>
              </a:rPr>
              <a:t>Visualizar.</a:t>
            </a:r>
            <a:r>
              <a:rPr dirty="0" sz="2800" spc="-70">
                <a:latin typeface="Gill Sans MT"/>
                <a:cs typeface="Gill Sans MT"/>
              </a:rPr>
              <a:t> </a:t>
            </a:r>
            <a:r>
              <a:rPr dirty="0" sz="2800">
                <a:latin typeface="Gill Sans MT"/>
                <a:cs typeface="Gill Sans MT"/>
              </a:rPr>
              <a:t>Elige</a:t>
            </a:r>
            <a:r>
              <a:rPr dirty="0" sz="2800" spc="-50">
                <a:latin typeface="Gill Sans MT"/>
                <a:cs typeface="Gill Sans MT"/>
              </a:rPr>
              <a:t> </a:t>
            </a:r>
            <a:r>
              <a:rPr dirty="0" sz="2800">
                <a:latin typeface="Gill Sans MT"/>
                <a:cs typeface="Gill Sans MT"/>
              </a:rPr>
              <a:t>la</a:t>
            </a:r>
            <a:r>
              <a:rPr dirty="0" sz="2800" spc="-75">
                <a:latin typeface="Gill Sans MT"/>
                <a:cs typeface="Gill Sans MT"/>
              </a:rPr>
              <a:t> </a:t>
            </a:r>
            <a:r>
              <a:rPr dirty="0" sz="2800">
                <a:latin typeface="Gill Sans MT"/>
                <a:cs typeface="Gill Sans MT"/>
              </a:rPr>
              <a:t>mejor</a:t>
            </a:r>
            <a:r>
              <a:rPr dirty="0" sz="2800" spc="-60">
                <a:latin typeface="Gill Sans MT"/>
                <a:cs typeface="Gill Sans MT"/>
              </a:rPr>
              <a:t> </a:t>
            </a:r>
            <a:r>
              <a:rPr dirty="0" sz="2800">
                <a:latin typeface="Gill Sans MT"/>
                <a:cs typeface="Gill Sans MT"/>
              </a:rPr>
              <a:t>forma</a:t>
            </a:r>
            <a:r>
              <a:rPr dirty="0" sz="2800" spc="-50">
                <a:latin typeface="Gill Sans MT"/>
                <a:cs typeface="Gill Sans MT"/>
              </a:rPr>
              <a:t> </a:t>
            </a:r>
            <a:r>
              <a:rPr dirty="0" sz="2800">
                <a:latin typeface="Gill Sans MT"/>
                <a:cs typeface="Gill Sans MT"/>
              </a:rPr>
              <a:t>de</a:t>
            </a:r>
            <a:r>
              <a:rPr dirty="0" sz="2800" spc="-85">
                <a:latin typeface="Gill Sans MT"/>
                <a:cs typeface="Gill Sans MT"/>
              </a:rPr>
              <a:t> </a:t>
            </a:r>
            <a:r>
              <a:rPr dirty="0" sz="2800" spc="-10">
                <a:latin typeface="Gill Sans MT"/>
                <a:cs typeface="Gill Sans MT"/>
              </a:rPr>
              <a:t>representar</a:t>
            </a:r>
            <a:r>
              <a:rPr dirty="0" sz="2800" spc="-40">
                <a:latin typeface="Gill Sans MT"/>
                <a:cs typeface="Gill Sans MT"/>
              </a:rPr>
              <a:t> </a:t>
            </a:r>
            <a:r>
              <a:rPr dirty="0" sz="2800">
                <a:latin typeface="Gill Sans MT"/>
                <a:cs typeface="Gill Sans MT"/>
              </a:rPr>
              <a:t>dicha</a:t>
            </a:r>
            <a:r>
              <a:rPr dirty="0" sz="2800" spc="-60">
                <a:latin typeface="Gill Sans MT"/>
                <a:cs typeface="Gill Sans MT"/>
              </a:rPr>
              <a:t> </a:t>
            </a:r>
            <a:r>
              <a:rPr dirty="0" sz="2800" spc="-10">
                <a:latin typeface="Gill Sans MT"/>
                <a:cs typeface="Gill Sans MT"/>
              </a:rPr>
              <a:t>información.</a:t>
            </a:r>
            <a:endParaRPr sz="2800">
              <a:latin typeface="Gill Sans MT"/>
              <a:cs typeface="Gill Sans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300075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181" y="905896"/>
            <a:ext cx="4561148" cy="492123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5775959" y="557783"/>
            <a:ext cx="1767839" cy="463550"/>
          </a:xfrm>
          <a:custGeom>
            <a:avLst/>
            <a:gdLst/>
            <a:ahLst/>
            <a:cxnLst/>
            <a:rect l="l" t="t" r="r" b="b"/>
            <a:pathLst>
              <a:path w="1767840" h="463550">
                <a:moveTo>
                  <a:pt x="1767839" y="0"/>
                </a:moveTo>
                <a:lnTo>
                  <a:pt x="0" y="0"/>
                </a:lnTo>
                <a:lnTo>
                  <a:pt x="0" y="463296"/>
                </a:lnTo>
                <a:lnTo>
                  <a:pt x="1767839" y="463296"/>
                </a:lnTo>
                <a:lnTo>
                  <a:pt x="176783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63895" y="556005"/>
            <a:ext cx="55257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00580" algn="l"/>
                <a:tab pos="2851785" algn="l"/>
                <a:tab pos="4300220" algn="l"/>
              </a:tabLst>
            </a:pPr>
            <a:r>
              <a:rPr dirty="0" sz="2800" spc="-10"/>
              <a:t>PRIORIZAR:</a:t>
            </a:r>
            <a:r>
              <a:rPr dirty="0" sz="2800"/>
              <a:t>	</a:t>
            </a:r>
            <a:r>
              <a:rPr dirty="0" sz="2800" spc="-25"/>
              <a:t>Del</a:t>
            </a:r>
            <a:r>
              <a:rPr dirty="0" sz="2800"/>
              <a:t>	</a:t>
            </a:r>
            <a:r>
              <a:rPr dirty="0" sz="2800" spc="-10"/>
              <a:t>ejercicio</a:t>
            </a:r>
            <a:r>
              <a:rPr dirty="0" sz="2800"/>
              <a:t>	</a:t>
            </a:r>
            <a:r>
              <a:rPr dirty="0" sz="2800" spc="-35"/>
              <a:t>anterior,</a:t>
            </a:r>
            <a:endParaRPr sz="2800"/>
          </a:p>
        </p:txBody>
      </p:sp>
      <p:sp>
        <p:nvSpPr>
          <p:cNvPr id="5" name="object 5" descr=""/>
          <p:cNvSpPr txBox="1"/>
          <p:nvPr/>
        </p:nvSpPr>
        <p:spPr>
          <a:xfrm>
            <a:off x="5763895" y="982725"/>
            <a:ext cx="5527040" cy="4601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Gill Sans MT"/>
                <a:cs typeface="Gill Sans MT"/>
              </a:rPr>
              <a:t>haz</a:t>
            </a:r>
            <a:r>
              <a:rPr dirty="0" sz="2800" spc="280">
                <a:latin typeface="Gill Sans MT"/>
                <a:cs typeface="Gill Sans MT"/>
              </a:rPr>
              <a:t> </a:t>
            </a:r>
            <a:r>
              <a:rPr dirty="0" sz="2800">
                <a:latin typeface="Gill Sans MT"/>
                <a:cs typeface="Gill Sans MT"/>
              </a:rPr>
              <a:t>una</a:t>
            </a:r>
            <a:r>
              <a:rPr dirty="0" sz="2800" spc="280">
                <a:latin typeface="Gill Sans MT"/>
                <a:cs typeface="Gill Sans MT"/>
              </a:rPr>
              <a:t> </a:t>
            </a:r>
            <a:r>
              <a:rPr dirty="0" sz="2800">
                <a:latin typeface="Gill Sans MT"/>
                <a:cs typeface="Gill Sans MT"/>
              </a:rPr>
              <a:t>lista</a:t>
            </a:r>
            <a:r>
              <a:rPr dirty="0" sz="2800" spc="290">
                <a:latin typeface="Gill Sans MT"/>
                <a:cs typeface="Gill Sans MT"/>
              </a:rPr>
              <a:t> </a:t>
            </a:r>
            <a:r>
              <a:rPr dirty="0" sz="2800">
                <a:latin typeface="Gill Sans MT"/>
                <a:cs typeface="Gill Sans MT"/>
              </a:rPr>
              <a:t>de</a:t>
            </a:r>
            <a:r>
              <a:rPr dirty="0" sz="2800" spc="285">
                <a:latin typeface="Gill Sans MT"/>
                <a:cs typeface="Gill Sans MT"/>
              </a:rPr>
              <a:t> </a:t>
            </a:r>
            <a:r>
              <a:rPr dirty="0" sz="2800">
                <a:latin typeface="Gill Sans MT"/>
                <a:cs typeface="Gill Sans MT"/>
              </a:rPr>
              <a:t>la</a:t>
            </a:r>
            <a:r>
              <a:rPr dirty="0" sz="2800" spc="280">
                <a:latin typeface="Gill Sans MT"/>
                <a:cs typeface="Gill Sans MT"/>
              </a:rPr>
              <a:t> </a:t>
            </a:r>
            <a:r>
              <a:rPr dirty="0" sz="2800" b="1">
                <a:latin typeface="Gill Sans MT"/>
                <a:cs typeface="Gill Sans MT"/>
              </a:rPr>
              <a:t>información</a:t>
            </a:r>
            <a:r>
              <a:rPr dirty="0" sz="2800" spc="260" b="1">
                <a:latin typeface="Gill Sans MT"/>
                <a:cs typeface="Gill Sans MT"/>
              </a:rPr>
              <a:t> </a:t>
            </a:r>
            <a:r>
              <a:rPr dirty="0" sz="2800" spc="-25">
                <a:latin typeface="Gill Sans MT"/>
                <a:cs typeface="Gill Sans MT"/>
              </a:rPr>
              <a:t>que </a:t>
            </a:r>
            <a:r>
              <a:rPr dirty="0" sz="2800">
                <a:latin typeface="Gill Sans MT"/>
                <a:cs typeface="Gill Sans MT"/>
              </a:rPr>
              <a:t>crees</a:t>
            </a:r>
            <a:r>
              <a:rPr dirty="0" sz="2800" spc="-35">
                <a:latin typeface="Gill Sans MT"/>
                <a:cs typeface="Gill Sans MT"/>
              </a:rPr>
              <a:t> </a:t>
            </a:r>
            <a:r>
              <a:rPr dirty="0" sz="2800">
                <a:latin typeface="Gill Sans MT"/>
                <a:cs typeface="Gill Sans MT"/>
              </a:rPr>
              <a:t>importante</a:t>
            </a:r>
            <a:r>
              <a:rPr dirty="0" sz="2800" spc="-30">
                <a:latin typeface="Gill Sans MT"/>
                <a:cs typeface="Gill Sans MT"/>
              </a:rPr>
              <a:t> </a:t>
            </a:r>
            <a:r>
              <a:rPr dirty="0" sz="2800" spc="-10">
                <a:latin typeface="Gill Sans MT"/>
                <a:cs typeface="Gill Sans MT"/>
              </a:rPr>
              <a:t>visualizar.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latin typeface="Gill Sans MT"/>
                <a:cs typeface="Gill Sans MT"/>
              </a:rPr>
              <a:t>Ejemplos:</a:t>
            </a:r>
            <a:endParaRPr sz="2400">
              <a:latin typeface="Gill Sans MT"/>
              <a:cs typeface="Gill Sans MT"/>
            </a:endParaRPr>
          </a:p>
          <a:p>
            <a:pPr marL="287020" indent="-274320">
              <a:lnSpc>
                <a:spcPct val="100000"/>
              </a:lnSpc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10">
                <a:latin typeface="Gill Sans MT"/>
                <a:cs typeface="Gill Sans MT"/>
              </a:rPr>
              <a:t>Estado</a:t>
            </a:r>
            <a:endParaRPr sz="2400">
              <a:latin typeface="Gill Sans MT"/>
              <a:cs typeface="Gill Sans MT"/>
            </a:endParaRPr>
          </a:p>
          <a:p>
            <a:pPr marL="287020" indent="-274320">
              <a:lnSpc>
                <a:spcPct val="100000"/>
              </a:lnSpc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10">
                <a:latin typeface="Gill Sans MT"/>
                <a:cs typeface="Gill Sans MT"/>
              </a:rPr>
              <a:t>Prioridad</a:t>
            </a:r>
            <a:endParaRPr sz="2400">
              <a:latin typeface="Gill Sans MT"/>
              <a:cs typeface="Gill Sans MT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>
                <a:latin typeface="Gill Sans MT"/>
                <a:cs typeface="Gill Sans MT"/>
              </a:rPr>
              <a:t>Clases</a:t>
            </a:r>
            <a:r>
              <a:rPr dirty="0" sz="2400" spc="-5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de</a:t>
            </a:r>
            <a:r>
              <a:rPr dirty="0" sz="2400" spc="-35">
                <a:latin typeface="Gill Sans MT"/>
                <a:cs typeface="Gill Sans MT"/>
              </a:rPr>
              <a:t> </a:t>
            </a:r>
            <a:r>
              <a:rPr dirty="0" sz="2400" spc="-10">
                <a:latin typeface="Gill Sans MT"/>
                <a:cs typeface="Gill Sans MT"/>
              </a:rPr>
              <a:t>Servicio</a:t>
            </a:r>
            <a:endParaRPr sz="2400">
              <a:latin typeface="Gill Sans MT"/>
              <a:cs typeface="Gill Sans MT"/>
            </a:endParaRPr>
          </a:p>
          <a:p>
            <a:pPr marL="287020" indent="-274320">
              <a:lnSpc>
                <a:spcPct val="100000"/>
              </a:lnSpc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>
                <a:latin typeface="Gill Sans MT"/>
                <a:cs typeface="Gill Sans MT"/>
              </a:rPr>
              <a:t>Que </a:t>
            </a:r>
            <a:r>
              <a:rPr dirty="0" sz="2400" spc="-10">
                <a:latin typeface="Gill Sans MT"/>
                <a:cs typeface="Gill Sans MT"/>
              </a:rPr>
              <a:t>hacer</a:t>
            </a:r>
            <a:endParaRPr sz="2400">
              <a:latin typeface="Gill Sans MT"/>
              <a:cs typeface="Gill Sans MT"/>
            </a:endParaRPr>
          </a:p>
          <a:p>
            <a:pPr marL="287020" indent="-274320">
              <a:lnSpc>
                <a:spcPct val="100000"/>
              </a:lnSpc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>
                <a:latin typeface="Gill Sans MT"/>
                <a:cs typeface="Gill Sans MT"/>
              </a:rPr>
              <a:t>Quien</a:t>
            </a:r>
            <a:r>
              <a:rPr dirty="0" sz="2400" spc="-20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está</a:t>
            </a:r>
            <a:r>
              <a:rPr dirty="0" sz="2400" spc="-5">
                <a:latin typeface="Gill Sans MT"/>
                <a:cs typeface="Gill Sans MT"/>
              </a:rPr>
              <a:t> </a:t>
            </a:r>
            <a:r>
              <a:rPr dirty="0" sz="2400" spc="-10">
                <a:latin typeface="Gill Sans MT"/>
                <a:cs typeface="Gill Sans MT"/>
              </a:rPr>
              <a:t>trabajando</a:t>
            </a:r>
            <a:endParaRPr sz="2400">
              <a:latin typeface="Gill Sans MT"/>
              <a:cs typeface="Gill Sans MT"/>
            </a:endParaRPr>
          </a:p>
          <a:p>
            <a:pPr marL="287020" indent="-274320">
              <a:lnSpc>
                <a:spcPct val="100000"/>
              </a:lnSpc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>
                <a:latin typeface="Gill Sans MT"/>
                <a:cs typeface="Gill Sans MT"/>
              </a:rPr>
              <a:t>Quien</a:t>
            </a:r>
            <a:r>
              <a:rPr dirty="0" sz="2400" spc="-20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pide</a:t>
            </a:r>
            <a:r>
              <a:rPr dirty="0" sz="2400" spc="-10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la</a:t>
            </a:r>
            <a:r>
              <a:rPr dirty="0" sz="2400" spc="-10">
                <a:latin typeface="Gill Sans MT"/>
                <a:cs typeface="Gill Sans MT"/>
              </a:rPr>
              <a:t> información</a:t>
            </a:r>
            <a:endParaRPr sz="2400">
              <a:latin typeface="Gill Sans MT"/>
              <a:cs typeface="Gill Sans MT"/>
            </a:endParaRPr>
          </a:p>
          <a:p>
            <a:pPr marL="287020" indent="-274320">
              <a:lnSpc>
                <a:spcPct val="100000"/>
              </a:lnSpc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40">
                <a:latin typeface="Gill Sans MT"/>
                <a:cs typeface="Gill Sans MT"/>
              </a:rPr>
              <a:t>Tamaño</a:t>
            </a:r>
            <a:r>
              <a:rPr dirty="0" sz="2400" spc="-114">
                <a:latin typeface="Gill Sans MT"/>
                <a:cs typeface="Gill Sans MT"/>
              </a:rPr>
              <a:t> </a:t>
            </a:r>
            <a:r>
              <a:rPr dirty="0" sz="2400" spc="-10">
                <a:latin typeface="Gill Sans MT"/>
                <a:cs typeface="Gill Sans MT"/>
              </a:rPr>
              <a:t>estimado.</a:t>
            </a:r>
            <a:endParaRPr sz="2400">
              <a:latin typeface="Gill Sans MT"/>
              <a:cs typeface="Gill Sans MT"/>
            </a:endParaRPr>
          </a:p>
          <a:p>
            <a:pPr marL="287020" indent="-274320">
              <a:lnSpc>
                <a:spcPct val="100000"/>
              </a:lnSpc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>
                <a:latin typeface="Gill Sans MT"/>
                <a:cs typeface="Gill Sans MT"/>
              </a:rPr>
              <a:t>Cuando</a:t>
            </a:r>
            <a:r>
              <a:rPr dirty="0" sz="2400" spc="-3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se</a:t>
            </a:r>
            <a:r>
              <a:rPr dirty="0" sz="2400" spc="-2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espera</a:t>
            </a:r>
            <a:r>
              <a:rPr dirty="0" sz="2400" spc="-30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que</a:t>
            </a:r>
            <a:r>
              <a:rPr dirty="0" sz="2400" spc="-10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esté</a:t>
            </a:r>
            <a:r>
              <a:rPr dirty="0" sz="2400" spc="-30">
                <a:latin typeface="Gill Sans MT"/>
                <a:cs typeface="Gill Sans MT"/>
              </a:rPr>
              <a:t> </a:t>
            </a:r>
            <a:r>
              <a:rPr dirty="0" sz="2400" spc="-10">
                <a:latin typeface="Gill Sans MT"/>
                <a:cs typeface="Gill Sans MT"/>
              </a:rPr>
              <a:t>hecho.</a:t>
            </a:r>
            <a:endParaRPr sz="2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181" y="905896"/>
            <a:ext cx="4561148" cy="492123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5775959" y="557783"/>
            <a:ext cx="1315720" cy="463550"/>
          </a:xfrm>
          <a:custGeom>
            <a:avLst/>
            <a:gdLst/>
            <a:ahLst/>
            <a:cxnLst/>
            <a:rect l="l" t="t" r="r" b="b"/>
            <a:pathLst>
              <a:path w="1315720" h="463550">
                <a:moveTo>
                  <a:pt x="1315212" y="0"/>
                </a:moveTo>
                <a:lnTo>
                  <a:pt x="0" y="0"/>
                </a:lnTo>
                <a:lnTo>
                  <a:pt x="0" y="463296"/>
                </a:lnTo>
                <a:lnTo>
                  <a:pt x="1315212" y="463296"/>
                </a:lnTo>
                <a:lnTo>
                  <a:pt x="131521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63895" y="556005"/>
            <a:ext cx="55270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64335" algn="l"/>
                <a:tab pos="2479675" algn="l"/>
                <a:tab pos="3248660" algn="l"/>
                <a:tab pos="4080510" algn="l"/>
                <a:tab pos="4690110" algn="l"/>
              </a:tabLst>
            </a:pPr>
            <a:r>
              <a:rPr dirty="0" sz="2800" spc="-10"/>
              <a:t>Visualizar.</a:t>
            </a:r>
            <a:r>
              <a:rPr dirty="0" sz="2800"/>
              <a:t>	</a:t>
            </a:r>
            <a:r>
              <a:rPr dirty="0" sz="2800" spc="-25"/>
              <a:t>Haz</a:t>
            </a:r>
            <a:r>
              <a:rPr dirty="0" sz="2800"/>
              <a:t>	</a:t>
            </a:r>
            <a:r>
              <a:rPr dirty="0" sz="2800" spc="-25"/>
              <a:t>una</a:t>
            </a:r>
            <a:r>
              <a:rPr dirty="0" sz="2800"/>
              <a:t>	</a:t>
            </a:r>
            <a:r>
              <a:rPr dirty="0" sz="2800" spc="-10"/>
              <a:t>lista</a:t>
            </a:r>
            <a:r>
              <a:rPr dirty="0" sz="2800"/>
              <a:t>	</a:t>
            </a:r>
            <a:r>
              <a:rPr dirty="0" sz="2800" spc="-25"/>
              <a:t>de</a:t>
            </a:r>
            <a:r>
              <a:rPr dirty="0" sz="2800"/>
              <a:t>	</a:t>
            </a:r>
            <a:r>
              <a:rPr dirty="0" sz="2800" spc="-20"/>
              <a:t>cómo</a:t>
            </a:r>
            <a:endParaRPr sz="2800"/>
          </a:p>
        </p:txBody>
      </p:sp>
      <p:sp>
        <p:nvSpPr>
          <p:cNvPr id="5" name="object 5" descr=""/>
          <p:cNvSpPr txBox="1"/>
          <p:nvPr/>
        </p:nvSpPr>
        <p:spPr>
          <a:xfrm>
            <a:off x="5763895" y="982725"/>
            <a:ext cx="5528310" cy="4236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986155" algn="l"/>
                <a:tab pos="1727200" algn="l"/>
                <a:tab pos="2245360" algn="l"/>
                <a:tab pos="3314065" algn="l"/>
                <a:tab pos="5209540" algn="l"/>
              </a:tabLst>
            </a:pPr>
            <a:r>
              <a:rPr dirty="0" sz="2800" spc="-10">
                <a:latin typeface="Gill Sans MT"/>
                <a:cs typeface="Gill Sans MT"/>
              </a:rPr>
              <a:t>crees</a:t>
            </a:r>
            <a:r>
              <a:rPr dirty="0" sz="2800">
                <a:latin typeface="Gill Sans MT"/>
                <a:cs typeface="Gill Sans MT"/>
              </a:rPr>
              <a:t>	</a:t>
            </a:r>
            <a:r>
              <a:rPr dirty="0" sz="2800" spc="-25">
                <a:latin typeface="Gill Sans MT"/>
                <a:cs typeface="Gill Sans MT"/>
              </a:rPr>
              <a:t>que</a:t>
            </a:r>
            <a:r>
              <a:rPr dirty="0" sz="2800">
                <a:latin typeface="Gill Sans MT"/>
                <a:cs typeface="Gill Sans MT"/>
              </a:rPr>
              <a:t>	</a:t>
            </a:r>
            <a:r>
              <a:rPr dirty="0" sz="2800" spc="-25">
                <a:latin typeface="Gill Sans MT"/>
                <a:cs typeface="Gill Sans MT"/>
              </a:rPr>
              <a:t>es</a:t>
            </a:r>
            <a:r>
              <a:rPr dirty="0" sz="2800">
                <a:latin typeface="Gill Sans MT"/>
                <a:cs typeface="Gill Sans MT"/>
              </a:rPr>
              <a:t>	</a:t>
            </a:r>
            <a:r>
              <a:rPr dirty="0" sz="2800" spc="-10">
                <a:latin typeface="Gill Sans MT"/>
                <a:cs typeface="Gill Sans MT"/>
              </a:rPr>
              <a:t>mejor</a:t>
            </a:r>
            <a:r>
              <a:rPr dirty="0" sz="2800">
                <a:latin typeface="Gill Sans MT"/>
                <a:cs typeface="Gill Sans MT"/>
              </a:rPr>
              <a:t>	</a:t>
            </a:r>
            <a:r>
              <a:rPr dirty="0" sz="2800" spc="-10">
                <a:latin typeface="Gill Sans MT"/>
                <a:cs typeface="Gill Sans MT"/>
              </a:rPr>
              <a:t>representar</a:t>
            </a:r>
            <a:r>
              <a:rPr dirty="0" sz="2800">
                <a:latin typeface="Gill Sans MT"/>
                <a:cs typeface="Gill Sans MT"/>
              </a:rPr>
              <a:t>	</a:t>
            </a:r>
            <a:r>
              <a:rPr dirty="0" sz="2800" spc="-25">
                <a:latin typeface="Gill Sans MT"/>
                <a:cs typeface="Gill Sans MT"/>
              </a:rPr>
              <a:t>tu </a:t>
            </a:r>
            <a:r>
              <a:rPr dirty="0" sz="2800" spc="-10">
                <a:latin typeface="Gill Sans MT"/>
                <a:cs typeface="Gill Sans MT"/>
              </a:rPr>
              <a:t>información: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Gill Sans MT"/>
                <a:cs typeface="Gill Sans MT"/>
              </a:rPr>
              <a:t>Algunos </a:t>
            </a:r>
            <a:r>
              <a:rPr dirty="0" sz="2400" spc="-10">
                <a:latin typeface="Gill Sans MT"/>
                <a:cs typeface="Gill Sans MT"/>
              </a:rPr>
              <a:t>Ejemplos:</a:t>
            </a:r>
            <a:endParaRPr sz="2400">
              <a:latin typeface="Gill Sans MT"/>
              <a:cs typeface="Gill Sans MT"/>
            </a:endParaRPr>
          </a:p>
          <a:p>
            <a:pPr marL="287020" indent="-274320">
              <a:lnSpc>
                <a:spcPct val="100000"/>
              </a:lnSpc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10">
                <a:latin typeface="Gill Sans MT"/>
                <a:cs typeface="Gill Sans MT"/>
              </a:rPr>
              <a:t>Filas</a:t>
            </a:r>
            <a:endParaRPr sz="2400">
              <a:latin typeface="Gill Sans MT"/>
              <a:cs typeface="Gill Sans MT"/>
            </a:endParaRPr>
          </a:p>
          <a:p>
            <a:pPr marL="287020" indent="-274320">
              <a:lnSpc>
                <a:spcPct val="100000"/>
              </a:lnSpc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10">
                <a:latin typeface="Gill Sans MT"/>
                <a:cs typeface="Gill Sans MT"/>
              </a:rPr>
              <a:t>Columnas</a:t>
            </a:r>
            <a:endParaRPr sz="2400">
              <a:latin typeface="Gill Sans MT"/>
              <a:cs typeface="Gill Sans MT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10">
                <a:latin typeface="Gill Sans MT"/>
                <a:cs typeface="Gill Sans MT"/>
              </a:rPr>
              <a:t>Texto</a:t>
            </a:r>
            <a:endParaRPr sz="2400">
              <a:latin typeface="Gill Sans MT"/>
              <a:cs typeface="Gill Sans MT"/>
            </a:endParaRPr>
          </a:p>
          <a:p>
            <a:pPr marL="287020" indent="-274320">
              <a:lnSpc>
                <a:spcPct val="100000"/>
              </a:lnSpc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>
                <a:latin typeface="Gill Sans MT"/>
                <a:cs typeface="Gill Sans MT"/>
              </a:rPr>
              <a:t>Notas</a:t>
            </a:r>
            <a:r>
              <a:rPr dirty="0" sz="2400" spc="-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de</a:t>
            </a:r>
            <a:r>
              <a:rPr dirty="0" sz="2400" spc="-15">
                <a:latin typeface="Gill Sans MT"/>
                <a:cs typeface="Gill Sans MT"/>
              </a:rPr>
              <a:t> </a:t>
            </a:r>
            <a:r>
              <a:rPr dirty="0" sz="2400" spc="-10">
                <a:latin typeface="Gill Sans MT"/>
                <a:cs typeface="Gill Sans MT"/>
              </a:rPr>
              <a:t>color</a:t>
            </a:r>
            <a:endParaRPr sz="2400">
              <a:latin typeface="Gill Sans MT"/>
              <a:cs typeface="Gill Sans MT"/>
            </a:endParaRPr>
          </a:p>
          <a:p>
            <a:pPr marL="287020" indent="-274320">
              <a:lnSpc>
                <a:spcPct val="100000"/>
              </a:lnSpc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10">
                <a:latin typeface="Gill Sans MT"/>
                <a:cs typeface="Gill Sans MT"/>
              </a:rPr>
              <a:t>Imágenes</a:t>
            </a:r>
            <a:endParaRPr sz="2400">
              <a:latin typeface="Gill Sans MT"/>
              <a:cs typeface="Gill Sans MT"/>
            </a:endParaRPr>
          </a:p>
          <a:p>
            <a:pPr marL="287020" indent="-274320">
              <a:lnSpc>
                <a:spcPct val="100000"/>
              </a:lnSpc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40">
                <a:latin typeface="Gill Sans MT"/>
                <a:cs typeface="Gill Sans MT"/>
              </a:rPr>
              <a:t>Tamaño</a:t>
            </a:r>
            <a:r>
              <a:rPr dirty="0" sz="2400" spc="-7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de</a:t>
            </a:r>
            <a:r>
              <a:rPr dirty="0" sz="2400" spc="-4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las</a:t>
            </a:r>
            <a:r>
              <a:rPr dirty="0" sz="2400" spc="-65">
                <a:latin typeface="Gill Sans MT"/>
                <a:cs typeface="Gill Sans MT"/>
              </a:rPr>
              <a:t> </a:t>
            </a:r>
            <a:r>
              <a:rPr dirty="0" sz="2400" spc="-20">
                <a:latin typeface="Gill Sans MT"/>
                <a:cs typeface="Gill Sans MT"/>
              </a:rPr>
              <a:t>notas</a:t>
            </a:r>
            <a:endParaRPr sz="2400">
              <a:latin typeface="Gill Sans MT"/>
              <a:cs typeface="Gill Sans MT"/>
            </a:endParaRPr>
          </a:p>
          <a:p>
            <a:pPr marL="287020" indent="-274320">
              <a:lnSpc>
                <a:spcPct val="100000"/>
              </a:lnSpc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>
                <a:latin typeface="Gill Sans MT"/>
                <a:cs typeface="Gill Sans MT"/>
              </a:rPr>
              <a:t>Imanes</a:t>
            </a:r>
            <a:r>
              <a:rPr dirty="0" sz="2400" spc="-3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con</a:t>
            </a:r>
            <a:r>
              <a:rPr dirty="0" sz="2400" spc="-10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imágenes</a:t>
            </a:r>
            <a:r>
              <a:rPr dirty="0" sz="2400" spc="-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o</a:t>
            </a:r>
            <a:r>
              <a:rPr dirty="0" sz="2400" spc="-25">
                <a:latin typeface="Gill Sans MT"/>
                <a:cs typeface="Gill Sans MT"/>
              </a:rPr>
              <a:t> </a:t>
            </a:r>
            <a:r>
              <a:rPr dirty="0" sz="2400">
                <a:latin typeface="Gill Sans MT"/>
                <a:cs typeface="Gill Sans MT"/>
              </a:rPr>
              <a:t>con</a:t>
            </a:r>
            <a:r>
              <a:rPr dirty="0" sz="2400" spc="-10">
                <a:latin typeface="Gill Sans MT"/>
                <a:cs typeface="Gill Sans MT"/>
              </a:rPr>
              <a:t> textos.</a:t>
            </a:r>
            <a:endParaRPr sz="2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729728" y="4736591"/>
              <a:ext cx="485140" cy="978535"/>
            </a:xfrm>
            <a:custGeom>
              <a:avLst/>
              <a:gdLst/>
              <a:ahLst/>
              <a:cxnLst/>
              <a:rect l="l" t="t" r="r" b="b"/>
              <a:pathLst>
                <a:path w="485140" h="978535">
                  <a:moveTo>
                    <a:pt x="242316" y="0"/>
                  </a:moveTo>
                  <a:lnTo>
                    <a:pt x="0" y="242315"/>
                  </a:lnTo>
                  <a:lnTo>
                    <a:pt x="121157" y="242315"/>
                  </a:lnTo>
                  <a:lnTo>
                    <a:pt x="121157" y="978407"/>
                  </a:lnTo>
                  <a:lnTo>
                    <a:pt x="363474" y="978407"/>
                  </a:lnTo>
                  <a:lnTo>
                    <a:pt x="363474" y="242315"/>
                  </a:lnTo>
                  <a:lnTo>
                    <a:pt x="484631" y="242315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729728" y="4736591"/>
              <a:ext cx="485140" cy="978535"/>
            </a:xfrm>
            <a:custGeom>
              <a:avLst/>
              <a:gdLst/>
              <a:ahLst/>
              <a:cxnLst/>
              <a:rect l="l" t="t" r="r" b="b"/>
              <a:pathLst>
                <a:path w="485140" h="978535">
                  <a:moveTo>
                    <a:pt x="242316" y="0"/>
                  </a:moveTo>
                  <a:lnTo>
                    <a:pt x="484631" y="242315"/>
                  </a:lnTo>
                  <a:lnTo>
                    <a:pt x="363474" y="242315"/>
                  </a:lnTo>
                  <a:lnTo>
                    <a:pt x="363474" y="978407"/>
                  </a:lnTo>
                  <a:lnTo>
                    <a:pt x="121157" y="978407"/>
                  </a:lnTo>
                  <a:lnTo>
                    <a:pt x="121157" y="242315"/>
                  </a:lnTo>
                  <a:lnTo>
                    <a:pt x="0" y="242315"/>
                  </a:lnTo>
                  <a:lnTo>
                    <a:pt x="242316" y="0"/>
                  </a:lnTo>
                  <a:close/>
                </a:path>
              </a:pathLst>
            </a:custGeom>
            <a:ln w="12699">
              <a:solidFill>
                <a:srgbClr val="79004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43127" y="5955791"/>
              <a:ext cx="500380" cy="673735"/>
            </a:xfrm>
            <a:custGeom>
              <a:avLst/>
              <a:gdLst/>
              <a:ahLst/>
              <a:cxnLst/>
              <a:rect l="l" t="t" r="r" b="b"/>
              <a:pathLst>
                <a:path w="500380" h="673734">
                  <a:moveTo>
                    <a:pt x="249935" y="0"/>
                  </a:moveTo>
                  <a:lnTo>
                    <a:pt x="0" y="249936"/>
                  </a:lnTo>
                  <a:lnTo>
                    <a:pt x="124967" y="249936"/>
                  </a:lnTo>
                  <a:lnTo>
                    <a:pt x="124967" y="673608"/>
                  </a:lnTo>
                  <a:lnTo>
                    <a:pt x="374903" y="673608"/>
                  </a:lnTo>
                  <a:lnTo>
                    <a:pt x="374903" y="249936"/>
                  </a:lnTo>
                  <a:lnTo>
                    <a:pt x="499872" y="249936"/>
                  </a:lnTo>
                  <a:lnTo>
                    <a:pt x="24993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43127" y="5955791"/>
              <a:ext cx="500380" cy="673735"/>
            </a:xfrm>
            <a:custGeom>
              <a:avLst/>
              <a:gdLst/>
              <a:ahLst/>
              <a:cxnLst/>
              <a:rect l="l" t="t" r="r" b="b"/>
              <a:pathLst>
                <a:path w="500380" h="673734">
                  <a:moveTo>
                    <a:pt x="249935" y="0"/>
                  </a:moveTo>
                  <a:lnTo>
                    <a:pt x="499872" y="249936"/>
                  </a:lnTo>
                  <a:lnTo>
                    <a:pt x="374903" y="249936"/>
                  </a:lnTo>
                  <a:lnTo>
                    <a:pt x="374903" y="673608"/>
                  </a:lnTo>
                  <a:lnTo>
                    <a:pt x="124967" y="673608"/>
                  </a:lnTo>
                  <a:lnTo>
                    <a:pt x="124967" y="249936"/>
                  </a:lnTo>
                  <a:lnTo>
                    <a:pt x="0" y="249936"/>
                  </a:lnTo>
                  <a:lnTo>
                    <a:pt x="249935" y="0"/>
                  </a:lnTo>
                  <a:close/>
                </a:path>
              </a:pathLst>
            </a:custGeom>
            <a:ln w="12700">
              <a:solidFill>
                <a:srgbClr val="79004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786127" y="5940552"/>
              <a:ext cx="500380" cy="673735"/>
            </a:xfrm>
            <a:custGeom>
              <a:avLst/>
              <a:gdLst/>
              <a:ahLst/>
              <a:cxnLst/>
              <a:rect l="l" t="t" r="r" b="b"/>
              <a:pathLst>
                <a:path w="500380" h="673734">
                  <a:moveTo>
                    <a:pt x="249936" y="0"/>
                  </a:moveTo>
                  <a:lnTo>
                    <a:pt x="0" y="249936"/>
                  </a:lnTo>
                  <a:lnTo>
                    <a:pt x="124968" y="249936"/>
                  </a:lnTo>
                  <a:lnTo>
                    <a:pt x="124968" y="673608"/>
                  </a:lnTo>
                  <a:lnTo>
                    <a:pt x="374904" y="673608"/>
                  </a:lnTo>
                  <a:lnTo>
                    <a:pt x="374904" y="249936"/>
                  </a:lnTo>
                  <a:lnTo>
                    <a:pt x="499872" y="249936"/>
                  </a:lnTo>
                  <a:lnTo>
                    <a:pt x="24993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786127" y="5940552"/>
              <a:ext cx="500380" cy="673735"/>
            </a:xfrm>
            <a:custGeom>
              <a:avLst/>
              <a:gdLst/>
              <a:ahLst/>
              <a:cxnLst/>
              <a:rect l="l" t="t" r="r" b="b"/>
              <a:pathLst>
                <a:path w="500380" h="673734">
                  <a:moveTo>
                    <a:pt x="249936" y="0"/>
                  </a:moveTo>
                  <a:lnTo>
                    <a:pt x="499872" y="249936"/>
                  </a:lnTo>
                  <a:lnTo>
                    <a:pt x="374904" y="249936"/>
                  </a:lnTo>
                  <a:lnTo>
                    <a:pt x="374904" y="673608"/>
                  </a:lnTo>
                  <a:lnTo>
                    <a:pt x="124968" y="673608"/>
                  </a:lnTo>
                  <a:lnTo>
                    <a:pt x="124968" y="249936"/>
                  </a:lnTo>
                  <a:lnTo>
                    <a:pt x="0" y="249936"/>
                  </a:lnTo>
                  <a:lnTo>
                    <a:pt x="249936" y="0"/>
                  </a:lnTo>
                  <a:close/>
                </a:path>
              </a:pathLst>
            </a:custGeom>
            <a:ln w="12700">
              <a:solidFill>
                <a:srgbClr val="7900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841247"/>
            <a:ext cx="12085320" cy="5878195"/>
            <a:chOff x="0" y="841247"/>
            <a:chExt cx="12085320" cy="587819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41247"/>
              <a:ext cx="12085319" cy="511149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77600" y="5864351"/>
              <a:ext cx="725424" cy="8549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7357" y="1493265"/>
            <a:ext cx="391096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585" b="1">
                <a:latin typeface="Gill Sans MT"/>
                <a:cs typeface="Gill Sans MT"/>
              </a:rPr>
              <a:t>EX</a:t>
            </a:r>
            <a:r>
              <a:rPr dirty="0" sz="6000" spc="590" b="1">
                <a:latin typeface="Gill Sans MT"/>
                <a:cs typeface="Gill Sans MT"/>
              </a:rPr>
              <a:t>AM</a:t>
            </a:r>
            <a:r>
              <a:rPr dirty="0" sz="6000" spc="585" b="1">
                <a:latin typeface="Gill Sans MT"/>
                <a:cs typeface="Gill Sans MT"/>
              </a:rPr>
              <a:t>E</a:t>
            </a:r>
            <a:r>
              <a:rPr dirty="0" sz="6000" spc="-100" b="1">
                <a:latin typeface="Gill Sans MT"/>
                <a:cs typeface="Gill Sans MT"/>
              </a:rPr>
              <a:t>N</a:t>
            </a:r>
            <a:endParaRPr sz="6000">
              <a:latin typeface="Gill Sans MT"/>
              <a:cs typeface="Gill Sans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3292" y="2821148"/>
            <a:ext cx="1928286" cy="1734272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4038601" cy="68580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120851" y="2762453"/>
            <a:ext cx="249872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46910" algn="l"/>
                <a:tab pos="2357755" algn="l"/>
              </a:tabLst>
            </a:pPr>
            <a:r>
              <a:rPr dirty="0" sz="2000" b="1">
                <a:solidFill>
                  <a:srgbClr val="FFFFFF"/>
                </a:solidFill>
                <a:latin typeface="Gill Sans MT"/>
                <a:cs typeface="Gill Sans MT"/>
              </a:rPr>
              <a:t>M</a:t>
            </a:r>
            <a:r>
              <a:rPr dirty="0" sz="2000" spc="15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dirty="0" sz="2000" spc="15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Gill Sans MT"/>
                <a:cs typeface="Gill Sans MT"/>
              </a:rPr>
              <a:t>D</a:t>
            </a:r>
            <a:r>
              <a:rPr dirty="0" sz="2000" spc="15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Gill Sans MT"/>
                <a:cs typeface="Gill Sans MT"/>
              </a:rPr>
              <a:t>U</a:t>
            </a:r>
            <a:r>
              <a:rPr dirty="0" sz="2000" spc="15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dirty="0" sz="2000" spc="4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2000" spc="-50" b="1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dirty="0" sz="2000" b="1">
                <a:solidFill>
                  <a:srgbClr val="FFFFFF"/>
                </a:solidFill>
                <a:latin typeface="Gill Sans MT"/>
                <a:cs typeface="Gill Sans MT"/>
              </a:rPr>
              <a:t>	</a:t>
            </a:r>
            <a:r>
              <a:rPr dirty="0" sz="2000" spc="-50" b="1">
                <a:solidFill>
                  <a:srgbClr val="FFFFFF"/>
                </a:solidFill>
                <a:latin typeface="Gill Sans MT"/>
                <a:cs typeface="Gill Sans MT"/>
              </a:rPr>
              <a:t>9</a:t>
            </a:r>
            <a:r>
              <a:rPr dirty="0" sz="2000" b="1">
                <a:solidFill>
                  <a:srgbClr val="FFFFFF"/>
                </a:solidFill>
                <a:latin typeface="Gill Sans MT"/>
                <a:cs typeface="Gill Sans MT"/>
              </a:rPr>
              <a:t>	</a:t>
            </a:r>
            <a:r>
              <a:rPr dirty="0" sz="2000" spc="-50" b="1">
                <a:solidFill>
                  <a:srgbClr val="FFFFFF"/>
                </a:solidFill>
                <a:latin typeface="Gill Sans MT"/>
                <a:cs typeface="Gill Sans MT"/>
              </a:rPr>
              <a:t>–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60603" y="3067938"/>
            <a:ext cx="29584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40560" algn="l"/>
              </a:tabLst>
            </a:pPr>
            <a:r>
              <a:rPr dirty="0" sz="2000" b="1">
                <a:solidFill>
                  <a:srgbClr val="FFFFFF"/>
                </a:solidFill>
                <a:latin typeface="Gill Sans MT"/>
                <a:cs typeface="Gill Sans MT"/>
              </a:rPr>
              <a:t>K</a:t>
            </a:r>
            <a:r>
              <a:rPr dirty="0" sz="2000" spc="19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dirty="0" sz="2000" spc="19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dirty="0" sz="2000" spc="19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Gill Sans MT"/>
                <a:cs typeface="Gill Sans MT"/>
              </a:rPr>
              <a:t>B</a:t>
            </a:r>
            <a:r>
              <a:rPr dirty="0" sz="2000" spc="19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dirty="0" sz="2000" spc="18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2000" spc="-50" b="1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dirty="0" sz="2000" b="1">
                <a:solidFill>
                  <a:srgbClr val="FFFFFF"/>
                </a:solidFill>
                <a:latin typeface="Gill Sans MT"/>
                <a:cs typeface="Gill Sans MT"/>
              </a:rPr>
              <a:t>	P</a:t>
            </a:r>
            <a:r>
              <a:rPr dirty="0" sz="2000" spc="4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dirty="0" sz="2000" spc="19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dirty="0" sz="2000" spc="18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2000" spc="-50" b="1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536951" y="3372739"/>
            <a:ext cx="10839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dirty="0" sz="2000" spc="20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dirty="0" sz="2000" spc="20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Gill Sans MT"/>
                <a:cs typeface="Gill Sans MT"/>
              </a:rPr>
              <a:t>H</a:t>
            </a:r>
            <a:r>
              <a:rPr dirty="0" sz="2000" spc="21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2000" spc="-50" b="1">
                <a:solidFill>
                  <a:srgbClr val="FFFFFF"/>
                </a:solidFill>
                <a:latin typeface="Gill Sans MT"/>
                <a:cs typeface="Gill Sans MT"/>
              </a:rPr>
              <a:t>H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02944" y="4751070"/>
            <a:ext cx="28371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94945">
              <a:lnSpc>
                <a:spcPct val="150000"/>
              </a:lnSpc>
              <a:spcBef>
                <a:spcPts val="100"/>
              </a:spcBef>
              <a:tabLst>
                <a:tab pos="965835" algn="l"/>
                <a:tab pos="1260475" algn="l"/>
                <a:tab pos="1430020" algn="l"/>
                <a:tab pos="1557655" algn="l"/>
                <a:tab pos="2731770" algn="l"/>
              </a:tabLst>
            </a:pPr>
            <a:r>
              <a:rPr dirty="0" sz="1200">
                <a:solidFill>
                  <a:srgbClr val="FFFFFF"/>
                </a:solidFill>
                <a:latin typeface="Gill Sans MT"/>
                <a:cs typeface="Gill Sans MT"/>
              </a:rPr>
              <a:t>D</a:t>
            </a:r>
            <a:r>
              <a:rPr dirty="0" sz="1200" spc="265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dirty="0" sz="1200" spc="275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>
                <a:solidFill>
                  <a:srgbClr val="FFFFFF"/>
                </a:solidFill>
                <a:latin typeface="Gill Sans MT"/>
                <a:cs typeface="Gill Sans MT"/>
              </a:rPr>
              <a:t>J</a:t>
            </a:r>
            <a:r>
              <a:rPr dirty="0" sz="1200" spc="265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dirty="0" sz="1200">
                <a:solidFill>
                  <a:srgbClr val="FFFFFF"/>
                </a:solidFill>
                <a:latin typeface="Gill Sans MT"/>
                <a:cs typeface="Gill Sans MT"/>
              </a:rPr>
              <a:t>	D</a:t>
            </a:r>
            <a:r>
              <a:rPr dirty="0" sz="1200" spc="254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dirty="0" sz="1200">
                <a:solidFill>
                  <a:srgbClr val="FFFFFF"/>
                </a:solidFill>
                <a:latin typeface="Gill Sans MT"/>
                <a:cs typeface="Gill Sans MT"/>
              </a:rPr>
              <a:t>		E</a:t>
            </a:r>
            <a:r>
              <a:rPr dirty="0" sz="1200" spc="27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>
                <a:solidFill>
                  <a:srgbClr val="FFFFFF"/>
                </a:solidFill>
                <a:latin typeface="Gill Sans MT"/>
                <a:cs typeface="Gill Sans MT"/>
              </a:rPr>
              <a:t>M</a:t>
            </a:r>
            <a:r>
              <a:rPr dirty="0" sz="1200" spc="275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dirty="0" sz="1200" spc="27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dirty="0" sz="1200" spc="27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>
                <a:solidFill>
                  <a:srgbClr val="FFFFFF"/>
                </a:solidFill>
                <a:latin typeface="Gill Sans MT"/>
                <a:cs typeface="Gill Sans MT"/>
              </a:rPr>
              <a:t>Z</a:t>
            </a:r>
            <a:r>
              <a:rPr dirty="0" sz="1200" spc="28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dirty="0" sz="1200" spc="275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dirty="0" sz="1200">
                <a:solidFill>
                  <a:srgbClr val="FFFFFF"/>
                </a:solidFill>
                <a:latin typeface="Gill Sans MT"/>
                <a:cs typeface="Gill Sans MT"/>
              </a:rPr>
              <a:t>	</a:t>
            </a:r>
            <a:r>
              <a:rPr dirty="0" sz="1200" spc="-50">
                <a:solidFill>
                  <a:srgbClr val="FFFFFF"/>
                </a:solidFill>
                <a:latin typeface="Gill Sans MT"/>
                <a:cs typeface="Gill Sans MT"/>
              </a:rPr>
              <a:t>Y </a:t>
            </a:r>
            <a:r>
              <a:rPr dirty="0" sz="120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dirty="0" sz="1200" spc="27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>
                <a:solidFill>
                  <a:srgbClr val="FFFFFF"/>
                </a:solidFill>
                <a:latin typeface="Gill Sans MT"/>
                <a:cs typeface="Gill Sans MT"/>
              </a:rPr>
              <a:t>M</a:t>
            </a:r>
            <a:r>
              <a:rPr dirty="0" sz="1200" spc="275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dirty="0" sz="1200" spc="265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dirty="0" sz="1200" spc="275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dirty="0" sz="1200" spc="27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>
                <a:solidFill>
                  <a:srgbClr val="FFFFFF"/>
                </a:solidFill>
                <a:latin typeface="Gill Sans MT"/>
                <a:cs typeface="Gill Sans MT"/>
              </a:rPr>
              <a:t>Z</a:t>
            </a:r>
            <a:r>
              <a:rPr dirty="0" sz="1200" spc="275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dirty="0" sz="1200">
                <a:solidFill>
                  <a:srgbClr val="FFFFFF"/>
                </a:solidFill>
                <a:latin typeface="Gill Sans MT"/>
                <a:cs typeface="Gill Sans MT"/>
              </a:rPr>
              <a:t>	</a:t>
            </a:r>
            <a:r>
              <a:rPr dirty="0" sz="1200" spc="-5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dirty="0" sz="1200">
                <a:solidFill>
                  <a:srgbClr val="FFFFFF"/>
                </a:solidFill>
                <a:latin typeface="Gill Sans MT"/>
                <a:cs typeface="Gill Sans MT"/>
              </a:rPr>
              <a:t>		T</a:t>
            </a:r>
            <a:r>
              <a:rPr dirty="0" sz="1200" spc="254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dirty="0" sz="1200" spc="26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dirty="0" sz="1200" spc="265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>
                <a:solidFill>
                  <a:srgbClr val="FFFFFF"/>
                </a:solidFill>
                <a:latin typeface="Gill Sans MT"/>
                <a:cs typeface="Gill Sans MT"/>
              </a:rPr>
              <a:t>M</a:t>
            </a:r>
            <a:r>
              <a:rPr dirty="0" sz="1200" spc="265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dirty="0" sz="1200" spc="26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dirty="0" sz="1200" spc="26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dirty="0" sz="1200" spc="265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1200">
              <a:latin typeface="Gill Sans MT"/>
              <a:cs typeface="Gill Sans MT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2065020" y="0"/>
            <a:ext cx="10110470" cy="6858000"/>
            <a:chOff x="2065020" y="0"/>
            <a:chExt cx="10110470" cy="6858000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5020" y="169163"/>
              <a:ext cx="1697735" cy="19994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8600" y="0"/>
              <a:ext cx="8136635" cy="685799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82540" y="536448"/>
              <a:ext cx="6166104" cy="1056131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6924" y="475487"/>
              <a:ext cx="6217920" cy="1275588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135879" y="539495"/>
            <a:ext cx="6064250" cy="954405"/>
          </a:xfrm>
          <a:prstGeom prst="rect"/>
          <a:solidFill>
            <a:srgbClr val="FFFFFF"/>
          </a:solidFill>
        </p:spPr>
        <p:txBody>
          <a:bodyPr wrap="square" lIns="0" tIns="36194" rIns="0" bIns="0" rtlCol="0" vert="horz">
            <a:spAutoFit/>
          </a:bodyPr>
          <a:lstStyle/>
          <a:p>
            <a:pPr marL="1878330" marR="230504" indent="-1640205">
              <a:lnSpc>
                <a:spcPct val="100000"/>
              </a:lnSpc>
              <a:spcBef>
                <a:spcPts val="284"/>
              </a:spcBef>
            </a:pPr>
            <a:r>
              <a:rPr dirty="0" sz="2800" b="1">
                <a:latin typeface="Arial"/>
                <a:cs typeface="Arial"/>
              </a:rPr>
              <a:t>OPTIMIZANDO</a:t>
            </a:r>
            <a:r>
              <a:rPr dirty="0" sz="2800" spc="-15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NUESTRO</a:t>
            </a:r>
            <a:r>
              <a:rPr dirty="0" sz="2800" spc="-155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FLUJO </a:t>
            </a:r>
            <a:r>
              <a:rPr dirty="0" sz="2800" b="1">
                <a:latin typeface="Arial"/>
                <a:cs typeface="Arial"/>
              </a:rPr>
              <a:t>DE</a:t>
            </a:r>
            <a:r>
              <a:rPr dirty="0" sz="2800" spc="-35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TRABAJO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4847844" y="2005583"/>
            <a:ext cx="7343140" cy="4032885"/>
          </a:xfrm>
          <a:custGeom>
            <a:avLst/>
            <a:gdLst/>
            <a:ahLst/>
            <a:cxnLst/>
            <a:rect l="l" t="t" r="r" b="b"/>
            <a:pathLst>
              <a:path w="7343140" h="4032885">
                <a:moveTo>
                  <a:pt x="7342632" y="0"/>
                </a:moveTo>
                <a:lnTo>
                  <a:pt x="0" y="0"/>
                </a:lnTo>
                <a:lnTo>
                  <a:pt x="0" y="4032504"/>
                </a:lnTo>
                <a:lnTo>
                  <a:pt x="7342632" y="4032504"/>
                </a:lnTo>
                <a:lnTo>
                  <a:pt x="7342632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4926838" y="2034920"/>
            <a:ext cx="29635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Arial"/>
                <a:cs typeface="Arial"/>
              </a:rPr>
              <a:t>DÍA</a:t>
            </a:r>
            <a:r>
              <a:rPr dirty="0" sz="1600" spc="-10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1:</a:t>
            </a:r>
            <a:r>
              <a:rPr dirty="0" sz="1600" spc="-5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KANBAN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-</a:t>
            </a:r>
            <a:r>
              <a:rPr dirty="0" sz="1600" spc="-9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ATERRIZAJE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926838" y="2522981"/>
            <a:ext cx="4004310" cy="1488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"/>
                <a:cs typeface="Arial"/>
              </a:rPr>
              <a:t>LOS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MUDAS</a:t>
            </a:r>
            <a:endParaRPr sz="1600">
              <a:latin typeface="Arial"/>
              <a:cs typeface="Arial"/>
            </a:endParaRPr>
          </a:p>
          <a:p>
            <a:pPr marL="12700" marR="594995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LA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35">
                <a:latin typeface="Arial"/>
                <a:cs typeface="Arial"/>
              </a:rPr>
              <a:t>PARADOJA</a:t>
            </a:r>
            <a:r>
              <a:rPr dirty="0" sz="1600" spc="-10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DE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LA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EFECTIVIDAD </a:t>
            </a:r>
            <a:r>
              <a:rPr dirty="0" sz="1600">
                <a:latin typeface="Arial"/>
                <a:cs typeface="Arial"/>
              </a:rPr>
              <a:t>LOS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VALORES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Y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PRINCIPIOS </a:t>
            </a:r>
            <a:r>
              <a:rPr dirty="0" sz="1600">
                <a:latin typeface="Arial"/>
                <a:cs typeface="Arial"/>
              </a:rPr>
              <a:t>VISUALIZANDO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EL</a:t>
            </a:r>
            <a:r>
              <a:rPr dirty="0" sz="1600" spc="-1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FLUJO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HACIENDO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PULL</a:t>
            </a:r>
            <a:r>
              <a:rPr dirty="0" sz="1600" spc="-10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Y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LIMITANDO </a:t>
            </a:r>
            <a:r>
              <a:rPr dirty="0" sz="1600">
                <a:latin typeface="Arial"/>
                <a:cs typeface="Arial"/>
              </a:rPr>
              <a:t>EL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WIP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MÉTRICAS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EN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KANBAN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Y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OPTIMIZACIÓN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926838" y="4473955"/>
            <a:ext cx="5395595" cy="1488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Arial"/>
                <a:cs typeface="Arial"/>
              </a:rPr>
              <a:t>DÍA</a:t>
            </a:r>
            <a:r>
              <a:rPr dirty="0" sz="1600" spc="-1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2:</a:t>
            </a:r>
            <a:r>
              <a:rPr dirty="0" sz="1600" spc="-5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KANBAN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–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INMERSIÓN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OPTIMIZANDO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EL</a:t>
            </a:r>
            <a:r>
              <a:rPr dirty="0" sz="1600" spc="-114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FLUJO</a:t>
            </a:r>
            <a:endParaRPr sz="1600">
              <a:latin typeface="Arial"/>
              <a:cs typeface="Arial"/>
            </a:endParaRPr>
          </a:p>
          <a:p>
            <a:pPr marL="12700" marR="1036955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TIPOS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DE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TRABAJO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Y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CLASES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DE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SERVICIO </a:t>
            </a:r>
            <a:r>
              <a:rPr dirty="0" sz="1600">
                <a:latin typeface="Arial"/>
                <a:cs typeface="Arial"/>
              </a:rPr>
              <a:t>POLÍTICAS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EXPLÍCITAS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BUCLES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DE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FEEDBACK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APLICANDO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KANBAN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EN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UN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CONTEXTO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REAL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-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STATIK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6350" y="1277634"/>
            <a:ext cx="12044045" cy="3223260"/>
            <a:chOff x="-6350" y="1277634"/>
            <a:chExt cx="12044045" cy="3223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81" y="1277634"/>
              <a:ext cx="11882437" cy="3222737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2450591"/>
              <a:ext cx="2169160" cy="315595"/>
            </a:xfrm>
            <a:custGeom>
              <a:avLst/>
              <a:gdLst/>
              <a:ahLst/>
              <a:cxnLst/>
              <a:rect l="l" t="t" r="r" b="b"/>
              <a:pathLst>
                <a:path w="2169160" h="315594">
                  <a:moveTo>
                    <a:pt x="2168652" y="0"/>
                  </a:moveTo>
                  <a:lnTo>
                    <a:pt x="0" y="0"/>
                  </a:lnTo>
                  <a:lnTo>
                    <a:pt x="0" y="315467"/>
                  </a:lnTo>
                  <a:lnTo>
                    <a:pt x="2168652" y="315467"/>
                  </a:lnTo>
                  <a:lnTo>
                    <a:pt x="21686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2450591"/>
              <a:ext cx="2169160" cy="315595"/>
            </a:xfrm>
            <a:custGeom>
              <a:avLst/>
              <a:gdLst/>
              <a:ahLst/>
              <a:cxnLst/>
              <a:rect l="l" t="t" r="r" b="b"/>
              <a:pathLst>
                <a:path w="2169160" h="315594">
                  <a:moveTo>
                    <a:pt x="0" y="315467"/>
                  </a:moveTo>
                  <a:lnTo>
                    <a:pt x="2168652" y="315467"/>
                  </a:lnTo>
                  <a:lnTo>
                    <a:pt x="2168652" y="0"/>
                  </a:lnTo>
                  <a:lnTo>
                    <a:pt x="0" y="0"/>
                  </a:lnTo>
                  <a:lnTo>
                    <a:pt x="0" y="31546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418" y="2305303"/>
            <a:ext cx="19761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0330">
              <a:lnSpc>
                <a:spcPct val="100000"/>
              </a:lnSpc>
              <a:spcBef>
                <a:spcPts val="100"/>
              </a:spcBef>
            </a:pPr>
            <a:r>
              <a:rPr dirty="0" sz="1800"/>
              <a:t>Necesito</a:t>
            </a:r>
            <a:r>
              <a:rPr dirty="0" sz="1800" spc="-30"/>
              <a:t> </a:t>
            </a:r>
            <a:r>
              <a:rPr dirty="0" sz="1800"/>
              <a:t>un</a:t>
            </a:r>
            <a:r>
              <a:rPr dirty="0" sz="1800" spc="-30"/>
              <a:t> </a:t>
            </a:r>
            <a:r>
              <a:rPr dirty="0" sz="1800" spc="-10"/>
              <a:t>nuevo </a:t>
            </a:r>
            <a:r>
              <a:rPr dirty="0" sz="1800"/>
              <a:t>técnico</a:t>
            </a:r>
            <a:r>
              <a:rPr dirty="0" sz="1800" spc="-45"/>
              <a:t> </a:t>
            </a:r>
            <a:r>
              <a:rPr dirty="0" sz="1800"/>
              <a:t>de</a:t>
            </a:r>
            <a:r>
              <a:rPr dirty="0" sz="1800" spc="-35"/>
              <a:t> </a:t>
            </a:r>
            <a:r>
              <a:rPr dirty="0" sz="1800" spc="-10"/>
              <a:t>Marketing</a:t>
            </a:r>
            <a:endParaRPr sz="1800"/>
          </a:p>
        </p:txBody>
      </p:sp>
      <p:grpSp>
        <p:nvGrpSpPr>
          <p:cNvPr id="7" name="object 7" descr=""/>
          <p:cNvGrpSpPr/>
          <p:nvPr/>
        </p:nvGrpSpPr>
        <p:grpSpPr>
          <a:xfrm>
            <a:off x="2244598" y="2464054"/>
            <a:ext cx="2181860" cy="330200"/>
            <a:chOff x="2244598" y="2464054"/>
            <a:chExt cx="2181860" cy="330200"/>
          </a:xfrm>
        </p:grpSpPr>
        <p:sp>
          <p:nvSpPr>
            <p:cNvPr id="8" name="object 8" descr=""/>
            <p:cNvSpPr/>
            <p:nvPr/>
          </p:nvSpPr>
          <p:spPr>
            <a:xfrm>
              <a:off x="2250948" y="2470404"/>
              <a:ext cx="2169160" cy="317500"/>
            </a:xfrm>
            <a:custGeom>
              <a:avLst/>
              <a:gdLst/>
              <a:ahLst/>
              <a:cxnLst/>
              <a:rect l="l" t="t" r="r" b="b"/>
              <a:pathLst>
                <a:path w="2169160" h="317500">
                  <a:moveTo>
                    <a:pt x="2168652" y="0"/>
                  </a:moveTo>
                  <a:lnTo>
                    <a:pt x="0" y="0"/>
                  </a:lnTo>
                  <a:lnTo>
                    <a:pt x="0" y="316991"/>
                  </a:lnTo>
                  <a:lnTo>
                    <a:pt x="2168652" y="316991"/>
                  </a:lnTo>
                  <a:lnTo>
                    <a:pt x="21686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250948" y="2470404"/>
              <a:ext cx="2169160" cy="317500"/>
            </a:xfrm>
            <a:custGeom>
              <a:avLst/>
              <a:gdLst/>
              <a:ahLst/>
              <a:cxnLst/>
              <a:rect l="l" t="t" r="r" b="b"/>
              <a:pathLst>
                <a:path w="2169160" h="317500">
                  <a:moveTo>
                    <a:pt x="0" y="316991"/>
                  </a:moveTo>
                  <a:lnTo>
                    <a:pt x="2168652" y="316991"/>
                  </a:lnTo>
                  <a:lnTo>
                    <a:pt x="2168652" y="0"/>
                  </a:lnTo>
                  <a:lnTo>
                    <a:pt x="0" y="0"/>
                  </a:lnTo>
                  <a:lnTo>
                    <a:pt x="0" y="31699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2580513" y="2462910"/>
            <a:ext cx="15087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Gill Sans MT"/>
                <a:cs typeface="Gill Sans MT"/>
              </a:rPr>
              <a:t>Cuenta con</a:t>
            </a:r>
            <a:r>
              <a:rPr dirty="0" sz="1800" spc="5">
                <a:latin typeface="Gill Sans MT"/>
                <a:cs typeface="Gill Sans MT"/>
              </a:rPr>
              <a:t> </a:t>
            </a:r>
            <a:r>
              <a:rPr dirty="0" sz="1800" spc="-20">
                <a:latin typeface="Gill Sans MT"/>
                <a:cs typeface="Gill Sans MT"/>
              </a:rPr>
              <a:t>ello</a:t>
            </a:r>
            <a:endParaRPr sz="1800">
              <a:latin typeface="Gill Sans MT"/>
              <a:cs typeface="Gill Sans MT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4495546" y="2444242"/>
            <a:ext cx="3131185" cy="349885"/>
            <a:chOff x="4495546" y="2444242"/>
            <a:chExt cx="3131185" cy="349885"/>
          </a:xfrm>
        </p:grpSpPr>
        <p:sp>
          <p:nvSpPr>
            <p:cNvPr id="12" name="object 12" descr=""/>
            <p:cNvSpPr/>
            <p:nvPr/>
          </p:nvSpPr>
          <p:spPr>
            <a:xfrm>
              <a:off x="4501896" y="2450592"/>
              <a:ext cx="3118485" cy="337185"/>
            </a:xfrm>
            <a:custGeom>
              <a:avLst/>
              <a:gdLst/>
              <a:ahLst/>
              <a:cxnLst/>
              <a:rect l="l" t="t" r="r" b="b"/>
              <a:pathLst>
                <a:path w="3118484" h="337185">
                  <a:moveTo>
                    <a:pt x="3118104" y="0"/>
                  </a:moveTo>
                  <a:lnTo>
                    <a:pt x="0" y="0"/>
                  </a:lnTo>
                  <a:lnTo>
                    <a:pt x="0" y="336803"/>
                  </a:lnTo>
                  <a:lnTo>
                    <a:pt x="3118104" y="336803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01896" y="2450592"/>
              <a:ext cx="3118485" cy="337185"/>
            </a:xfrm>
            <a:custGeom>
              <a:avLst/>
              <a:gdLst/>
              <a:ahLst/>
              <a:cxnLst/>
              <a:rect l="l" t="t" r="r" b="b"/>
              <a:pathLst>
                <a:path w="3118484" h="337185">
                  <a:moveTo>
                    <a:pt x="0" y="336803"/>
                  </a:moveTo>
                  <a:lnTo>
                    <a:pt x="3118104" y="336803"/>
                  </a:lnTo>
                  <a:lnTo>
                    <a:pt x="3118104" y="0"/>
                  </a:lnTo>
                  <a:lnTo>
                    <a:pt x="0" y="0"/>
                  </a:lnTo>
                  <a:lnTo>
                    <a:pt x="0" y="33680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4921122" y="2315032"/>
            <a:ext cx="228092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Gill Sans MT"/>
                <a:cs typeface="Gill Sans MT"/>
              </a:rPr>
              <a:t>Comienza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el</a:t>
            </a:r>
            <a:r>
              <a:rPr dirty="0" sz="1800" spc="-2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proceso</a:t>
            </a:r>
            <a:r>
              <a:rPr dirty="0" sz="1800" spc="-35">
                <a:latin typeface="Gill Sans MT"/>
                <a:cs typeface="Gill Sans MT"/>
              </a:rPr>
              <a:t> </a:t>
            </a:r>
            <a:r>
              <a:rPr dirty="0" sz="1800" spc="-25">
                <a:latin typeface="Gill Sans MT"/>
                <a:cs typeface="Gill Sans MT"/>
              </a:rPr>
              <a:t>de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625210" y="2590038"/>
            <a:ext cx="8731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Gill Sans MT"/>
                <a:cs typeface="Gill Sans MT"/>
              </a:rPr>
              <a:t>selección</a:t>
            </a:r>
            <a:endParaRPr sz="1800">
              <a:latin typeface="Gill Sans MT"/>
              <a:cs typeface="Gill Sans MT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9149842" y="2444242"/>
            <a:ext cx="3048635" cy="349885"/>
            <a:chOff x="9149842" y="2444242"/>
            <a:chExt cx="3048635" cy="349885"/>
          </a:xfrm>
        </p:grpSpPr>
        <p:sp>
          <p:nvSpPr>
            <p:cNvPr id="17" name="object 17" descr=""/>
            <p:cNvSpPr/>
            <p:nvPr/>
          </p:nvSpPr>
          <p:spPr>
            <a:xfrm>
              <a:off x="9156192" y="2450592"/>
              <a:ext cx="3035935" cy="337185"/>
            </a:xfrm>
            <a:custGeom>
              <a:avLst/>
              <a:gdLst/>
              <a:ahLst/>
              <a:cxnLst/>
              <a:rect l="l" t="t" r="r" b="b"/>
              <a:pathLst>
                <a:path w="3035934" h="337185">
                  <a:moveTo>
                    <a:pt x="0" y="336803"/>
                  </a:moveTo>
                  <a:lnTo>
                    <a:pt x="3035807" y="336803"/>
                  </a:lnTo>
                  <a:lnTo>
                    <a:pt x="3035807" y="0"/>
                  </a:lnTo>
                  <a:lnTo>
                    <a:pt x="0" y="0"/>
                  </a:lnTo>
                  <a:lnTo>
                    <a:pt x="0" y="3368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156192" y="2781046"/>
              <a:ext cx="3035935" cy="12700"/>
            </a:xfrm>
            <a:custGeom>
              <a:avLst/>
              <a:gdLst/>
              <a:ahLst/>
              <a:cxnLst/>
              <a:rect l="l" t="t" r="r" b="b"/>
              <a:pathLst>
                <a:path w="3035934" h="12700">
                  <a:moveTo>
                    <a:pt x="0" y="12700"/>
                  </a:moveTo>
                  <a:lnTo>
                    <a:pt x="3035807" y="12700"/>
                  </a:lnTo>
                  <a:lnTo>
                    <a:pt x="3035807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9156192" y="2450592"/>
              <a:ext cx="3035935" cy="337185"/>
            </a:xfrm>
            <a:custGeom>
              <a:avLst/>
              <a:gdLst/>
              <a:ahLst/>
              <a:cxnLst/>
              <a:rect l="l" t="t" r="r" b="b"/>
              <a:pathLst>
                <a:path w="3035934" h="337185">
                  <a:moveTo>
                    <a:pt x="3035807" y="0"/>
                  </a:moveTo>
                  <a:lnTo>
                    <a:pt x="0" y="0"/>
                  </a:lnTo>
                  <a:lnTo>
                    <a:pt x="0" y="33680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9729596" y="2452191"/>
            <a:ext cx="19716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Gill Sans MT"/>
                <a:cs typeface="Gill Sans MT"/>
              </a:rPr>
              <a:t>Candidato</a:t>
            </a:r>
            <a:r>
              <a:rPr dirty="0" sz="1800" spc="-110">
                <a:latin typeface="Gill Sans MT"/>
                <a:cs typeface="Gill Sans MT"/>
              </a:rPr>
              <a:t> </a:t>
            </a:r>
            <a:r>
              <a:rPr dirty="0" sz="1800" spc="-10">
                <a:latin typeface="Gill Sans MT"/>
                <a:cs typeface="Gill Sans MT"/>
              </a:rPr>
              <a:t>entregado</a:t>
            </a:r>
            <a:endParaRPr sz="1800">
              <a:latin typeface="Gill Sans MT"/>
              <a:cs typeface="Gill Sans MT"/>
            </a:endParaRPr>
          </a:p>
        </p:txBody>
      </p:sp>
      <p:pic>
        <p:nvPicPr>
          <p:cNvPr id="21" name="object 2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7600" y="5864352"/>
            <a:ext cx="725424" cy="8549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19041" y="475174"/>
            <a:ext cx="11284585" cy="6244590"/>
            <a:chOff x="719041" y="475174"/>
            <a:chExt cx="11284585" cy="624459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041" y="475174"/>
              <a:ext cx="10883170" cy="5453373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77599" y="5864352"/>
              <a:ext cx="725424" cy="8549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77600" y="5864352"/>
            <a:ext cx="725424" cy="8549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16865">
              <a:lnSpc>
                <a:spcPct val="100000"/>
              </a:lnSpc>
              <a:spcBef>
                <a:spcPts val="105"/>
              </a:spcBef>
            </a:pPr>
            <a:r>
              <a:rPr dirty="0"/>
              <a:t>Realicemos</a:t>
            </a:r>
            <a:r>
              <a:rPr dirty="0" spc="-160"/>
              <a:t> </a:t>
            </a:r>
            <a:r>
              <a:rPr dirty="0"/>
              <a:t>una</a:t>
            </a:r>
            <a:r>
              <a:rPr dirty="0" spc="-155"/>
              <a:t> </a:t>
            </a:r>
            <a:r>
              <a:rPr dirty="0" spc="-10"/>
              <a:t>dinámica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5167" y="1037844"/>
            <a:ext cx="7906511" cy="50871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77600" y="5864352"/>
            <a:ext cx="725424" cy="8549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16865">
              <a:lnSpc>
                <a:spcPct val="100000"/>
              </a:lnSpc>
              <a:spcBef>
                <a:spcPts val="105"/>
              </a:spcBef>
            </a:pPr>
            <a:r>
              <a:rPr dirty="0"/>
              <a:t>Realicemos</a:t>
            </a:r>
            <a:r>
              <a:rPr dirty="0" spc="-160"/>
              <a:t> </a:t>
            </a:r>
            <a:r>
              <a:rPr dirty="0"/>
              <a:t>una</a:t>
            </a:r>
            <a:r>
              <a:rPr dirty="0" spc="-155"/>
              <a:t> </a:t>
            </a:r>
            <a:r>
              <a:rPr dirty="0" spc="-10"/>
              <a:t>dinámica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7400" y="1150619"/>
            <a:ext cx="6975348" cy="45567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77600" y="5864352"/>
            <a:ext cx="725424" cy="8549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16865">
              <a:lnSpc>
                <a:spcPct val="100000"/>
              </a:lnSpc>
              <a:spcBef>
                <a:spcPts val="105"/>
              </a:spcBef>
            </a:pPr>
            <a:r>
              <a:rPr dirty="0"/>
              <a:t>Realicemos</a:t>
            </a:r>
            <a:r>
              <a:rPr dirty="0" spc="-160"/>
              <a:t> </a:t>
            </a:r>
            <a:r>
              <a:rPr dirty="0"/>
              <a:t>una</a:t>
            </a:r>
            <a:r>
              <a:rPr dirty="0" spc="-155"/>
              <a:t> </a:t>
            </a:r>
            <a:r>
              <a:rPr dirty="0" spc="-10"/>
              <a:t>dinámica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1490472" y="690372"/>
            <a:ext cx="10253980" cy="5192395"/>
            <a:chOff x="1490472" y="690372"/>
            <a:chExt cx="10253980" cy="5192395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0472" y="1051560"/>
              <a:ext cx="8313420" cy="483108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41719" y="690372"/>
              <a:ext cx="5602224" cy="723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Alvaro Sastre Salso</dc:creator>
  <dc:title>SEMANA  HR AGILE  COACH</dc:title>
  <dcterms:created xsi:type="dcterms:W3CDTF">2022-11-21T10:08:28Z</dcterms:created>
  <dcterms:modified xsi:type="dcterms:W3CDTF">2022-11-21T10:08:28Z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2022-02-11T00:00:00Z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2022-11-21T00:00:00Z</vt:filetime>
  </property>
</Properties>
</file>