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0" r:id="rId2"/>
    <p:sldId id="847" r:id="rId3"/>
    <p:sldId id="256" r:id="rId4"/>
    <p:sldId id="850" r:id="rId5"/>
    <p:sldId id="851" r:id="rId6"/>
    <p:sldId id="852" r:id="rId7"/>
    <p:sldId id="853" r:id="rId8"/>
    <p:sldId id="854" r:id="rId9"/>
    <p:sldId id="848" r:id="rId10"/>
    <p:sldId id="849" r:id="rId11"/>
    <p:sldId id="855" r:id="rId12"/>
    <p:sldId id="27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6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27EBD-18F6-4391-9DC2-2EF00803F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E86D10-D2FD-4EFF-96C8-5B31B821D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2EE8C5-D8BC-4A51-8B04-1C8780CA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D7F-64C6-4DA6-9A9C-AD872010D0F1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EBEF8-33E7-4626-B54A-466306DD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2024C5-31A0-4E6D-85E5-822AF175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DDED-6B90-4410-B998-BF18BBD04B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37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CED6A-CE49-4A90-A7EC-53955EA5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C02014-EB69-460F-BD59-E339E4FD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7018EC-9182-40CD-9884-EB21E947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D7F-64C6-4DA6-9A9C-AD872010D0F1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C45D1-1C1D-4219-B235-40D1A506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F3C9D6-FA35-4C79-8B7C-6FB510C0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DDED-6B90-4410-B998-BF18BBD04B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57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C6F6F4-DB63-4FA0-9F4F-42728EFBC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7F0E8-D72B-4466-B988-54862C7F8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E4F1E2-86D4-41EB-AAE9-393FEB6B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D7F-64C6-4DA6-9A9C-AD872010D0F1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7B4EA7-517E-42CF-ACFA-6E159303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03E3DB-F81D-4AFA-BBDE-E3CBE2F8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DDED-6B90-4410-B998-BF18BBD04B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4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C70E9-3069-4D63-BECB-F38A5D03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F8C54-7056-469F-9150-F27DCB0A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F3360-00BA-44F6-AF9F-67AD594F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D7F-64C6-4DA6-9A9C-AD872010D0F1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DE0D4-4F7A-4B43-9197-502D2C7D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F7F85F-33D8-47FC-B7C8-14E3A87E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DDED-6B90-4410-B998-BF18BBD04B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53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52870-F799-45BC-A82F-803BEAA9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8CB7FB-CAF0-4998-9BB8-BF3B3C39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9E64C-3D8C-435B-8FB9-26068178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D7F-64C6-4DA6-9A9C-AD872010D0F1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D3DD92-2FE4-4A00-B078-234B6898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6CC289-3A07-4941-8E10-0D0A52FF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DDED-6B90-4410-B998-BF18BBD04B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48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FD1AC-0254-417D-8F3A-4F4DEDE7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E52339-4BD1-4C81-94E8-CC5CC6043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D28038-5721-4140-873E-9B710DD36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C52FE9-B122-4E04-BE4F-8E937714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D7F-64C6-4DA6-9A9C-AD872010D0F1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E5190C-613C-4FD6-A4AE-816D8EDC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C60A27-5564-436C-A161-58F3B426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DDED-6B90-4410-B998-BF18BBD04B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6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6AD04-4D3A-4183-9F79-E87F4724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D761A9-0A64-466D-9703-0543EFAB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BD299F-83A0-48BF-A97A-C15A0972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3796AE-32AC-412F-9830-DB0D6537D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066D2C-8452-48DF-91BA-9A09B0690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1A6776-1CBE-4252-83FA-CE50707A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D7F-64C6-4DA6-9A9C-AD872010D0F1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602531-E46D-43A6-BBCF-EC574D15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A8FACE-31A5-4E53-A04A-5FCE8ED4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DDED-6B90-4410-B998-BF18BBD04B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07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41AE5-D448-4C86-B006-8B96DE27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DF7AAD-5B85-4DAE-BEB4-6B26069E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D7F-64C6-4DA6-9A9C-AD872010D0F1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CC75A7-BCEE-4B2E-A2F9-A3EFD170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3635E4-80BE-4974-B92F-69E9FFFB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DDED-6B90-4410-B998-BF18BBD04B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21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7760E2-29A2-43AF-8056-069D8AA0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D7F-64C6-4DA6-9A9C-AD872010D0F1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FC5352-38F8-4365-89D3-30FD5C72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9B3CC4-1DF4-4576-A7C3-F74DD885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DDED-6B90-4410-B998-BF18BBD04B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1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3DB5D-FCDB-40B2-A63F-D002C507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BB923-4FA9-483C-B4E3-5B314392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2CB00F-6A0C-43E5-B21B-0FA3666CB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979B89-4592-4A97-B041-2B2B85CC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D7F-64C6-4DA6-9A9C-AD872010D0F1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FD94F4-3781-4D72-B67C-8CCCA146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8AD203-147E-4C29-A05A-60026730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DDED-6B90-4410-B998-BF18BBD04B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42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883BB-024D-4A28-A422-AA7985A8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31D31E-A732-4A67-BDC1-740E87FDD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E51F87-C013-450F-80B7-84543EC7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ED350F-B64A-43FC-A7C0-BA3157D0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2D7F-64C6-4DA6-9A9C-AD872010D0F1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6A1E17-F6E9-4EB6-8FD7-DCC944B1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2A35C5-8FFC-4C38-90E8-CFA67194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DDED-6B90-4410-B998-BF18BBD04B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32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8BB1EC-F10E-43F9-B91C-A0018876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FEF5BF-72BE-4B2C-BA07-B9C4444CB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421B07-9157-4437-BA90-0383F63B7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2D7F-64C6-4DA6-9A9C-AD872010D0F1}" type="datetimeFigureOut">
              <a:rPr lang="es-ES" smtClean="0"/>
              <a:t>25/10/2022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E3CD60-481A-4FEA-8556-FDDAA9A88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C0ADFC-FDBC-4384-BA2A-797962177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1DDED-6B90-4410-B998-BF18BBD04BB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5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dictosaltrabajo.com/2011/05/27/github-wiki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onos.es/digitalguide/paginas-web/desarrollo-web/archivo-readm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dictosaltrabajo.com/2011/05/27/github-wiki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onos.es/digitalguide/paginas-web/desarrollo-web/archivo-readm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onos.es/digitalguide/paginas-web/desarrollo-web/archivo-readme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wiki-search-for-github/gdifdhnjmjaidbajhapmbcbnoocoeooc" TargetMode="External"/><Relationship Id="rId2" Type="http://schemas.openxmlformats.org/officeDocument/2006/relationships/hyperlink" Target="https://www.ionos.es/digitalguide/paginas-web/desarrollo-web/archivo-readme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dictosaltrabajo.com/2011/05/27/github-wiki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4" descr="Resultado de imagen de itp aero">
            <a:extLst>
              <a:ext uri="{FF2B5EF4-FFF2-40B4-BE49-F238E27FC236}">
                <a16:creationId xmlns:a16="http://schemas.microsoft.com/office/drawing/2014/main" id="{5E5A0CC3-B193-4560-AFFF-326244136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ES" dirty="0"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6C15B-213D-4B44-8A7F-B85314999E73}"/>
              </a:ext>
            </a:extLst>
          </p:cNvPr>
          <p:cNvSpPr txBox="1"/>
          <p:nvPr/>
        </p:nvSpPr>
        <p:spPr>
          <a:xfrm>
            <a:off x="937491" y="5962073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José Manuel Aroca</a:t>
            </a:r>
          </a:p>
          <a:p>
            <a:r>
              <a:rPr lang="en-US" dirty="0">
                <a:solidFill>
                  <a:schemeClr val="bg1"/>
                </a:solidFill>
              </a:rPr>
              <a:t>Pamela </a:t>
            </a:r>
            <a:r>
              <a:rPr lang="en-US" dirty="0" err="1">
                <a:solidFill>
                  <a:schemeClr val="bg1"/>
                </a:solidFill>
              </a:rPr>
              <a:t>Oñate</a:t>
            </a:r>
            <a:r>
              <a:rPr lang="en-US" dirty="0">
                <a:solidFill>
                  <a:schemeClr val="bg1"/>
                </a:solidFill>
              </a:rPr>
              <a:t> Vera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6FC201-29FA-4565-9329-F3E581FEFB00}"/>
              </a:ext>
            </a:extLst>
          </p:cNvPr>
          <p:cNvSpPr/>
          <p:nvPr/>
        </p:nvSpPr>
        <p:spPr>
          <a:xfrm>
            <a:off x="3207895" y="4227226"/>
            <a:ext cx="5486400" cy="82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Intervención</a:t>
            </a:r>
            <a:r>
              <a:rPr lang="en-US" dirty="0"/>
              <a:t> 24/10/2022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B7B34E-1864-3AAB-A6B6-0676CA9CCDC4}"/>
              </a:ext>
            </a:extLst>
          </p:cNvPr>
          <p:cNvSpPr txBox="1"/>
          <p:nvPr/>
        </p:nvSpPr>
        <p:spPr>
          <a:xfrm>
            <a:off x="1558212" y="1698171"/>
            <a:ext cx="97716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Gestión de </a:t>
            </a:r>
            <a:r>
              <a:rPr lang="en-US" sz="4800" dirty="0" err="1"/>
              <a:t>projectos</a:t>
            </a:r>
            <a:r>
              <a:rPr lang="en-US" sz="4800" dirty="0"/>
              <a:t> : GitHub readme </a:t>
            </a:r>
          </a:p>
          <a:p>
            <a:pPr algn="ctr"/>
            <a:r>
              <a:rPr lang="en-US" sz="4800" dirty="0"/>
              <a:t> y Wiki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B1CED-982B-0A90-09F8-F22236B14A42}"/>
              </a:ext>
            </a:extLst>
          </p:cNvPr>
          <p:cNvSpPr txBox="1"/>
          <p:nvPr/>
        </p:nvSpPr>
        <p:spPr>
          <a:xfrm>
            <a:off x="3287847" y="5426061"/>
            <a:ext cx="4882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José Manuel Aroca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FCA9B33-3787-47BE-AF93-4BD0B2761D7F}"/>
              </a:ext>
            </a:extLst>
          </p:cNvPr>
          <p:cNvSpPr txBox="1"/>
          <p:nvPr/>
        </p:nvSpPr>
        <p:spPr>
          <a:xfrm>
            <a:off x="2136709" y="207302"/>
            <a:ext cx="7526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2">
                    <a:lumMod val="50000"/>
                  </a:schemeClr>
                </a:solidFill>
              </a:rPr>
              <a:t>Sintaxis en wiki y </a:t>
            </a:r>
            <a:r>
              <a:rPr lang="es-ES" sz="5400" dirty="0" err="1">
                <a:solidFill>
                  <a:schemeClr val="bg2">
                    <a:lumMod val="50000"/>
                  </a:schemeClr>
                </a:solidFill>
              </a:rPr>
              <a:t>readme</a:t>
            </a:r>
            <a:endParaRPr lang="es-ES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078DA-56A4-C110-4450-34423C951FD6}"/>
              </a:ext>
            </a:extLst>
          </p:cNvPr>
          <p:cNvSpPr txBox="1"/>
          <p:nvPr/>
        </p:nvSpPr>
        <p:spPr>
          <a:xfrm>
            <a:off x="909142" y="1191761"/>
            <a:ext cx="102939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>
                <a:solidFill>
                  <a:srgbClr val="333333"/>
                </a:solidFill>
                <a:effectLst/>
                <a:latin typeface="OpenSansRegular"/>
              </a:rPr>
              <a:t>Veamos la </a:t>
            </a:r>
            <a:r>
              <a:rPr lang="es-ES" sz="1600" b="0" i="0" dirty="0" err="1">
                <a:solidFill>
                  <a:srgbClr val="333333"/>
                </a:solidFill>
                <a:effectLst/>
                <a:latin typeface="OpenSansRegular"/>
              </a:rPr>
              <a:t>url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OpenSansRegular"/>
              </a:rPr>
              <a:t> siguiente:</a:t>
            </a:r>
          </a:p>
          <a:p>
            <a:r>
              <a:rPr lang="es-ES" sz="1600" dirty="0">
                <a:solidFill>
                  <a:srgbClr val="333333"/>
                </a:solidFill>
                <a:latin typeface="OpenSansRegular"/>
                <a:hlinkClick r:id="rId2"/>
              </a:rPr>
              <a:t>https://www.adictosaltrabajo.com/2011/05/27/github-wiki/</a:t>
            </a:r>
            <a:endParaRPr lang="es-ES" sz="1600" dirty="0">
              <a:solidFill>
                <a:srgbClr val="333333"/>
              </a:solidFill>
              <a:latin typeface="OpenSansRegula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A1E1F6-1B3B-7813-01F9-6BD027E1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09" y="2974265"/>
            <a:ext cx="5137945" cy="31674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</a:t>
            </a:r>
            <a:b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&lt;tag&gt;</a:t>
            </a:r>
            <a:r>
              <a:rPr kumimoji="0" lang="es-E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Codigo</a:t>
            </a: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</a:t>
            </a: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&lt;/tag&gt;</a:t>
            </a:r>
            <a:b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Esto escribiría un bloque de código XML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txt</a:t>
            </a:r>
            <a:b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 en texto plano</a:t>
            </a:r>
            <a:b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Esto escribiría un bloque de código en texto plano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 Texto : Elemento de lista no numerada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 Texto : Elemento de lista no numerada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 Texto : Elemento de lista no numerada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 Texto : Elemento de lista numerada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*** : Separador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 Texto : Bloque de texto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90AAF-B177-000E-A75F-15CA658E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5" y="1820986"/>
            <a:ext cx="8910956" cy="1031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50D9FE-A9E4-11BE-B55F-D47C1F5003C5}"/>
              </a:ext>
            </a:extLst>
          </p:cNvPr>
          <p:cNvSpPr txBox="1"/>
          <p:nvPr/>
        </p:nvSpPr>
        <p:spPr>
          <a:xfrm>
            <a:off x="949001" y="6141746"/>
            <a:ext cx="10293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333333"/>
                </a:solidFill>
                <a:latin typeface="OpenSansRegular"/>
              </a:rPr>
              <a:t>Otros ejemplos de </a:t>
            </a:r>
            <a:r>
              <a:rPr lang="es-ES" sz="1600" dirty="0" err="1">
                <a:solidFill>
                  <a:srgbClr val="333333"/>
                </a:solidFill>
                <a:latin typeface="OpenSansRegular"/>
              </a:rPr>
              <a:t>markdown</a:t>
            </a:r>
            <a:r>
              <a:rPr lang="es-ES" sz="1600" dirty="0">
                <a:solidFill>
                  <a:srgbClr val="333333"/>
                </a:solidFill>
                <a:latin typeface="OpenSansRegular"/>
              </a:rPr>
              <a:t> se pueden encontrar en</a:t>
            </a:r>
            <a:r>
              <a:rPr lang="es-ES" sz="1600" dirty="0">
                <a:solidFill>
                  <a:srgbClr val="333333"/>
                </a:solidFill>
                <a:latin typeface="OpenSansRegular"/>
                <a:hlinkClick r:id="rId2"/>
              </a:rPr>
              <a:t>:</a:t>
            </a:r>
            <a:endParaRPr lang="es-ES" sz="1600" dirty="0">
              <a:solidFill>
                <a:srgbClr val="333333"/>
              </a:solidFill>
              <a:latin typeface="OpenSansRegular"/>
            </a:endParaRPr>
          </a:p>
          <a:p>
            <a:r>
              <a:rPr lang="es-ES" sz="1600" dirty="0">
                <a:solidFill>
                  <a:srgbClr val="333333"/>
                </a:solidFill>
                <a:latin typeface="OpenSansRegular"/>
                <a:hlinkClick r:id="rId4"/>
              </a:rPr>
              <a:t>https://www.ionos.es/digitalguide/paginas-web/desarrollo-web/archivo-readme/</a:t>
            </a:r>
            <a:endParaRPr lang="es-ES" sz="1600" dirty="0">
              <a:solidFill>
                <a:srgbClr val="333333"/>
              </a:solidFill>
              <a:latin typeface="OpenSansRegular"/>
            </a:endParaRPr>
          </a:p>
          <a:p>
            <a:endParaRPr lang="es-ES" sz="1600" dirty="0">
              <a:solidFill>
                <a:srgbClr val="333333"/>
              </a:solidFill>
              <a:latin typeface="Open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6466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FCA9B33-3787-47BE-AF93-4BD0B2761D7F}"/>
              </a:ext>
            </a:extLst>
          </p:cNvPr>
          <p:cNvSpPr txBox="1"/>
          <p:nvPr/>
        </p:nvSpPr>
        <p:spPr>
          <a:xfrm>
            <a:off x="2136709" y="207302"/>
            <a:ext cx="7526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2">
                    <a:lumMod val="50000"/>
                  </a:schemeClr>
                </a:solidFill>
              </a:rPr>
              <a:t>Sintaxis en wiki y </a:t>
            </a:r>
            <a:r>
              <a:rPr lang="es-ES" sz="5400" dirty="0" err="1">
                <a:solidFill>
                  <a:schemeClr val="bg2">
                    <a:lumMod val="50000"/>
                  </a:schemeClr>
                </a:solidFill>
              </a:rPr>
              <a:t>readme</a:t>
            </a:r>
            <a:endParaRPr lang="es-ES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078DA-56A4-C110-4450-34423C951FD6}"/>
              </a:ext>
            </a:extLst>
          </p:cNvPr>
          <p:cNvSpPr txBox="1"/>
          <p:nvPr/>
        </p:nvSpPr>
        <p:spPr>
          <a:xfrm>
            <a:off x="909142" y="1191761"/>
            <a:ext cx="102939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>
                <a:solidFill>
                  <a:srgbClr val="333333"/>
                </a:solidFill>
                <a:effectLst/>
                <a:latin typeface="OpenSansRegular"/>
              </a:rPr>
              <a:t>Veamos la </a:t>
            </a:r>
            <a:r>
              <a:rPr lang="es-ES" sz="1600" b="0" i="0" dirty="0" err="1">
                <a:solidFill>
                  <a:srgbClr val="333333"/>
                </a:solidFill>
                <a:effectLst/>
                <a:latin typeface="OpenSansRegular"/>
              </a:rPr>
              <a:t>url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OpenSansRegular"/>
              </a:rPr>
              <a:t> siguiente:</a:t>
            </a:r>
          </a:p>
          <a:p>
            <a:r>
              <a:rPr lang="es-ES" sz="1600" dirty="0">
                <a:solidFill>
                  <a:srgbClr val="333333"/>
                </a:solidFill>
                <a:latin typeface="OpenSansRegular"/>
                <a:hlinkClick r:id="rId2"/>
              </a:rPr>
              <a:t>https://www.adictosaltrabajo.com/2011/05/27/github-wiki/</a:t>
            </a:r>
            <a:endParaRPr lang="es-ES" sz="1600" dirty="0">
              <a:solidFill>
                <a:srgbClr val="333333"/>
              </a:solidFill>
              <a:latin typeface="OpenSansRegula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A1E1F6-1B3B-7813-01F9-6BD027E1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09" y="2974265"/>
            <a:ext cx="5137945" cy="31674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</a:t>
            </a:r>
            <a:b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&lt;tag&gt;</a:t>
            </a:r>
            <a:r>
              <a:rPr kumimoji="0" lang="es-E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Codigo</a:t>
            </a: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</a:t>
            </a: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&lt;/tag&gt;</a:t>
            </a:r>
            <a:b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Esto escribiría un bloque de código XML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txt</a:t>
            </a:r>
            <a:b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 en texto plano</a:t>
            </a:r>
            <a:b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Esto escribiría un bloque de código en texto plano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 Texto : Elemento de lista no numerada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 Texto : Elemento de lista no numerada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 Texto : Elemento de lista no numerada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 Texto : Elemento de lista numerada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*** : Separador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 Texto : Bloque de texto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90AAF-B177-000E-A75F-15CA658E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5" y="1820986"/>
            <a:ext cx="8910956" cy="1031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50D9FE-A9E4-11BE-B55F-D47C1F5003C5}"/>
              </a:ext>
            </a:extLst>
          </p:cNvPr>
          <p:cNvSpPr txBox="1"/>
          <p:nvPr/>
        </p:nvSpPr>
        <p:spPr>
          <a:xfrm>
            <a:off x="949001" y="6141746"/>
            <a:ext cx="10293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333333"/>
                </a:solidFill>
                <a:latin typeface="OpenSansRegular"/>
              </a:rPr>
              <a:t>Otros ejemplos de </a:t>
            </a:r>
            <a:r>
              <a:rPr lang="es-ES" sz="1600" dirty="0" err="1">
                <a:solidFill>
                  <a:srgbClr val="333333"/>
                </a:solidFill>
                <a:latin typeface="OpenSansRegular"/>
              </a:rPr>
              <a:t>markdown</a:t>
            </a:r>
            <a:r>
              <a:rPr lang="es-ES" sz="1600" dirty="0">
                <a:solidFill>
                  <a:srgbClr val="333333"/>
                </a:solidFill>
                <a:latin typeface="OpenSansRegular"/>
              </a:rPr>
              <a:t> se pueden encontrar en</a:t>
            </a:r>
            <a:r>
              <a:rPr lang="es-ES" sz="1600" dirty="0">
                <a:solidFill>
                  <a:srgbClr val="333333"/>
                </a:solidFill>
                <a:latin typeface="OpenSansRegular"/>
                <a:hlinkClick r:id="rId2"/>
              </a:rPr>
              <a:t>:</a:t>
            </a:r>
            <a:endParaRPr lang="es-ES" sz="1600" dirty="0">
              <a:solidFill>
                <a:srgbClr val="333333"/>
              </a:solidFill>
              <a:latin typeface="OpenSansRegular"/>
            </a:endParaRPr>
          </a:p>
          <a:p>
            <a:r>
              <a:rPr lang="es-ES" sz="1600" dirty="0">
                <a:solidFill>
                  <a:srgbClr val="333333"/>
                </a:solidFill>
                <a:latin typeface="OpenSansRegular"/>
                <a:hlinkClick r:id="rId4"/>
              </a:rPr>
              <a:t>https://www.ionos.es/digitalguide/paginas-web/desarrollo-web/archivo-readme/</a:t>
            </a:r>
            <a:endParaRPr lang="es-ES" sz="1600" dirty="0">
              <a:solidFill>
                <a:srgbClr val="333333"/>
              </a:solidFill>
              <a:latin typeface="OpenSansRegular"/>
            </a:endParaRPr>
          </a:p>
          <a:p>
            <a:endParaRPr lang="es-ES" sz="1600" dirty="0">
              <a:solidFill>
                <a:srgbClr val="333333"/>
              </a:solidFill>
              <a:latin typeface="Open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4541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3930626-6591-4DB8-B4AC-B1B0B0400E84}"/>
              </a:ext>
            </a:extLst>
          </p:cNvPr>
          <p:cNvSpPr txBox="1"/>
          <p:nvPr/>
        </p:nvSpPr>
        <p:spPr>
          <a:xfrm>
            <a:off x="3891896" y="2321004"/>
            <a:ext cx="48276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solidFill>
                  <a:schemeClr val="bg2">
                    <a:lumMod val="50000"/>
                  </a:schemeClr>
                </a:solidFill>
              </a:rPr>
              <a:t>GRACIAS !!!</a:t>
            </a:r>
          </a:p>
        </p:txBody>
      </p:sp>
    </p:spTree>
    <p:extLst>
      <p:ext uri="{BB962C8B-B14F-4D97-AF65-F5344CB8AC3E}">
        <p14:creationId xmlns:p14="http://schemas.microsoft.com/office/powerpoint/2010/main" val="92495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AutoShape 4" descr="Resultado de imagen de itp aero">
            <a:extLst>
              <a:ext uri="{FF2B5EF4-FFF2-40B4-BE49-F238E27FC236}">
                <a16:creationId xmlns:a16="http://schemas.microsoft.com/office/drawing/2014/main" id="{0395144A-5EEA-4F54-AA9A-CAC83F4AB2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ES">
              <a:latin typeface="Calibri" panose="020F0502020204030204" pitchFamily="34" charset="0"/>
            </a:endParaRPr>
          </a:p>
        </p:txBody>
      </p:sp>
      <p:sp>
        <p:nvSpPr>
          <p:cNvPr id="21508" name="6 CuadroTexto">
            <a:extLst>
              <a:ext uri="{FF2B5EF4-FFF2-40B4-BE49-F238E27FC236}">
                <a16:creationId xmlns:a16="http://schemas.microsoft.com/office/drawing/2014/main" id="{6E77CF26-1990-4E9E-BBB2-24021B58C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60" y="702559"/>
            <a:ext cx="494817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4000" b="1" dirty="0">
                <a:latin typeface="Calibri" panose="020F0502020204030204" pitchFamily="34" charset="0"/>
              </a:rPr>
              <a:t>Pautas de la sesión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6F1068-4F32-40F7-BBD7-687657ACE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516" y="3327995"/>
            <a:ext cx="702830" cy="64677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98C6EB7-FB81-4938-A4F5-389232F9467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78" y="3327995"/>
            <a:ext cx="528328" cy="52832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DFBE805-F223-4C74-A39C-9BF554E9571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65" y="1609528"/>
            <a:ext cx="646776" cy="64677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ADE259E-03F8-4BB8-874A-AEEC9B03B606}"/>
              </a:ext>
            </a:extLst>
          </p:cNvPr>
          <p:cNvSpPr txBox="1"/>
          <p:nvPr/>
        </p:nvSpPr>
        <p:spPr>
          <a:xfrm>
            <a:off x="1585728" y="2416649"/>
            <a:ext cx="1434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Puntualidad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E74D1F7-8FB5-4F38-8009-AD7D262B447B}"/>
              </a:ext>
            </a:extLst>
          </p:cNvPr>
          <p:cNvSpPr txBox="1"/>
          <p:nvPr/>
        </p:nvSpPr>
        <p:spPr>
          <a:xfrm>
            <a:off x="3841181" y="2425684"/>
            <a:ext cx="28369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 err="1"/>
              <a:t>Co-creación</a:t>
            </a:r>
            <a:r>
              <a:rPr lang="es-ES" sz="1600" dirty="0"/>
              <a:t> como equipo</a:t>
            </a:r>
            <a:endParaRPr lang="es-CL" sz="16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A85C979-9F94-4C89-AAC3-EB7111C38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371" y="1676671"/>
            <a:ext cx="990600" cy="619125"/>
          </a:xfrm>
          <a:prstGeom prst="rect">
            <a:avLst/>
          </a:prstGeom>
        </p:spPr>
      </p:pic>
      <p:pic>
        <p:nvPicPr>
          <p:cNvPr id="1026" name="Picture 2" descr="Confidentiality stock vector. Illustration of confidentiality - 99656889">
            <a:extLst>
              <a:ext uri="{FF2B5EF4-FFF2-40B4-BE49-F238E27FC236}">
                <a16:creationId xmlns:a16="http://schemas.microsoft.com/office/drawing/2014/main" id="{F1E816E7-B4E3-4908-9B2E-7A227BFC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55" y="1634817"/>
            <a:ext cx="702831" cy="70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712317C-8977-4603-BF18-BC8A083B7F9A}"/>
              </a:ext>
            </a:extLst>
          </p:cNvPr>
          <p:cNvSpPr txBox="1"/>
          <p:nvPr/>
        </p:nvSpPr>
        <p:spPr>
          <a:xfrm>
            <a:off x="6725794" y="2442882"/>
            <a:ext cx="19200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Confidencialidad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9A75AED-8994-4951-B475-B79E4925A5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3095" y="1553472"/>
            <a:ext cx="702832" cy="70283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00068C00-5F14-44DA-A725-B974F57BC65D}"/>
              </a:ext>
            </a:extLst>
          </p:cNvPr>
          <p:cNvSpPr txBox="1"/>
          <p:nvPr/>
        </p:nvSpPr>
        <p:spPr>
          <a:xfrm>
            <a:off x="9458490" y="2416262"/>
            <a:ext cx="159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Respeto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912F4B-3181-4BD4-A095-085FD866A986}"/>
              </a:ext>
            </a:extLst>
          </p:cNvPr>
          <p:cNvSpPr txBox="1"/>
          <p:nvPr/>
        </p:nvSpPr>
        <p:spPr>
          <a:xfrm>
            <a:off x="798434" y="3856323"/>
            <a:ext cx="28369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dirty="0"/>
              <a:t>Confianza. </a:t>
            </a:r>
          </a:p>
          <a:p>
            <a:pPr algn="ctr"/>
            <a:r>
              <a:rPr lang="es-ES" sz="1600" dirty="0"/>
              <a:t>Sin juicios, sin consejos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70A9561-9830-447A-B547-6FEA42797B0A}"/>
              </a:ext>
            </a:extLst>
          </p:cNvPr>
          <p:cNvSpPr txBox="1"/>
          <p:nvPr/>
        </p:nvSpPr>
        <p:spPr>
          <a:xfrm>
            <a:off x="3952244" y="4073751"/>
            <a:ext cx="21456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Favorecer el diálogo </a:t>
            </a:r>
          </a:p>
          <a:p>
            <a:r>
              <a:rPr lang="es-ES" sz="1600" dirty="0"/>
              <a:t>entre todos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DC612F55-FABC-4ECD-A99A-2CCD4B54898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477" y="3291769"/>
            <a:ext cx="566309" cy="600780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893FF777-55A2-4C57-A474-43EBBE27CCCB}"/>
              </a:ext>
            </a:extLst>
          </p:cNvPr>
          <p:cNvSpPr txBox="1"/>
          <p:nvPr/>
        </p:nvSpPr>
        <p:spPr>
          <a:xfrm>
            <a:off x="6657321" y="4148710"/>
            <a:ext cx="21550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Escucha empática 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92305CA-FCB4-46A5-A4CD-BDA9838FD404}"/>
              </a:ext>
            </a:extLst>
          </p:cNvPr>
          <p:cNvSpPr txBox="1"/>
          <p:nvPr/>
        </p:nvSpPr>
        <p:spPr>
          <a:xfrm>
            <a:off x="8957437" y="4108144"/>
            <a:ext cx="18929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dirty="0"/>
              <a:t>Móviles apagados o en silencio</a:t>
            </a:r>
            <a:endParaRPr lang="es-CL" sz="1600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61C8FC0-E1E9-43AC-AE79-7B4E47F40C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0153" y="2881434"/>
            <a:ext cx="961037" cy="961037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A6BD88CF-4513-4726-9160-AB12454BCA96}"/>
              </a:ext>
            </a:extLst>
          </p:cNvPr>
          <p:cNvSpPr txBox="1"/>
          <p:nvPr/>
        </p:nvSpPr>
        <p:spPr>
          <a:xfrm>
            <a:off x="6608298" y="5584858"/>
            <a:ext cx="21550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Alguna más…..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308EC40-CF85-49CB-ABFA-1548013C7CC9}"/>
              </a:ext>
            </a:extLst>
          </p:cNvPr>
          <p:cNvSpPr txBox="1"/>
          <p:nvPr/>
        </p:nvSpPr>
        <p:spPr>
          <a:xfrm>
            <a:off x="1537621" y="5917625"/>
            <a:ext cx="3333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dirty="0"/>
              <a:t>Hablar sobre tu propia experiencia</a:t>
            </a:r>
          </a:p>
          <a:p>
            <a:pPr algn="ctr"/>
            <a:r>
              <a:rPr lang="es-ES" sz="1600" dirty="0"/>
              <a:t> y en primera persona 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4A171050-397B-466A-81CD-DEF101C21A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7870" t="11435" r="24010" b="10568"/>
          <a:stretch/>
        </p:blipFill>
        <p:spPr>
          <a:xfrm>
            <a:off x="2661190" y="4963280"/>
            <a:ext cx="974224" cy="82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8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FCA9B33-3787-47BE-AF93-4BD0B2761D7F}"/>
              </a:ext>
            </a:extLst>
          </p:cNvPr>
          <p:cNvSpPr txBox="1"/>
          <p:nvPr/>
        </p:nvSpPr>
        <p:spPr>
          <a:xfrm>
            <a:off x="2293034" y="379828"/>
            <a:ext cx="7526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2">
                    <a:lumMod val="50000"/>
                  </a:schemeClr>
                </a:solidFill>
              </a:rPr>
              <a:t>¿ Por qué documentar con </a:t>
            </a:r>
            <a:r>
              <a:rPr lang="es-ES" sz="5400" dirty="0" err="1">
                <a:solidFill>
                  <a:schemeClr val="bg2">
                    <a:lumMod val="50000"/>
                  </a:schemeClr>
                </a:solidFill>
              </a:rPr>
              <a:t>readme</a:t>
            </a:r>
            <a:r>
              <a:rPr lang="es-ES" sz="5400" dirty="0">
                <a:solidFill>
                  <a:schemeClr val="bg2">
                    <a:lumMod val="50000"/>
                  </a:schemeClr>
                </a:solidFill>
              </a:rPr>
              <a:t> y wiki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078DA-56A4-C110-4450-34423C951FD6}"/>
              </a:ext>
            </a:extLst>
          </p:cNvPr>
          <p:cNvSpPr txBox="1"/>
          <p:nvPr/>
        </p:nvSpPr>
        <p:spPr>
          <a:xfrm>
            <a:off x="909142" y="2311435"/>
            <a:ext cx="102939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  <a:hlinkClick r:id="rId2"/>
              </a:rPr>
              <a:t>Los archivos </a:t>
            </a:r>
            <a:r>
              <a:rPr lang="es-ES" sz="2400" b="0" i="1" dirty="0" err="1">
                <a:solidFill>
                  <a:srgbClr val="333333"/>
                </a:solidFill>
                <a:effectLst/>
                <a:latin typeface="OpenSansRegular"/>
                <a:hlinkClick r:id="rId2"/>
              </a:rPr>
              <a:t>readme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, a menudo creados como </a:t>
            </a:r>
            <a:r>
              <a:rPr lang="es-ES" sz="2400" b="0" i="1" dirty="0">
                <a:solidFill>
                  <a:srgbClr val="333333"/>
                </a:solidFill>
                <a:effectLst/>
                <a:latin typeface="OpenSansRegular"/>
              </a:rPr>
              <a:t>readme.txt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o </a:t>
            </a:r>
            <a:r>
              <a:rPr lang="es-ES" sz="2400" b="0" i="1" dirty="0">
                <a:solidFill>
                  <a:srgbClr val="333333"/>
                </a:solidFill>
                <a:effectLst/>
                <a:latin typeface="OpenSansRegular"/>
              </a:rPr>
              <a:t>readme.md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, suelen contener </a:t>
            </a:r>
            <a:r>
              <a:rPr lang="es-ES" sz="2400" b="1" i="0" dirty="0">
                <a:solidFill>
                  <a:srgbClr val="333333"/>
                </a:solidFill>
                <a:effectLst/>
                <a:latin typeface="OpenSansRegular"/>
              </a:rPr>
              <a:t>información importante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sobre el sistema, proyecto o </a:t>
            </a:r>
            <a:r>
              <a:rPr lang="es-ES" sz="2400" b="0" i="1" dirty="0">
                <a:solidFill>
                  <a:srgbClr val="333333"/>
                </a:solidFill>
                <a:effectLst/>
                <a:latin typeface="OpenSansRegular"/>
              </a:rPr>
              <a:t>software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al que se refieren. Para que los usuarios puedan encontrar fácilmente el archivo de un vistazo, se recomienda ubicarlo en el nivel superior del directorio.</a:t>
            </a:r>
          </a:p>
          <a:p>
            <a:endParaRPr lang="es-ES" sz="2400" dirty="0">
              <a:solidFill>
                <a:srgbClr val="333333"/>
              </a:solidFill>
              <a:latin typeface="OpenSansRegular"/>
            </a:endParaRPr>
          </a:p>
          <a:p>
            <a:r>
              <a:rPr lang="es-ES" sz="2400" dirty="0">
                <a:solidFill>
                  <a:srgbClr val="333333"/>
                </a:solidFill>
                <a:latin typeface="OpenSansRegular"/>
              </a:rPr>
              <a:t>Lo mismo ocurre con la wiki, permite expandir la información del </a:t>
            </a:r>
            <a:r>
              <a:rPr lang="es-ES" sz="2400" dirty="0" err="1">
                <a:solidFill>
                  <a:srgbClr val="333333"/>
                </a:solidFill>
                <a:latin typeface="OpenSansRegular"/>
              </a:rPr>
              <a:t>projecto</a:t>
            </a:r>
            <a:r>
              <a:rPr lang="es-ES" sz="2400" dirty="0">
                <a:solidFill>
                  <a:srgbClr val="333333"/>
                </a:solidFill>
                <a:latin typeface="OpenSansRegular"/>
              </a:rPr>
              <a:t> y es importante, en especial en trabajos de interés público que otros puedan utilizar.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213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FCA9B33-3787-47BE-AF93-4BD0B2761D7F}"/>
              </a:ext>
            </a:extLst>
          </p:cNvPr>
          <p:cNvSpPr txBox="1"/>
          <p:nvPr/>
        </p:nvSpPr>
        <p:spPr>
          <a:xfrm>
            <a:off x="2293034" y="379828"/>
            <a:ext cx="7526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2">
                    <a:lumMod val="50000"/>
                  </a:schemeClr>
                </a:solidFill>
              </a:rPr>
              <a:t>¿ Por qué documentar con </a:t>
            </a:r>
            <a:r>
              <a:rPr lang="es-ES" sz="5400" dirty="0" err="1">
                <a:solidFill>
                  <a:schemeClr val="bg2">
                    <a:lumMod val="50000"/>
                  </a:schemeClr>
                </a:solidFill>
              </a:rPr>
              <a:t>readme</a:t>
            </a:r>
            <a:r>
              <a:rPr lang="es-ES" sz="5400" dirty="0">
                <a:solidFill>
                  <a:schemeClr val="bg2">
                    <a:lumMod val="50000"/>
                  </a:schemeClr>
                </a:solidFill>
              </a:rPr>
              <a:t> y wiki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078DA-56A4-C110-4450-34423C951FD6}"/>
              </a:ext>
            </a:extLst>
          </p:cNvPr>
          <p:cNvSpPr txBox="1"/>
          <p:nvPr/>
        </p:nvSpPr>
        <p:spPr>
          <a:xfrm>
            <a:off x="909142" y="2311435"/>
            <a:ext cx="1029399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  <a:hlinkClick r:id="rId2"/>
              </a:rPr>
              <a:t>Los archivos </a:t>
            </a:r>
            <a:r>
              <a:rPr lang="es-ES" sz="2400" b="0" i="1" dirty="0" err="1">
                <a:solidFill>
                  <a:srgbClr val="333333"/>
                </a:solidFill>
                <a:effectLst/>
                <a:latin typeface="OpenSansRegular"/>
                <a:hlinkClick r:id="rId2"/>
              </a:rPr>
              <a:t>readme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, a menudo creados como </a:t>
            </a:r>
            <a:r>
              <a:rPr lang="es-ES" sz="2400" b="0" i="1" dirty="0">
                <a:solidFill>
                  <a:srgbClr val="333333"/>
                </a:solidFill>
                <a:effectLst/>
                <a:latin typeface="OpenSansRegular"/>
              </a:rPr>
              <a:t>readme.txt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o </a:t>
            </a:r>
            <a:r>
              <a:rPr lang="es-ES" sz="2400" b="0" i="1" dirty="0">
                <a:solidFill>
                  <a:srgbClr val="333333"/>
                </a:solidFill>
                <a:effectLst/>
                <a:latin typeface="OpenSansRegular"/>
              </a:rPr>
              <a:t>readme.md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, suelen contener </a:t>
            </a:r>
            <a:r>
              <a:rPr lang="es-ES" sz="2400" b="1" i="0" dirty="0">
                <a:solidFill>
                  <a:srgbClr val="333333"/>
                </a:solidFill>
                <a:effectLst/>
                <a:latin typeface="OpenSansRegular"/>
              </a:rPr>
              <a:t>información importante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sobre el sistema, proyecto o </a:t>
            </a:r>
            <a:r>
              <a:rPr lang="es-ES" sz="2400" b="0" i="1" dirty="0">
                <a:solidFill>
                  <a:srgbClr val="333333"/>
                </a:solidFill>
                <a:effectLst/>
                <a:latin typeface="OpenSansRegular"/>
              </a:rPr>
              <a:t>software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al que se refieren. Para que los usuarios puedan encontrar fácilmente el archivo de un vistazo, se recomienda ubicarlo en el nivel superior del directorio.</a:t>
            </a:r>
          </a:p>
          <a:p>
            <a:endParaRPr lang="es-ES" sz="2400" dirty="0">
              <a:solidFill>
                <a:srgbClr val="333333"/>
              </a:solidFill>
              <a:latin typeface="OpenSansRegular"/>
            </a:endParaRPr>
          </a:p>
          <a:p>
            <a:r>
              <a:rPr lang="es-ES" sz="2400" dirty="0">
                <a:solidFill>
                  <a:srgbClr val="333333"/>
                </a:solidFill>
                <a:latin typeface="OpenSansRegular"/>
              </a:rPr>
              <a:t>Lo mismo ocurre con la wiki, permite expandir la información del </a:t>
            </a:r>
            <a:r>
              <a:rPr lang="es-ES" sz="2400" dirty="0" err="1">
                <a:solidFill>
                  <a:srgbClr val="333333"/>
                </a:solidFill>
                <a:latin typeface="OpenSansRegular"/>
              </a:rPr>
              <a:t>projecto</a:t>
            </a:r>
            <a:r>
              <a:rPr lang="es-ES" sz="2400" dirty="0">
                <a:solidFill>
                  <a:srgbClr val="333333"/>
                </a:solidFill>
                <a:latin typeface="OpenSansRegular"/>
              </a:rPr>
              <a:t> y es importante, en especial en trabajos de interés público que otros puedan utilizar.</a:t>
            </a:r>
          </a:p>
          <a:p>
            <a:endParaRPr lang="es-ES" sz="2400" dirty="0">
              <a:solidFill>
                <a:srgbClr val="333333"/>
              </a:solidFill>
              <a:latin typeface="OpenSansRegular"/>
            </a:endParaRPr>
          </a:p>
          <a:p>
            <a:r>
              <a:rPr lang="en-US" sz="2400" dirty="0" err="1"/>
              <a:t>Veamos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plugin </a:t>
            </a:r>
          </a:p>
          <a:p>
            <a:r>
              <a:rPr lang="en-US" sz="2400" dirty="0">
                <a:hlinkClick r:id="rId3"/>
              </a:rPr>
              <a:t>https://chrome.google.com/webstore/detail/wiki-search-for-github/gdifdhnjmjaidbajhapmbcbnoocoeooc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57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FCA9B33-3787-47BE-AF93-4BD0B2761D7F}"/>
              </a:ext>
            </a:extLst>
          </p:cNvPr>
          <p:cNvSpPr txBox="1"/>
          <p:nvPr/>
        </p:nvSpPr>
        <p:spPr>
          <a:xfrm>
            <a:off x="818797" y="463803"/>
            <a:ext cx="9239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2">
                    <a:lumMod val="50000"/>
                  </a:schemeClr>
                </a:solidFill>
              </a:rPr>
              <a:t>¿ Qué debe contener </a:t>
            </a:r>
            <a:r>
              <a:rPr lang="es-ES" sz="5400" dirty="0" err="1">
                <a:solidFill>
                  <a:schemeClr val="bg2">
                    <a:lumMod val="50000"/>
                  </a:schemeClr>
                </a:solidFill>
              </a:rPr>
              <a:t>readme</a:t>
            </a:r>
            <a:r>
              <a:rPr lang="es-ES" sz="5400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078DA-56A4-C110-4450-34423C951FD6}"/>
              </a:ext>
            </a:extLst>
          </p:cNvPr>
          <p:cNvSpPr txBox="1"/>
          <p:nvPr/>
        </p:nvSpPr>
        <p:spPr>
          <a:xfrm>
            <a:off x="573240" y="1630301"/>
            <a:ext cx="1029399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El archivo tiene también distintos propósitos para los distintos tipos de usuarios: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dirty="0">
                <a:solidFill>
                  <a:srgbClr val="333333"/>
                </a:solidFill>
                <a:effectLst/>
                <a:latin typeface="OpenSansRegular"/>
              </a:rPr>
              <a:t>Para el usuario final,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los archivos </a:t>
            </a:r>
            <a:r>
              <a:rPr lang="es-ES" sz="2400" b="0" i="1" dirty="0" err="1">
                <a:solidFill>
                  <a:srgbClr val="333333"/>
                </a:solidFill>
                <a:effectLst/>
                <a:latin typeface="OpenSansRegular"/>
              </a:rPr>
              <a:t>readme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aclaran posibles preguntas sobre la instalación, actualización o utilización de un </a:t>
            </a:r>
            <a:r>
              <a:rPr lang="es-ES" sz="2400" b="0" i="1" dirty="0">
                <a:solidFill>
                  <a:srgbClr val="333333"/>
                </a:solidFill>
                <a:effectLst/>
                <a:latin typeface="OpenSansRegular"/>
              </a:rPr>
              <a:t>software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Un archivo </a:t>
            </a:r>
            <a:r>
              <a:rPr lang="es-ES" sz="2400" b="0" i="1" dirty="0" err="1">
                <a:solidFill>
                  <a:srgbClr val="333333"/>
                </a:solidFill>
                <a:effectLst/>
                <a:latin typeface="OpenSansRegular"/>
              </a:rPr>
              <a:t>readme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ofrece varias ventajas para </a:t>
            </a:r>
            <a:r>
              <a:rPr lang="es-ES" sz="2400" b="1" i="0" dirty="0">
                <a:solidFill>
                  <a:srgbClr val="333333"/>
                </a:solidFill>
                <a:effectLst/>
                <a:latin typeface="OpenSansRegular"/>
              </a:rPr>
              <a:t>tu propia labor de desarrollo.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Por un lado, antes de empezar con el desarrollo propiamente dicho, el archivo </a:t>
            </a:r>
            <a:r>
              <a:rPr lang="es-ES" sz="2400" b="0" i="1" dirty="0" err="1">
                <a:solidFill>
                  <a:srgbClr val="333333"/>
                </a:solidFill>
                <a:effectLst/>
                <a:latin typeface="OpenSansRegular"/>
              </a:rPr>
              <a:t>readme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puede servir de guía para la ejecución del proyecto. Por otro lado, también ayuda a ponerse de nuevo al día si un proyecto queda en pausa durante un largo periodo de tiempo.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dirty="0">
                <a:solidFill>
                  <a:srgbClr val="333333"/>
                </a:solidFill>
                <a:effectLst/>
                <a:latin typeface="OpenSansRegular"/>
              </a:rPr>
              <a:t>Para otros desarrolladores,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los archivos </a:t>
            </a:r>
            <a:r>
              <a:rPr lang="es-ES" sz="2400" b="0" i="1" dirty="0" err="1">
                <a:solidFill>
                  <a:srgbClr val="333333"/>
                </a:solidFill>
                <a:effectLst/>
                <a:latin typeface="OpenSansRegular"/>
              </a:rPr>
              <a:t>readme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explican el código y proporcionan información importante sobre su desarrollo posterior o sobre cómo utilizar un sistema, un </a:t>
            </a:r>
            <a:r>
              <a:rPr lang="es-ES" sz="2400" b="0" i="1" dirty="0">
                <a:solidFill>
                  <a:srgbClr val="333333"/>
                </a:solidFill>
                <a:effectLst/>
                <a:latin typeface="OpenSansRegular"/>
              </a:rPr>
              <a:t>software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o proyectos de código abierto.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052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FCA9B33-3787-47BE-AF93-4BD0B2761D7F}"/>
              </a:ext>
            </a:extLst>
          </p:cNvPr>
          <p:cNvSpPr txBox="1"/>
          <p:nvPr/>
        </p:nvSpPr>
        <p:spPr>
          <a:xfrm>
            <a:off x="1117377" y="473134"/>
            <a:ext cx="891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2">
                    <a:lumMod val="50000"/>
                  </a:schemeClr>
                </a:solidFill>
              </a:rPr>
              <a:t>¿ Qué debe contener </a:t>
            </a:r>
            <a:r>
              <a:rPr lang="es-ES" sz="5400" dirty="0" err="1">
                <a:solidFill>
                  <a:schemeClr val="bg2">
                    <a:lumMod val="50000"/>
                  </a:schemeClr>
                </a:solidFill>
              </a:rPr>
              <a:t>readme</a:t>
            </a:r>
            <a:r>
              <a:rPr lang="es-ES" sz="5400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078DA-56A4-C110-4450-34423C951FD6}"/>
              </a:ext>
            </a:extLst>
          </p:cNvPr>
          <p:cNvSpPr txBox="1"/>
          <p:nvPr/>
        </p:nvSpPr>
        <p:spPr>
          <a:xfrm>
            <a:off x="713199" y="1620970"/>
            <a:ext cx="1029399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Dependiendo de su propósito, un archivo </a:t>
            </a:r>
            <a:r>
              <a:rPr lang="es-ES" sz="2400" b="0" i="1" dirty="0" err="1">
                <a:solidFill>
                  <a:srgbClr val="333333"/>
                </a:solidFill>
                <a:effectLst/>
                <a:latin typeface="OpenSansRegular"/>
              </a:rPr>
              <a:t>readme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puede ofrecer los siguientes contenidos: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Una descripción general del sistema o proyecto.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El estado del proyecto, que es particularmente importante si el proyecto está todavía en desarrollo. En él se mencionan los cambios planeados y la dirección de desarrollo del proyecto, y se especifica directamente si un proyecto está terminado.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Los requisitos del entorno de desarrollo para la integración.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Una guía para la instalación y el funcionamiento.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Una lista de las tecnologías utilizadas y, cuando proceda, enlaces con más información.</a:t>
            </a:r>
          </a:p>
          <a:p>
            <a:pPr algn="l"/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846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FCA9B33-3787-47BE-AF93-4BD0B2761D7F}"/>
              </a:ext>
            </a:extLst>
          </p:cNvPr>
          <p:cNvSpPr txBox="1"/>
          <p:nvPr/>
        </p:nvSpPr>
        <p:spPr>
          <a:xfrm>
            <a:off x="1117377" y="473134"/>
            <a:ext cx="9510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2">
                    <a:lumMod val="50000"/>
                  </a:schemeClr>
                </a:solidFill>
              </a:rPr>
              <a:t>¿ Qué debe contener </a:t>
            </a:r>
            <a:r>
              <a:rPr lang="es-ES" sz="5400" dirty="0" err="1">
                <a:solidFill>
                  <a:schemeClr val="bg2">
                    <a:lumMod val="50000"/>
                  </a:schemeClr>
                </a:solidFill>
              </a:rPr>
              <a:t>readme</a:t>
            </a:r>
            <a:r>
              <a:rPr lang="es-ES" sz="5400" dirty="0">
                <a:solidFill>
                  <a:schemeClr val="bg2">
                    <a:lumMod val="50000"/>
                  </a:schemeClr>
                </a:solidFill>
              </a:rPr>
              <a:t>?(II)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078DA-56A4-C110-4450-34423C951FD6}"/>
              </a:ext>
            </a:extLst>
          </p:cNvPr>
          <p:cNvSpPr txBox="1"/>
          <p:nvPr/>
        </p:nvSpPr>
        <p:spPr>
          <a:xfrm>
            <a:off x="414619" y="1742267"/>
            <a:ext cx="1029399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Dependiendo de su propósito, un archivo </a:t>
            </a:r>
            <a:r>
              <a:rPr lang="es-ES" sz="2400" b="0" i="1" dirty="0" err="1">
                <a:solidFill>
                  <a:srgbClr val="333333"/>
                </a:solidFill>
                <a:effectLst/>
                <a:latin typeface="OpenSansRegular"/>
              </a:rPr>
              <a:t>readme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puede ofrecer los siguientes contenidos: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Los proyectos de código abierto que se pueden modificar o desarrollar deben incluir una sección de</a:t>
            </a:r>
            <a:r>
              <a:rPr lang="es-ES" sz="2400" b="0" i="1" dirty="0">
                <a:solidFill>
                  <a:srgbClr val="333333"/>
                </a:solidFill>
                <a:effectLst/>
                <a:latin typeface="OpenSansRegular"/>
              </a:rPr>
              <a:t> colaboración deseada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en el archivo </a:t>
            </a:r>
            <a:r>
              <a:rPr lang="es-ES" sz="2400" b="0" i="1" dirty="0">
                <a:solidFill>
                  <a:srgbClr val="333333"/>
                </a:solidFill>
                <a:effectLst/>
                <a:latin typeface="OpenSansRegular"/>
              </a:rPr>
              <a:t>readme.md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: ¿cómo se solucionan los problemas? ¿Cómo deberían los desarrolladores impulsar los cambios?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1" dirty="0">
                <a:solidFill>
                  <a:srgbClr val="333333"/>
                </a:solidFill>
                <a:effectLst/>
                <a:latin typeface="OpenSansRegular"/>
              </a:rPr>
              <a:t>Bugs</a:t>
            </a: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 conocidos y posibles correcciones de errores.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Sección de preguntas frecuentes con todas las preguntas planteadas hasta la fecha.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Información sobre derechos de autor y licencias.</a:t>
            </a:r>
          </a:p>
          <a:p>
            <a:pPr algn="l"/>
            <a:r>
              <a:rPr lang="es-ES" sz="2400" b="0" i="0" dirty="0">
                <a:solidFill>
                  <a:srgbClr val="333333"/>
                </a:solidFill>
                <a:effectLst/>
                <a:latin typeface="OpenSansRegular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341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FCA9B33-3787-47BE-AF93-4BD0B2761D7F}"/>
              </a:ext>
            </a:extLst>
          </p:cNvPr>
          <p:cNvSpPr txBox="1"/>
          <p:nvPr/>
        </p:nvSpPr>
        <p:spPr>
          <a:xfrm>
            <a:off x="1117377" y="473134"/>
            <a:ext cx="10116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2">
                    <a:lumMod val="50000"/>
                  </a:schemeClr>
                </a:solidFill>
              </a:rPr>
              <a:t>¿ Qué debe contener </a:t>
            </a:r>
            <a:r>
              <a:rPr lang="es-ES" sz="5400" dirty="0" err="1">
                <a:solidFill>
                  <a:schemeClr val="bg2">
                    <a:lumMod val="50000"/>
                  </a:schemeClr>
                </a:solidFill>
              </a:rPr>
              <a:t>readme</a:t>
            </a:r>
            <a:r>
              <a:rPr lang="es-ES" sz="5400" dirty="0">
                <a:solidFill>
                  <a:schemeClr val="bg2">
                    <a:lumMod val="50000"/>
                  </a:schemeClr>
                </a:solidFill>
              </a:rPr>
              <a:t>?(III)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078DA-56A4-C110-4450-34423C951FD6}"/>
              </a:ext>
            </a:extLst>
          </p:cNvPr>
          <p:cNvSpPr txBox="1"/>
          <p:nvPr/>
        </p:nvSpPr>
        <p:spPr>
          <a:xfrm>
            <a:off x="1182692" y="2151727"/>
            <a:ext cx="102939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4000" b="0" i="0" dirty="0">
                <a:solidFill>
                  <a:srgbClr val="333333"/>
                </a:solidFill>
                <a:effectLst/>
                <a:latin typeface="OpenSansRegular"/>
              </a:rPr>
              <a:t>Es importante escribir siempre el </a:t>
            </a:r>
            <a:r>
              <a:rPr lang="es-ES" sz="4000" b="0" i="1" dirty="0" err="1">
                <a:solidFill>
                  <a:srgbClr val="333333"/>
                </a:solidFill>
                <a:effectLst/>
                <a:latin typeface="OpenSansRegular"/>
              </a:rPr>
              <a:t>readme</a:t>
            </a:r>
            <a:r>
              <a:rPr lang="es-ES" sz="4000" b="0" i="0" dirty="0">
                <a:solidFill>
                  <a:srgbClr val="333333"/>
                </a:solidFill>
                <a:effectLst/>
                <a:latin typeface="OpenSansRegular"/>
              </a:rPr>
              <a:t> en un </a:t>
            </a:r>
            <a:r>
              <a:rPr lang="es-ES" sz="4000" b="1" i="0" dirty="0">
                <a:solidFill>
                  <a:srgbClr val="333333"/>
                </a:solidFill>
                <a:effectLst/>
                <a:latin typeface="OpenSansRegular"/>
              </a:rPr>
              <a:t>lenguaje apropiado</a:t>
            </a:r>
            <a:r>
              <a:rPr lang="es-ES" sz="4000" b="0" i="0" dirty="0">
                <a:solidFill>
                  <a:srgbClr val="333333"/>
                </a:solidFill>
                <a:effectLst/>
                <a:latin typeface="OpenSansRegular"/>
              </a:rPr>
              <a:t> para el usuario </a:t>
            </a:r>
            <a:r>
              <a:rPr lang="es-ES" sz="4000" b="0" i="0" dirty="0" err="1">
                <a:solidFill>
                  <a:srgbClr val="333333"/>
                </a:solidFill>
                <a:effectLst/>
                <a:latin typeface="OpenSansRegular"/>
              </a:rPr>
              <a:t>final.Solo</a:t>
            </a:r>
            <a:r>
              <a:rPr lang="es-ES" sz="4000" b="0" i="0" dirty="0">
                <a:solidFill>
                  <a:srgbClr val="333333"/>
                </a:solidFill>
                <a:effectLst/>
                <a:latin typeface="OpenSansRegular"/>
              </a:rPr>
              <a:t> así se pueden aclarar la mayoría de las preguntas.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953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FCA9B33-3787-47BE-AF93-4BD0B2761D7F}"/>
              </a:ext>
            </a:extLst>
          </p:cNvPr>
          <p:cNvSpPr txBox="1"/>
          <p:nvPr/>
        </p:nvSpPr>
        <p:spPr>
          <a:xfrm>
            <a:off x="2041108" y="223981"/>
            <a:ext cx="7526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>
                <a:solidFill>
                  <a:schemeClr val="bg2">
                    <a:lumMod val="50000"/>
                  </a:schemeClr>
                </a:solidFill>
              </a:rPr>
              <a:t>Sintaxis en wiki y </a:t>
            </a:r>
            <a:r>
              <a:rPr lang="es-ES" sz="5400" dirty="0" err="1">
                <a:solidFill>
                  <a:schemeClr val="bg2">
                    <a:lumMod val="50000"/>
                  </a:schemeClr>
                </a:solidFill>
              </a:rPr>
              <a:t>readme</a:t>
            </a:r>
            <a:endParaRPr lang="es-ES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078DA-56A4-C110-4450-34423C951FD6}"/>
              </a:ext>
            </a:extLst>
          </p:cNvPr>
          <p:cNvSpPr txBox="1"/>
          <p:nvPr/>
        </p:nvSpPr>
        <p:spPr>
          <a:xfrm>
            <a:off x="909142" y="1191761"/>
            <a:ext cx="102939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>
                <a:solidFill>
                  <a:srgbClr val="333333"/>
                </a:solidFill>
                <a:effectLst/>
                <a:latin typeface="OpenSansRegular"/>
              </a:rPr>
              <a:t>Veamos la </a:t>
            </a:r>
            <a:r>
              <a:rPr lang="es-ES" sz="1600" b="0" i="0" dirty="0" err="1">
                <a:solidFill>
                  <a:srgbClr val="333333"/>
                </a:solidFill>
                <a:effectLst/>
                <a:latin typeface="OpenSansRegular"/>
              </a:rPr>
              <a:t>url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OpenSansRegular"/>
              </a:rPr>
              <a:t> siguiente:</a:t>
            </a:r>
          </a:p>
          <a:p>
            <a:r>
              <a:rPr lang="es-ES" sz="1600" dirty="0">
                <a:solidFill>
                  <a:srgbClr val="333333"/>
                </a:solidFill>
                <a:latin typeface="OpenSansRegular"/>
                <a:hlinkClick r:id="rId2"/>
              </a:rPr>
              <a:t>https://www.adictosaltrabajo.com/2011/05/27/github-wiki/</a:t>
            </a:r>
            <a:endParaRPr lang="es-ES" sz="1600" dirty="0">
              <a:solidFill>
                <a:srgbClr val="333333"/>
              </a:solidFill>
              <a:latin typeface="OpenSansRegula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A1E1F6-1B3B-7813-01F9-6BD027E17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034" y="3000261"/>
            <a:ext cx="9039225" cy="36907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650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botones de la parte superior, nos ayudarán a que nos sea más fácil realizar la tarea.</a:t>
            </a:r>
            <a:b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no queremos usar los botones, en el modo de edición </a:t>
            </a:r>
            <a:r>
              <a:rPr kumimoji="0" lang="es-E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Markdown</a:t>
            </a: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podemos utilizar la siguiente sintaxis (el texto en cursiva es variable y en negrita fijo):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 Texto : Escribiría un título grande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 Texto : Este sería un título mediano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### Texto : Título pequeño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[[Nombre de la página a enlazar]] : Enlace a una página del Wiki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[Texto de enlace externo](http://www.destinodelenlace.com) : Enlace a un destino externo a la Wiki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![Texto alternativo a la imagen](http://www.destinoimagen.com/img/imagen.png) : Imagen y texto alternativo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**Texto** : Texto en negrita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_Texto_ : Texto en cursiva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90AAF-B177-000E-A75F-15CA658E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5" y="1820986"/>
            <a:ext cx="8910956" cy="103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39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1058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OpenSansRegular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navarrovalera.maimonides@gmail.com</dc:creator>
  <cp:lastModifiedBy>José Manuel Aroca Fernández</cp:lastModifiedBy>
  <cp:revision>16</cp:revision>
  <dcterms:created xsi:type="dcterms:W3CDTF">2021-11-07T08:24:08Z</dcterms:created>
  <dcterms:modified xsi:type="dcterms:W3CDTF">2022-10-26T12:31:53Z</dcterms:modified>
</cp:coreProperties>
</file>