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70" r:id="rId5"/>
    <p:sldId id="271" r:id="rId6"/>
    <p:sldId id="260" r:id="rId7"/>
    <p:sldId id="261" r:id="rId8"/>
    <p:sldId id="269" r:id="rId9"/>
    <p:sldId id="265" r:id="rId10"/>
    <p:sldId id="262" r:id="rId11"/>
    <p:sldId id="266" r:id="rId12"/>
    <p:sldId id="268" r:id="rId13"/>
    <p:sldId id="267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B5B6"/>
    <a:srgbClr val="0C2461"/>
    <a:srgbClr val="FEDA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94" autoAdjust="0"/>
    <p:restoredTop sz="94660"/>
  </p:normalViewPr>
  <p:slideViewPr>
    <p:cSldViewPr snapToGrid="0">
      <p:cViewPr varScale="1">
        <p:scale>
          <a:sx n="80" d="100"/>
          <a:sy n="80" d="100"/>
        </p:scale>
        <p:origin x="120" y="6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6469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0641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3367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9988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2774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8852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4781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2183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1815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6679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4542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7274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aihub.or.kr/aihubdata/data/view.do?currMenu=&amp;topMenu=&amp;aihubDataSe=data&amp;dataSetSn=83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kca.go.kr/home/sub.do?menukey=4002&amp;mode=view&amp;no=1003409020" TargetMode="External"/><Relationship Id="rId4" Type="http://schemas.openxmlformats.org/officeDocument/2006/relationships/hyperlink" Target="https://www.ipdaily.co.kr/2022/05/24/11/12/10/20612/%EB%AC%B4%EC%9D%B8%EB%8B%A8%EB%A7%90%EA%B8%B0%ED%82%A4%EC%98%A4%EC%8A%A4%ED%81%AC-40%EC%A1%B0%EC%9B%90-%EC%8B%9C%EC%9E%A5-%ED%8A%B9%ED%97%88%EC%B6%9C%EC%9B%90-%EC%97%B0%ED%8F%89%EA%B7%A0-1/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pdaily.co.kr/2022/05/24/11/12/10/20612/%EB%AC%B4%EC%9D%B8%EB%8B%A8%EB%A7%90%EA%B8%B0%ED%82%A4%EC%98%A4%EC%8A%A4%ED%81%AC-40%EC%A1%B0%EC%9B%90-%EC%8B%9C%EC%9E%A5-%ED%8A%B9%ED%97%88%EC%B6%9C%EC%9B%90-%EC%97%B0%ED%8F%89%EA%B7%A0-1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kca.go.kr/home/sub.do?menukey=4002&amp;mode=view&amp;no=1003409020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24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901825" y="4380232"/>
            <a:ext cx="4412203" cy="1096789"/>
          </a:xfrm>
          <a:prstGeom prst="roundRect">
            <a:avLst>
              <a:gd name="adj" fmla="val 50000"/>
            </a:avLst>
          </a:prstGeom>
          <a:solidFill>
            <a:srgbClr val="FFB5B6"/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600" b="1" i="1" dirty="0">
                <a:solidFill>
                  <a:prstClr val="white"/>
                </a:solidFill>
              </a:rPr>
              <a:t>Team</a:t>
            </a:r>
            <a:r>
              <a:rPr lang="ko-KR" altLang="en-US" sz="1600" b="1" i="1" dirty="0">
                <a:solidFill>
                  <a:prstClr val="white"/>
                </a:solidFill>
              </a:rPr>
              <a:t> </a:t>
            </a:r>
            <a:r>
              <a:rPr lang="ko-KR" altLang="en-US" sz="1600" b="1" i="1" dirty="0" err="1">
                <a:solidFill>
                  <a:prstClr val="white"/>
                </a:solidFill>
              </a:rPr>
              <a:t>뿡뿡마루</a:t>
            </a:r>
            <a:endParaRPr lang="en-US" altLang="ko-KR" sz="1600" b="1" i="1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b="1" dirty="0" err="1">
                <a:solidFill>
                  <a:prstClr val="white"/>
                </a:solidFill>
              </a:rPr>
              <a:t>이강휘</a:t>
            </a:r>
            <a:r>
              <a:rPr lang="en-US" altLang="ko-KR" sz="1600" b="1" dirty="0">
                <a:solidFill>
                  <a:prstClr val="white"/>
                </a:solidFill>
              </a:rPr>
              <a:t>, </a:t>
            </a:r>
            <a:r>
              <a:rPr lang="ko-KR" altLang="en-US" sz="1600" b="1" dirty="0" err="1">
                <a:solidFill>
                  <a:prstClr val="white"/>
                </a:solidFill>
              </a:rPr>
              <a:t>서유민</a:t>
            </a:r>
            <a:r>
              <a:rPr lang="en-US" altLang="ko-KR" sz="1600" b="1" dirty="0">
                <a:solidFill>
                  <a:prstClr val="white"/>
                </a:solidFill>
              </a:rPr>
              <a:t>, </a:t>
            </a:r>
            <a:r>
              <a:rPr lang="ko-KR" altLang="en-US" sz="1600" b="1" dirty="0" err="1">
                <a:solidFill>
                  <a:prstClr val="white"/>
                </a:solidFill>
              </a:rPr>
              <a:t>정희석</a:t>
            </a:r>
            <a:r>
              <a:rPr lang="en-US" altLang="ko-KR" sz="1600" b="1" dirty="0">
                <a:solidFill>
                  <a:prstClr val="white"/>
                </a:solidFill>
              </a:rPr>
              <a:t>, </a:t>
            </a:r>
            <a:r>
              <a:rPr lang="ko-KR" altLang="en-US" sz="1600" b="1" dirty="0" err="1">
                <a:solidFill>
                  <a:prstClr val="white"/>
                </a:solidFill>
              </a:rPr>
              <a:t>정태녕</a:t>
            </a:r>
            <a:r>
              <a:rPr lang="en-US" altLang="ko-KR" sz="1600" b="1" dirty="0">
                <a:solidFill>
                  <a:prstClr val="white"/>
                </a:solidFill>
              </a:rPr>
              <a:t>, </a:t>
            </a:r>
            <a:r>
              <a:rPr lang="ko-KR" altLang="en-US" sz="1600" b="1" dirty="0" err="1">
                <a:solidFill>
                  <a:prstClr val="white"/>
                </a:solidFill>
              </a:rPr>
              <a:t>김도헌</a:t>
            </a:r>
            <a:endParaRPr lang="en-US" altLang="ko-KR" sz="1600" b="1" dirty="0">
              <a:solidFill>
                <a:prstClr val="white"/>
              </a:solidFill>
            </a:endParaRPr>
          </a:p>
        </p:txBody>
      </p:sp>
      <p:sp>
        <p:nvSpPr>
          <p:cNvPr id="37" name="자유형 36"/>
          <p:cNvSpPr/>
          <p:nvPr/>
        </p:nvSpPr>
        <p:spPr>
          <a:xfrm>
            <a:off x="3376521" y="5477022"/>
            <a:ext cx="5462812" cy="1380979"/>
          </a:xfrm>
          <a:custGeom>
            <a:avLst/>
            <a:gdLst>
              <a:gd name="connsiteX0" fmla="*/ 2731406 w 5462812"/>
              <a:gd name="connsiteY0" fmla="*/ 0 h 1380979"/>
              <a:gd name="connsiteX1" fmla="*/ 5355549 w 5462812"/>
              <a:gd name="connsiteY1" fmla="*/ 1237538 h 1380979"/>
              <a:gd name="connsiteX2" fmla="*/ 5462812 w 5462812"/>
              <a:gd name="connsiteY2" fmla="*/ 1380979 h 1380979"/>
              <a:gd name="connsiteX3" fmla="*/ 0 w 5462812"/>
              <a:gd name="connsiteY3" fmla="*/ 1380979 h 1380979"/>
              <a:gd name="connsiteX4" fmla="*/ 107264 w 5462812"/>
              <a:gd name="connsiteY4" fmla="*/ 1237538 h 1380979"/>
              <a:gd name="connsiteX5" fmla="*/ 2731406 w 5462812"/>
              <a:gd name="connsiteY5" fmla="*/ 0 h 1380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62812" h="1380979">
                <a:moveTo>
                  <a:pt x="2731406" y="0"/>
                </a:moveTo>
                <a:cubicBezTo>
                  <a:pt x="3787867" y="0"/>
                  <a:pt x="4731811" y="481742"/>
                  <a:pt x="5355549" y="1237538"/>
                </a:cubicBezTo>
                <a:lnTo>
                  <a:pt x="5462812" y="1380979"/>
                </a:lnTo>
                <a:lnTo>
                  <a:pt x="0" y="1380979"/>
                </a:lnTo>
                <a:lnTo>
                  <a:pt x="107264" y="1237538"/>
                </a:lnTo>
                <a:cubicBezTo>
                  <a:pt x="731001" y="481742"/>
                  <a:pt x="1674945" y="0"/>
                  <a:pt x="2731406" y="0"/>
                </a:cubicBezTo>
                <a:close/>
              </a:path>
            </a:pathLst>
          </a:custGeom>
          <a:solidFill>
            <a:schemeClr val="tx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5" name="자유형 34"/>
          <p:cNvSpPr/>
          <p:nvPr/>
        </p:nvSpPr>
        <p:spPr>
          <a:xfrm>
            <a:off x="11016770" y="1"/>
            <a:ext cx="1175231" cy="976983"/>
          </a:xfrm>
          <a:custGeom>
            <a:avLst/>
            <a:gdLst>
              <a:gd name="connsiteX0" fmla="*/ 0 w 1175231"/>
              <a:gd name="connsiteY0" fmla="*/ 0 h 976983"/>
              <a:gd name="connsiteX1" fmla="*/ 1175231 w 1175231"/>
              <a:gd name="connsiteY1" fmla="*/ 0 h 976983"/>
              <a:gd name="connsiteX2" fmla="*/ 1175231 w 1175231"/>
              <a:gd name="connsiteY2" fmla="*/ 976983 h 976983"/>
              <a:gd name="connsiteX3" fmla="*/ 1060221 w 1175231"/>
              <a:gd name="connsiteY3" fmla="*/ 917638 h 976983"/>
              <a:gd name="connsiteX4" fmla="*/ 75089 w 1175231"/>
              <a:gd name="connsiteY4" fmla="*/ 100415 h 976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5231" h="976983">
                <a:moveTo>
                  <a:pt x="0" y="0"/>
                </a:moveTo>
                <a:lnTo>
                  <a:pt x="1175231" y="0"/>
                </a:lnTo>
                <a:lnTo>
                  <a:pt x="1175231" y="976983"/>
                </a:lnTo>
                <a:lnTo>
                  <a:pt x="1060221" y="917638"/>
                </a:lnTo>
                <a:cubicBezTo>
                  <a:pt x="682149" y="709280"/>
                  <a:pt x="347974" y="431075"/>
                  <a:pt x="75089" y="100415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690948" y="2962766"/>
            <a:ext cx="6810103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5400" b="1" i="1" kern="0" dirty="0" err="1">
                <a:solidFill>
                  <a:prstClr val="white"/>
                </a:solidFill>
              </a:rPr>
              <a:t>Kinior</a:t>
            </a:r>
            <a:endParaRPr lang="en-US" altLang="ko-KR" sz="5400" b="1" i="1" kern="0" dirty="0">
              <a:solidFill>
                <a:prstClr val="white"/>
              </a:solidFill>
            </a:endParaRPr>
          </a:p>
          <a:p>
            <a:pPr algn="ctr" latinLnBrk="0">
              <a:defRPr/>
            </a:pPr>
            <a:r>
              <a:rPr lang="ko-KR" altLang="en-US" sz="1600" b="1" kern="0" dirty="0">
                <a:solidFill>
                  <a:prstClr val="white"/>
                </a:solidFill>
              </a:rPr>
              <a:t>얼굴인식기술 활용 디지털 소외계층을 위한 안드로이드 키오스크 앱</a:t>
            </a:r>
            <a:endParaRPr lang="ko-KR" altLang="en-US" sz="11500" b="1" kern="0" dirty="0">
              <a:solidFill>
                <a:prstClr val="white"/>
              </a:solidFill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7784312" y="2337736"/>
            <a:ext cx="452573" cy="452573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8537069" y="1827509"/>
            <a:ext cx="221117" cy="221117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8638102" y="2425036"/>
            <a:ext cx="144000" cy="144000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10" name="그림 9" descr="클립아트, 그래픽, 로고, 새이(가) 표시된 사진&#10;&#10;자동 생성된 설명">
            <a:extLst>
              <a:ext uri="{FF2B5EF4-FFF2-40B4-BE49-F238E27FC236}">
                <a16:creationId xmlns:a16="http://schemas.microsoft.com/office/drawing/2014/main" id="{DAD3AA46-E99D-8A49-08A9-4C99DAB1B2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9984" y="1082611"/>
            <a:ext cx="1932030" cy="1932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3339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7000">
              <a:srgbClr val="FFB5B6"/>
            </a:gs>
            <a:gs pos="57000">
              <a:schemeClr val="bg1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372000" y="391885"/>
            <a:ext cx="11448000" cy="6466115"/>
            <a:chOff x="464457" y="391886"/>
            <a:chExt cx="11350172" cy="6466115"/>
          </a:xfrm>
        </p:grpSpPr>
        <p:sp>
          <p:nvSpPr>
            <p:cNvPr id="5" name="양쪽 모서리가 둥근 사각형 4"/>
            <p:cNvSpPr/>
            <p:nvPr/>
          </p:nvSpPr>
          <p:spPr>
            <a:xfrm>
              <a:off x="464457" y="391886"/>
              <a:ext cx="11350172" cy="6466114"/>
            </a:xfrm>
            <a:prstGeom prst="round2SameRect">
              <a:avLst>
                <a:gd name="adj1" fmla="val 5121"/>
                <a:gd name="adj2" fmla="val 0"/>
              </a:avLst>
            </a:prstGeom>
            <a:solidFill>
              <a:srgbClr val="0C2461"/>
            </a:solidFill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lvl="2" latinLnBrk="0">
                <a:lnSpc>
                  <a:spcPct val="150000"/>
                </a:lnSpc>
                <a:defRPr/>
              </a:pPr>
              <a:r>
                <a:rPr lang="ko-KR" altLang="en-US" sz="2600" b="1" i="1" kern="0" dirty="0">
                  <a:solidFill>
                    <a:srgbClr val="FFB5B6"/>
                  </a:solidFill>
                </a:rPr>
                <a:t>시스템</a:t>
              </a:r>
              <a:r>
                <a:rPr lang="ko-KR" altLang="en-US" sz="2600" b="1" i="1" kern="0" dirty="0">
                  <a:solidFill>
                    <a:schemeClr val="bg1"/>
                  </a:solidFill>
                </a:rPr>
                <a:t> 아키텍처</a:t>
              </a:r>
              <a:endParaRPr lang="en-US" altLang="ko-KR" sz="2600" b="1" i="1" kern="0" dirty="0">
                <a:solidFill>
                  <a:schemeClr val="bg1"/>
                </a:solidFill>
              </a:endParaRPr>
            </a:p>
          </p:txBody>
        </p:sp>
        <p:sp>
          <p:nvSpPr>
            <p:cNvPr id="6" name="양쪽 모서리가 둥근 사각형 5"/>
            <p:cNvSpPr/>
            <p:nvPr/>
          </p:nvSpPr>
          <p:spPr>
            <a:xfrm>
              <a:off x="464457" y="1320801"/>
              <a:ext cx="11350172" cy="5537200"/>
            </a:xfrm>
            <a:prstGeom prst="round2SameRect">
              <a:avLst>
                <a:gd name="adj1" fmla="val 6572"/>
                <a:gd name="adj2" fmla="val 0"/>
              </a:avLst>
            </a:prstGeom>
            <a:solidFill>
              <a:schemeClr val="bg1"/>
            </a:solidFill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7" name="자유형 6"/>
            <p:cNvSpPr/>
            <p:nvPr/>
          </p:nvSpPr>
          <p:spPr>
            <a:xfrm>
              <a:off x="909660" y="749801"/>
              <a:ext cx="112689" cy="197593"/>
            </a:xfrm>
            <a:custGeom>
              <a:avLst/>
              <a:gdLst>
                <a:gd name="connsiteX0" fmla="*/ 80683 w 89647"/>
                <a:gd name="connsiteY0" fmla="*/ 0 h 161365"/>
                <a:gd name="connsiteX1" fmla="*/ 0 w 89647"/>
                <a:gd name="connsiteY1" fmla="*/ 89647 h 161365"/>
                <a:gd name="connsiteX2" fmla="*/ 89647 w 89647"/>
                <a:gd name="connsiteY2" fmla="*/ 161365 h 161365"/>
                <a:gd name="connsiteX0" fmla="*/ 80683 w 89647"/>
                <a:gd name="connsiteY0" fmla="*/ 0 h 161365"/>
                <a:gd name="connsiteX1" fmla="*/ 0 w 89647"/>
                <a:gd name="connsiteY1" fmla="*/ 80122 h 161365"/>
                <a:gd name="connsiteX2" fmla="*/ 89647 w 89647"/>
                <a:gd name="connsiteY2" fmla="*/ 161365 h 161365"/>
                <a:gd name="connsiteX0" fmla="*/ 80683 w 89647"/>
                <a:gd name="connsiteY0" fmla="*/ 0 h 161365"/>
                <a:gd name="connsiteX1" fmla="*/ 0 w 89647"/>
                <a:gd name="connsiteY1" fmla="*/ 89647 h 161365"/>
                <a:gd name="connsiteX2" fmla="*/ 89647 w 89647"/>
                <a:gd name="connsiteY2" fmla="*/ 161365 h 161365"/>
                <a:gd name="connsiteX0" fmla="*/ 83064 w 92028"/>
                <a:gd name="connsiteY0" fmla="*/ 0 h 161365"/>
                <a:gd name="connsiteX1" fmla="*/ 0 w 92028"/>
                <a:gd name="connsiteY1" fmla="*/ 87266 h 161365"/>
                <a:gd name="connsiteX2" fmla="*/ 92028 w 92028"/>
                <a:gd name="connsiteY2" fmla="*/ 161365 h 161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028" h="161365">
                  <a:moveTo>
                    <a:pt x="83064" y="0"/>
                  </a:moveTo>
                  <a:lnTo>
                    <a:pt x="0" y="87266"/>
                  </a:lnTo>
                  <a:lnTo>
                    <a:pt x="92028" y="161365"/>
                  </a:lnTo>
                </a:path>
              </a:pathLst>
            </a:custGeom>
            <a:noFill/>
            <a:ln w="31750" cap="rnd">
              <a:solidFill>
                <a:srgbClr val="FFB5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11112062" y="74275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11252555" y="74275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11112062" y="87368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11252555" y="87368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3" name="그림 2" descr="텍스트, 도표, 스크린샷이(가) 표시된 사진&#10;&#10;자동 생성된 설명">
            <a:extLst>
              <a:ext uri="{FF2B5EF4-FFF2-40B4-BE49-F238E27FC236}">
                <a16:creationId xmlns:a16="http://schemas.microsoft.com/office/drawing/2014/main" id="{8FC157A8-3A81-CB97-BB3F-6C9E89452E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8640" y="1576880"/>
            <a:ext cx="8559176" cy="5025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3346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7000">
              <a:srgbClr val="FFB5B6"/>
            </a:gs>
            <a:gs pos="57000">
              <a:schemeClr val="bg1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372000" y="391885"/>
            <a:ext cx="11448000" cy="6466115"/>
            <a:chOff x="464457" y="391886"/>
            <a:chExt cx="11350172" cy="6466115"/>
          </a:xfrm>
        </p:grpSpPr>
        <p:sp>
          <p:nvSpPr>
            <p:cNvPr id="5" name="양쪽 모서리가 둥근 사각형 4"/>
            <p:cNvSpPr/>
            <p:nvPr/>
          </p:nvSpPr>
          <p:spPr>
            <a:xfrm>
              <a:off x="464457" y="391886"/>
              <a:ext cx="11350172" cy="6466114"/>
            </a:xfrm>
            <a:prstGeom prst="round2SameRect">
              <a:avLst>
                <a:gd name="adj1" fmla="val 5121"/>
                <a:gd name="adj2" fmla="val 0"/>
              </a:avLst>
            </a:prstGeom>
            <a:solidFill>
              <a:srgbClr val="0C2461"/>
            </a:solidFill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lvl="2" latinLnBrk="0">
                <a:lnSpc>
                  <a:spcPct val="150000"/>
                </a:lnSpc>
                <a:defRPr/>
              </a:pPr>
              <a:r>
                <a:rPr lang="ko-KR" altLang="en-US" sz="2600" b="1" i="1" kern="0" dirty="0">
                  <a:solidFill>
                    <a:srgbClr val="FFB5B6"/>
                  </a:solidFill>
                </a:rPr>
                <a:t>활용 기술</a:t>
              </a:r>
              <a:r>
                <a:rPr lang="ko-KR" altLang="en-US" sz="2600" b="1" i="1" kern="0" dirty="0">
                  <a:solidFill>
                    <a:schemeClr val="bg1"/>
                  </a:solidFill>
                </a:rPr>
                <a:t> </a:t>
              </a:r>
              <a:r>
                <a:rPr lang="en-US" altLang="ko-KR" sz="2600" b="1" i="1" kern="0" dirty="0">
                  <a:solidFill>
                    <a:schemeClr val="bg1"/>
                  </a:solidFill>
                </a:rPr>
                <a:t>&amp; </a:t>
              </a:r>
              <a:r>
                <a:rPr lang="ko-KR" altLang="en-US" sz="2600" b="1" i="1" kern="0" dirty="0">
                  <a:solidFill>
                    <a:schemeClr val="bg1"/>
                  </a:solidFill>
                </a:rPr>
                <a:t>출처</a:t>
              </a:r>
              <a:endParaRPr lang="en-US" altLang="ko-KR" sz="2600" b="1" i="1" kern="0" dirty="0">
                <a:solidFill>
                  <a:schemeClr val="bg1"/>
                </a:solidFill>
              </a:endParaRPr>
            </a:p>
          </p:txBody>
        </p:sp>
        <p:sp>
          <p:nvSpPr>
            <p:cNvPr id="6" name="양쪽 모서리가 둥근 사각형 5"/>
            <p:cNvSpPr/>
            <p:nvPr/>
          </p:nvSpPr>
          <p:spPr>
            <a:xfrm>
              <a:off x="464457" y="1320801"/>
              <a:ext cx="11350172" cy="5537200"/>
            </a:xfrm>
            <a:prstGeom prst="round2SameRect">
              <a:avLst>
                <a:gd name="adj1" fmla="val 6572"/>
                <a:gd name="adj2" fmla="val 0"/>
              </a:avLst>
            </a:prstGeom>
            <a:solidFill>
              <a:schemeClr val="bg1"/>
            </a:solidFill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7" name="자유형 6"/>
            <p:cNvSpPr/>
            <p:nvPr/>
          </p:nvSpPr>
          <p:spPr>
            <a:xfrm>
              <a:off x="909660" y="749801"/>
              <a:ext cx="112689" cy="197593"/>
            </a:xfrm>
            <a:custGeom>
              <a:avLst/>
              <a:gdLst>
                <a:gd name="connsiteX0" fmla="*/ 80683 w 89647"/>
                <a:gd name="connsiteY0" fmla="*/ 0 h 161365"/>
                <a:gd name="connsiteX1" fmla="*/ 0 w 89647"/>
                <a:gd name="connsiteY1" fmla="*/ 89647 h 161365"/>
                <a:gd name="connsiteX2" fmla="*/ 89647 w 89647"/>
                <a:gd name="connsiteY2" fmla="*/ 161365 h 161365"/>
                <a:gd name="connsiteX0" fmla="*/ 80683 w 89647"/>
                <a:gd name="connsiteY0" fmla="*/ 0 h 161365"/>
                <a:gd name="connsiteX1" fmla="*/ 0 w 89647"/>
                <a:gd name="connsiteY1" fmla="*/ 80122 h 161365"/>
                <a:gd name="connsiteX2" fmla="*/ 89647 w 89647"/>
                <a:gd name="connsiteY2" fmla="*/ 161365 h 161365"/>
                <a:gd name="connsiteX0" fmla="*/ 80683 w 89647"/>
                <a:gd name="connsiteY0" fmla="*/ 0 h 161365"/>
                <a:gd name="connsiteX1" fmla="*/ 0 w 89647"/>
                <a:gd name="connsiteY1" fmla="*/ 89647 h 161365"/>
                <a:gd name="connsiteX2" fmla="*/ 89647 w 89647"/>
                <a:gd name="connsiteY2" fmla="*/ 161365 h 161365"/>
                <a:gd name="connsiteX0" fmla="*/ 83064 w 92028"/>
                <a:gd name="connsiteY0" fmla="*/ 0 h 161365"/>
                <a:gd name="connsiteX1" fmla="*/ 0 w 92028"/>
                <a:gd name="connsiteY1" fmla="*/ 87266 h 161365"/>
                <a:gd name="connsiteX2" fmla="*/ 92028 w 92028"/>
                <a:gd name="connsiteY2" fmla="*/ 161365 h 161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028" h="161365">
                  <a:moveTo>
                    <a:pt x="83064" y="0"/>
                  </a:moveTo>
                  <a:lnTo>
                    <a:pt x="0" y="87266"/>
                  </a:lnTo>
                  <a:lnTo>
                    <a:pt x="92028" y="161365"/>
                  </a:lnTo>
                </a:path>
              </a:pathLst>
            </a:custGeom>
            <a:noFill/>
            <a:ln w="31750" cap="rnd">
              <a:solidFill>
                <a:srgbClr val="FFB5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11112062" y="74275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11252555" y="74275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11112062" y="87368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11252555" y="87368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3" name="그림 2" descr="텍스트, 스크린샷, 폰트, 도표이(가) 표시된 사진&#10;&#10;자동 생성된 설명">
            <a:extLst>
              <a:ext uri="{FF2B5EF4-FFF2-40B4-BE49-F238E27FC236}">
                <a16:creationId xmlns:a16="http://schemas.microsoft.com/office/drawing/2014/main" id="{D67D7244-6B39-541C-1DDA-7ACCE02CE0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908" y="2177762"/>
            <a:ext cx="5915151" cy="344579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BA031E3-BBBD-A04B-1CE5-4DA5189217D3}"/>
              </a:ext>
            </a:extLst>
          </p:cNvPr>
          <p:cNvSpPr txBox="1"/>
          <p:nvPr/>
        </p:nvSpPr>
        <p:spPr>
          <a:xfrm>
            <a:off x="6096000" y="2076567"/>
            <a:ext cx="54020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/>
              <a:t>데이터 </a:t>
            </a:r>
            <a:r>
              <a:rPr lang="en-US" altLang="ko-KR" dirty="0"/>
              <a:t>– AI Hub </a:t>
            </a:r>
            <a:r>
              <a:rPr lang="ko-KR" altLang="en-US" dirty="0"/>
              <a:t>한국인 안면 이미지</a:t>
            </a:r>
            <a:endParaRPr lang="en-US" altLang="ko-KR" dirty="0"/>
          </a:p>
          <a:p>
            <a:pPr algn="r"/>
            <a:r>
              <a:rPr lang="en-US" altLang="ko-KR" sz="1100" dirty="0">
                <a:hlinkClick r:id="rId3"/>
              </a:rPr>
              <a:t>https://aihub.or.kr/aihubdata/data/view.do?currMenu=&amp;topMenu=&amp;aihubDataSe=data&amp;dataSetSn=83</a:t>
            </a:r>
            <a:r>
              <a:rPr lang="en-US" altLang="ko-KR" sz="1100" dirty="0"/>
              <a:t>  </a:t>
            </a:r>
            <a:endParaRPr lang="ko-KR" altLang="en-US" sz="11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8E7A80-088B-1E3D-2020-B5A5920B4626}"/>
              </a:ext>
            </a:extLst>
          </p:cNvPr>
          <p:cNvSpPr txBox="1"/>
          <p:nvPr/>
        </p:nvSpPr>
        <p:spPr>
          <a:xfrm>
            <a:off x="6223132" y="4547667"/>
            <a:ext cx="5402092" cy="1492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/>
              <a:t>뉴스 기사 </a:t>
            </a:r>
            <a:r>
              <a:rPr lang="en-US" altLang="ko-KR" dirty="0"/>
              <a:t>– </a:t>
            </a:r>
            <a:r>
              <a:rPr lang="ko-KR" altLang="en-US" dirty="0" err="1"/>
              <a:t>무인단말기</a:t>
            </a:r>
            <a:r>
              <a:rPr lang="en-US" altLang="ko-KR" dirty="0"/>
              <a:t>(</a:t>
            </a:r>
            <a:r>
              <a:rPr lang="ko-KR" altLang="en-US" dirty="0"/>
              <a:t>키오스크</a:t>
            </a:r>
            <a:r>
              <a:rPr lang="en-US" altLang="ko-KR" dirty="0"/>
              <a:t>), ’40</a:t>
            </a:r>
            <a:r>
              <a:rPr lang="ko-KR" altLang="en-US" dirty="0"/>
              <a:t>조원’ 시장</a:t>
            </a:r>
            <a:r>
              <a:rPr lang="en-US" altLang="ko-KR" dirty="0"/>
              <a:t>…</a:t>
            </a:r>
            <a:r>
              <a:rPr lang="ko-KR" altLang="en-US" dirty="0"/>
              <a:t>특허출원</a:t>
            </a:r>
            <a:r>
              <a:rPr lang="en-US" altLang="ko-KR" dirty="0"/>
              <a:t>, </a:t>
            </a:r>
            <a:r>
              <a:rPr lang="ko-KR" altLang="en-US" dirty="0"/>
              <a:t>연평균 ‘</a:t>
            </a:r>
            <a:r>
              <a:rPr lang="en-US" altLang="ko-KR" dirty="0"/>
              <a:t>16%’ </a:t>
            </a:r>
            <a:r>
              <a:rPr lang="ko-KR" altLang="en-US" dirty="0"/>
              <a:t>급증</a:t>
            </a:r>
            <a:r>
              <a:rPr lang="en-US" altLang="ko-KR" dirty="0"/>
              <a:t>(</a:t>
            </a:r>
            <a:r>
              <a:rPr lang="ko-KR" altLang="en-US" dirty="0"/>
              <a:t>최근 </a:t>
            </a:r>
            <a:r>
              <a:rPr lang="en-US" altLang="ko-KR" dirty="0"/>
              <a:t>10</a:t>
            </a:r>
            <a:r>
              <a:rPr lang="ko-KR" altLang="en-US" dirty="0"/>
              <a:t>년</a:t>
            </a:r>
            <a:r>
              <a:rPr lang="en-US" altLang="ko-KR" dirty="0"/>
              <a:t>)</a:t>
            </a:r>
          </a:p>
          <a:p>
            <a:pPr algn="r"/>
            <a:r>
              <a:rPr lang="en-US" altLang="ko-KR" sz="1100" dirty="0">
                <a:hlinkClick r:id="rId4"/>
              </a:rPr>
              <a:t>https://www.ipdaily.co.kr/2022/05/24/11/12/10/20612/%EB%AC%B4%EC%9D%B8%EB%8B%A8%EB%A7%90%EA%B8%B0%ED%82%A4%EC%98%A4%EC%8A%A4%ED%81%AC-40%EC%A1%B0%EC%9B%90-%EC%8B%9C%EC%9E%A5-%ED%8A%B9%ED%97%88%EC%B6%9C%EC%9B%90-%EC%97%B0%ED%8F%89%EA%B7%A0-1/</a:t>
            </a:r>
            <a:r>
              <a:rPr lang="en-US" altLang="ko-KR" sz="1100" dirty="0"/>
              <a:t> </a:t>
            </a:r>
            <a:endParaRPr lang="ko-KR" altLang="en-US" sz="11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84E4B22-9346-C71A-517E-D18D9E9E1C60}"/>
              </a:ext>
            </a:extLst>
          </p:cNvPr>
          <p:cNvSpPr txBox="1"/>
          <p:nvPr/>
        </p:nvSpPr>
        <p:spPr>
          <a:xfrm>
            <a:off x="6223132" y="3278918"/>
            <a:ext cx="5402092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/>
              <a:t>보도 자료 </a:t>
            </a:r>
            <a:r>
              <a:rPr lang="en-US" altLang="ko-KR" dirty="0"/>
              <a:t>– </a:t>
            </a:r>
            <a:r>
              <a:rPr lang="ko-KR" altLang="en-US" dirty="0"/>
              <a:t>한국소비자원 </a:t>
            </a:r>
            <a:endParaRPr lang="en-US" altLang="ko-KR" dirty="0"/>
          </a:p>
          <a:p>
            <a:pPr algn="r"/>
            <a:r>
              <a:rPr lang="en-US" altLang="ko-KR" dirty="0"/>
              <a:t>2022 </a:t>
            </a:r>
            <a:r>
              <a:rPr lang="ko-KR" altLang="en-US" dirty="0"/>
              <a:t>키오스크 이용실태조사 보도자료</a:t>
            </a:r>
            <a:endParaRPr lang="en-US" altLang="ko-KR" dirty="0"/>
          </a:p>
          <a:p>
            <a:pPr algn="r"/>
            <a:r>
              <a:rPr lang="en-US" altLang="ko-KR" sz="1100" dirty="0">
                <a:hlinkClick r:id="rId5"/>
              </a:rPr>
              <a:t>https://www.kca.go.kr/home/sub.do?menukey=4002&amp;mode=view&amp;no=1003409020</a:t>
            </a:r>
            <a:r>
              <a:rPr lang="en-US" altLang="ko-KR" sz="1100" dirty="0"/>
              <a:t> 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386366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7000">
              <a:srgbClr val="FFB5B6"/>
            </a:gs>
            <a:gs pos="57000">
              <a:schemeClr val="bg1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372000" y="411650"/>
            <a:ext cx="11448000" cy="6466115"/>
            <a:chOff x="464457" y="391886"/>
            <a:chExt cx="11350172" cy="6466115"/>
          </a:xfrm>
        </p:grpSpPr>
        <p:sp>
          <p:nvSpPr>
            <p:cNvPr id="5" name="양쪽 모서리가 둥근 사각형 4"/>
            <p:cNvSpPr/>
            <p:nvPr/>
          </p:nvSpPr>
          <p:spPr>
            <a:xfrm>
              <a:off x="464457" y="391886"/>
              <a:ext cx="11350172" cy="6466114"/>
            </a:xfrm>
            <a:prstGeom prst="round2SameRect">
              <a:avLst>
                <a:gd name="adj1" fmla="val 5121"/>
                <a:gd name="adj2" fmla="val 0"/>
              </a:avLst>
            </a:prstGeom>
            <a:solidFill>
              <a:srgbClr val="0C2461"/>
            </a:solidFill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lvl="2" latinLnBrk="0">
                <a:lnSpc>
                  <a:spcPct val="150000"/>
                </a:lnSpc>
                <a:defRPr/>
              </a:pPr>
              <a:r>
                <a:rPr lang="en-US" altLang="ko-KR" sz="2600" b="1" i="1" kern="0" dirty="0">
                  <a:solidFill>
                    <a:srgbClr val="FFB5B6"/>
                  </a:solidFill>
                </a:rPr>
                <a:t>Team</a:t>
              </a:r>
              <a:r>
                <a:rPr lang="en-US" altLang="ko-KR" sz="2600" b="1" i="1" kern="0" dirty="0">
                  <a:solidFill>
                    <a:schemeClr val="bg1"/>
                  </a:solidFill>
                </a:rPr>
                <a:t> </a:t>
              </a:r>
              <a:r>
                <a:rPr lang="ko-KR" altLang="en-US" sz="2600" b="1" i="1" kern="0" dirty="0" err="1">
                  <a:solidFill>
                    <a:schemeClr val="bg1"/>
                  </a:solidFill>
                </a:rPr>
                <a:t>뿡뿡마루</a:t>
              </a:r>
              <a:endParaRPr lang="en-US" altLang="ko-KR" sz="2600" b="1" i="1" kern="0" dirty="0">
                <a:solidFill>
                  <a:schemeClr val="bg1"/>
                </a:solidFill>
              </a:endParaRPr>
            </a:p>
          </p:txBody>
        </p:sp>
        <p:sp>
          <p:nvSpPr>
            <p:cNvPr id="6" name="양쪽 모서리가 둥근 사각형 5"/>
            <p:cNvSpPr/>
            <p:nvPr/>
          </p:nvSpPr>
          <p:spPr>
            <a:xfrm>
              <a:off x="464457" y="1320801"/>
              <a:ext cx="11350172" cy="5537200"/>
            </a:xfrm>
            <a:prstGeom prst="round2SameRect">
              <a:avLst>
                <a:gd name="adj1" fmla="val 6572"/>
                <a:gd name="adj2" fmla="val 0"/>
              </a:avLst>
            </a:prstGeom>
            <a:solidFill>
              <a:schemeClr val="bg1"/>
            </a:solidFill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7" name="자유형 6"/>
            <p:cNvSpPr/>
            <p:nvPr/>
          </p:nvSpPr>
          <p:spPr>
            <a:xfrm>
              <a:off x="909660" y="749801"/>
              <a:ext cx="112689" cy="197593"/>
            </a:xfrm>
            <a:custGeom>
              <a:avLst/>
              <a:gdLst>
                <a:gd name="connsiteX0" fmla="*/ 80683 w 89647"/>
                <a:gd name="connsiteY0" fmla="*/ 0 h 161365"/>
                <a:gd name="connsiteX1" fmla="*/ 0 w 89647"/>
                <a:gd name="connsiteY1" fmla="*/ 89647 h 161365"/>
                <a:gd name="connsiteX2" fmla="*/ 89647 w 89647"/>
                <a:gd name="connsiteY2" fmla="*/ 161365 h 161365"/>
                <a:gd name="connsiteX0" fmla="*/ 80683 w 89647"/>
                <a:gd name="connsiteY0" fmla="*/ 0 h 161365"/>
                <a:gd name="connsiteX1" fmla="*/ 0 w 89647"/>
                <a:gd name="connsiteY1" fmla="*/ 80122 h 161365"/>
                <a:gd name="connsiteX2" fmla="*/ 89647 w 89647"/>
                <a:gd name="connsiteY2" fmla="*/ 161365 h 161365"/>
                <a:gd name="connsiteX0" fmla="*/ 80683 w 89647"/>
                <a:gd name="connsiteY0" fmla="*/ 0 h 161365"/>
                <a:gd name="connsiteX1" fmla="*/ 0 w 89647"/>
                <a:gd name="connsiteY1" fmla="*/ 89647 h 161365"/>
                <a:gd name="connsiteX2" fmla="*/ 89647 w 89647"/>
                <a:gd name="connsiteY2" fmla="*/ 161365 h 161365"/>
                <a:gd name="connsiteX0" fmla="*/ 83064 w 92028"/>
                <a:gd name="connsiteY0" fmla="*/ 0 h 161365"/>
                <a:gd name="connsiteX1" fmla="*/ 0 w 92028"/>
                <a:gd name="connsiteY1" fmla="*/ 87266 h 161365"/>
                <a:gd name="connsiteX2" fmla="*/ 92028 w 92028"/>
                <a:gd name="connsiteY2" fmla="*/ 161365 h 161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028" h="161365">
                  <a:moveTo>
                    <a:pt x="83064" y="0"/>
                  </a:moveTo>
                  <a:lnTo>
                    <a:pt x="0" y="87266"/>
                  </a:lnTo>
                  <a:lnTo>
                    <a:pt x="92028" y="161365"/>
                  </a:lnTo>
                </a:path>
              </a:pathLst>
            </a:custGeom>
            <a:noFill/>
            <a:ln w="31750" cap="rnd">
              <a:solidFill>
                <a:srgbClr val="FFB5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11112062" y="74275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11252555" y="74275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11112062" y="87368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11252555" y="87368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E61623B5-2720-FC2D-B003-5F31B0B0F9EE}"/>
              </a:ext>
            </a:extLst>
          </p:cNvPr>
          <p:cNvSpPr txBox="1"/>
          <p:nvPr/>
        </p:nvSpPr>
        <p:spPr>
          <a:xfrm>
            <a:off x="2435836" y="1345796"/>
            <a:ext cx="3085200" cy="1308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i="1" dirty="0">
                <a:solidFill>
                  <a:srgbClr val="0C2461"/>
                </a:solidFill>
              </a:rPr>
              <a:t>팀장</a:t>
            </a:r>
            <a:r>
              <a:rPr lang="en-US" altLang="ko-KR" sz="1200" i="1" dirty="0">
                <a:solidFill>
                  <a:srgbClr val="0C2461"/>
                </a:solidFill>
              </a:rPr>
              <a:t> </a:t>
            </a:r>
            <a:r>
              <a:rPr lang="ko-KR" altLang="en-US" sz="1200" i="1" dirty="0">
                <a:solidFill>
                  <a:srgbClr val="0C2461"/>
                </a:solidFill>
              </a:rPr>
              <a:t>및 발표</a:t>
            </a:r>
            <a:endParaRPr lang="en-US" altLang="ko-KR" sz="1200" i="1" dirty="0">
              <a:solidFill>
                <a:srgbClr val="0C2461"/>
              </a:solidFill>
            </a:endParaRPr>
          </a:p>
          <a:p>
            <a:pPr algn="ctr"/>
            <a:r>
              <a:rPr lang="ko-KR" altLang="en-US" sz="2200" b="1" dirty="0" err="1">
                <a:solidFill>
                  <a:srgbClr val="0C2461"/>
                </a:solidFill>
              </a:rPr>
              <a:t>이강휘</a:t>
            </a:r>
            <a:r>
              <a:rPr lang="ko-KR" altLang="en-US" sz="2200" b="1" dirty="0">
                <a:solidFill>
                  <a:srgbClr val="0C2461"/>
                </a:solidFill>
              </a:rPr>
              <a:t> </a:t>
            </a:r>
            <a:r>
              <a:rPr lang="en-US" altLang="ko-KR" sz="2200" b="1" dirty="0">
                <a:solidFill>
                  <a:srgbClr val="0C2461"/>
                </a:solidFill>
              </a:rPr>
              <a:t>– PM &amp; FE</a:t>
            </a:r>
          </a:p>
          <a:p>
            <a:r>
              <a:rPr lang="en-US" altLang="ko-KR" sz="900" dirty="0">
                <a:solidFill>
                  <a:srgbClr val="0C2461"/>
                </a:solidFill>
              </a:rPr>
              <a:t>- Google </a:t>
            </a:r>
            <a:r>
              <a:rPr lang="en-US" altLang="ko-KR" sz="900" dirty="0" err="1">
                <a:solidFill>
                  <a:srgbClr val="0C2461"/>
                </a:solidFill>
              </a:rPr>
              <a:t>MLKit</a:t>
            </a:r>
            <a:r>
              <a:rPr lang="en-US" altLang="ko-KR" sz="900" dirty="0">
                <a:solidFill>
                  <a:srgbClr val="0C2461"/>
                </a:solidFill>
              </a:rPr>
              <a:t> &amp; </a:t>
            </a:r>
            <a:r>
              <a:rPr lang="en-US" altLang="ko-KR" sz="900" dirty="0" err="1">
                <a:solidFill>
                  <a:srgbClr val="0C2461"/>
                </a:solidFill>
              </a:rPr>
              <a:t>CameraX</a:t>
            </a:r>
            <a:r>
              <a:rPr lang="en-US" altLang="ko-KR" sz="900" dirty="0">
                <a:solidFill>
                  <a:srgbClr val="0C2461"/>
                </a:solidFill>
              </a:rPr>
              <a:t> API </a:t>
            </a:r>
            <a:r>
              <a:rPr lang="ko-KR" altLang="en-US" sz="900" dirty="0">
                <a:solidFill>
                  <a:srgbClr val="0C2461"/>
                </a:solidFill>
              </a:rPr>
              <a:t>기능 연결 및 활용</a:t>
            </a:r>
          </a:p>
          <a:p>
            <a:r>
              <a:rPr lang="en-US" altLang="ko-KR" sz="900" dirty="0">
                <a:solidFill>
                  <a:srgbClr val="0C2461"/>
                </a:solidFill>
              </a:rPr>
              <a:t>- </a:t>
            </a:r>
            <a:r>
              <a:rPr lang="ko-KR" altLang="en-US" sz="900" dirty="0">
                <a:solidFill>
                  <a:srgbClr val="0C2461"/>
                </a:solidFill>
              </a:rPr>
              <a:t>시니어 및 일반용 쿠폰 및 결제 </a:t>
            </a:r>
            <a:r>
              <a:rPr lang="en-US" altLang="ko-KR" sz="900" dirty="0">
                <a:solidFill>
                  <a:srgbClr val="0C2461"/>
                </a:solidFill>
              </a:rPr>
              <a:t>View </a:t>
            </a:r>
            <a:r>
              <a:rPr lang="ko-KR" altLang="en-US" sz="900" dirty="0">
                <a:solidFill>
                  <a:srgbClr val="0C2461"/>
                </a:solidFill>
              </a:rPr>
              <a:t>디자인 및 경로 관리</a:t>
            </a:r>
          </a:p>
          <a:p>
            <a:r>
              <a:rPr lang="en-US" altLang="ko-KR" sz="900" dirty="0">
                <a:solidFill>
                  <a:srgbClr val="0C2461"/>
                </a:solidFill>
              </a:rPr>
              <a:t>- </a:t>
            </a:r>
            <a:r>
              <a:rPr lang="ko-KR" altLang="en-US" sz="900" dirty="0">
                <a:solidFill>
                  <a:srgbClr val="0C2461"/>
                </a:solidFill>
              </a:rPr>
              <a:t>산출문서 및 일정관리 기획</a:t>
            </a:r>
          </a:p>
          <a:p>
            <a:r>
              <a:rPr lang="en-US" altLang="ko-KR" sz="900" dirty="0">
                <a:solidFill>
                  <a:srgbClr val="0C2461"/>
                </a:solidFill>
              </a:rPr>
              <a:t>- Git Hub</a:t>
            </a:r>
            <a:r>
              <a:rPr lang="ko-KR" altLang="en-US" sz="900" dirty="0">
                <a:solidFill>
                  <a:srgbClr val="0C2461"/>
                </a:solidFill>
              </a:rPr>
              <a:t>을 이용 버전 관리</a:t>
            </a:r>
            <a:endParaRPr lang="en-US" altLang="ko-KR" sz="900" dirty="0">
              <a:solidFill>
                <a:srgbClr val="0C246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BD32812-2CC9-B711-0A7C-B8CF3D0EB5BB}"/>
              </a:ext>
            </a:extLst>
          </p:cNvPr>
          <p:cNvSpPr txBox="1"/>
          <p:nvPr/>
        </p:nvSpPr>
        <p:spPr>
          <a:xfrm>
            <a:off x="8502441" y="2488645"/>
            <a:ext cx="3085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err="1">
                <a:solidFill>
                  <a:srgbClr val="0C2461"/>
                </a:solidFill>
              </a:rPr>
              <a:t>김도헌</a:t>
            </a:r>
            <a:r>
              <a:rPr lang="ko-KR" altLang="en-US" sz="2400" b="1" dirty="0">
                <a:solidFill>
                  <a:srgbClr val="0C2461"/>
                </a:solidFill>
              </a:rPr>
              <a:t> </a:t>
            </a:r>
            <a:r>
              <a:rPr lang="en-US" altLang="ko-KR" sz="2400" b="1" dirty="0">
                <a:solidFill>
                  <a:srgbClr val="0C2461"/>
                </a:solidFill>
              </a:rPr>
              <a:t>- BE</a:t>
            </a:r>
          </a:p>
          <a:p>
            <a:r>
              <a:rPr lang="en-US" altLang="ko-KR" sz="900" dirty="0">
                <a:solidFill>
                  <a:srgbClr val="0C2461"/>
                </a:solidFill>
              </a:rPr>
              <a:t>- Retrofit2</a:t>
            </a:r>
            <a:r>
              <a:rPr lang="ko-KR" altLang="en-US" sz="900" dirty="0">
                <a:solidFill>
                  <a:srgbClr val="0C2461"/>
                </a:solidFill>
              </a:rPr>
              <a:t>라이브러리를 이용한 </a:t>
            </a:r>
            <a:r>
              <a:rPr lang="en-US" altLang="ko-KR" sz="900" dirty="0">
                <a:solidFill>
                  <a:srgbClr val="0C2461"/>
                </a:solidFill>
              </a:rPr>
              <a:t>HTTP</a:t>
            </a:r>
            <a:r>
              <a:rPr lang="ko-KR" altLang="en-US" sz="900" dirty="0">
                <a:solidFill>
                  <a:srgbClr val="0C2461"/>
                </a:solidFill>
              </a:rPr>
              <a:t>통신</a:t>
            </a:r>
            <a:endParaRPr lang="en-US" altLang="ko-KR" sz="900" dirty="0">
              <a:solidFill>
                <a:srgbClr val="0C2461"/>
              </a:solidFill>
            </a:endParaRPr>
          </a:p>
          <a:p>
            <a:r>
              <a:rPr lang="en-US" altLang="ko-KR" sz="900" dirty="0">
                <a:solidFill>
                  <a:srgbClr val="0C2461"/>
                </a:solidFill>
              </a:rPr>
              <a:t>- MySQL </a:t>
            </a:r>
            <a:r>
              <a:rPr lang="ko-KR" altLang="en-US" sz="900" dirty="0">
                <a:solidFill>
                  <a:srgbClr val="0C2461"/>
                </a:solidFill>
              </a:rPr>
              <a:t>테이블 설계</a:t>
            </a:r>
            <a:endParaRPr lang="en-US" altLang="ko-KR" sz="900" dirty="0">
              <a:solidFill>
                <a:srgbClr val="0C2461"/>
              </a:solidFill>
            </a:endParaRPr>
          </a:p>
          <a:p>
            <a:r>
              <a:rPr lang="en-US" altLang="ko-KR" sz="900" dirty="0">
                <a:solidFill>
                  <a:srgbClr val="0C2461"/>
                </a:solidFill>
              </a:rPr>
              <a:t>- Flask</a:t>
            </a:r>
            <a:r>
              <a:rPr lang="ko-KR" altLang="en-US" sz="900" dirty="0">
                <a:solidFill>
                  <a:srgbClr val="0C2461"/>
                </a:solidFill>
              </a:rPr>
              <a:t>를 활용한 서버 구축 및 </a:t>
            </a:r>
            <a:r>
              <a:rPr lang="en-US" altLang="ko-KR" sz="900" dirty="0">
                <a:solidFill>
                  <a:srgbClr val="0C2461"/>
                </a:solidFill>
              </a:rPr>
              <a:t>DB </a:t>
            </a:r>
            <a:r>
              <a:rPr lang="ko-KR" altLang="en-US" sz="900" dirty="0">
                <a:solidFill>
                  <a:srgbClr val="0C2461"/>
                </a:solidFill>
              </a:rPr>
              <a:t>연결</a:t>
            </a:r>
            <a:endParaRPr lang="en-US" altLang="ko-KR" sz="900" dirty="0">
              <a:solidFill>
                <a:srgbClr val="0C2461"/>
              </a:solidFill>
            </a:endParaRPr>
          </a:p>
          <a:p>
            <a:r>
              <a:rPr lang="en-US" altLang="ko-KR" sz="900" dirty="0">
                <a:solidFill>
                  <a:srgbClr val="0C2461"/>
                </a:solidFill>
              </a:rPr>
              <a:t>- </a:t>
            </a:r>
            <a:r>
              <a:rPr lang="ko-KR" altLang="en-US" sz="900" dirty="0">
                <a:solidFill>
                  <a:srgbClr val="0C2461"/>
                </a:solidFill>
              </a:rPr>
              <a:t>관리자 페이지 </a:t>
            </a:r>
            <a:r>
              <a:rPr lang="en-US" altLang="ko-KR" sz="900" dirty="0">
                <a:solidFill>
                  <a:srgbClr val="0C2461"/>
                </a:solidFill>
              </a:rPr>
              <a:t>HTML/CSS </a:t>
            </a:r>
            <a:r>
              <a:rPr lang="ko-KR" altLang="en-US" sz="900" dirty="0">
                <a:solidFill>
                  <a:srgbClr val="0C2461"/>
                </a:solidFill>
              </a:rPr>
              <a:t>기능 구현</a:t>
            </a:r>
            <a:endParaRPr lang="en-US" altLang="ko-KR" sz="900" dirty="0">
              <a:solidFill>
                <a:srgbClr val="0C2461"/>
              </a:solidFill>
            </a:endParaRPr>
          </a:p>
        </p:txBody>
      </p:sp>
      <p:pic>
        <p:nvPicPr>
          <p:cNvPr id="23" name="그림 22" descr="인간의 얼굴, 사람, 미소, 안경이(가) 표시된 사진&#10;&#10;자동 생성된 설명">
            <a:extLst>
              <a:ext uri="{FF2B5EF4-FFF2-40B4-BE49-F238E27FC236}">
                <a16:creationId xmlns:a16="http://schemas.microsoft.com/office/drawing/2014/main" id="{E5547FD7-ACB3-E509-4246-5B4F068B53C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1872" y="3769337"/>
            <a:ext cx="4588256" cy="3047749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7B14E1A3-B57D-37B0-3F18-DA62561D187D}"/>
              </a:ext>
            </a:extLst>
          </p:cNvPr>
          <p:cNvSpPr txBox="1"/>
          <p:nvPr/>
        </p:nvSpPr>
        <p:spPr>
          <a:xfrm>
            <a:off x="4406244" y="2513563"/>
            <a:ext cx="31525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err="1">
                <a:solidFill>
                  <a:srgbClr val="0C2461"/>
                </a:solidFill>
              </a:rPr>
              <a:t>정태녕</a:t>
            </a:r>
            <a:r>
              <a:rPr lang="en-US" altLang="ko-KR" sz="2400" b="1" dirty="0">
                <a:solidFill>
                  <a:srgbClr val="0C2461"/>
                </a:solidFill>
              </a:rPr>
              <a:t> - FE</a:t>
            </a:r>
            <a:endParaRPr lang="en-US" altLang="ko-KR" sz="1200" b="1" dirty="0">
              <a:solidFill>
                <a:srgbClr val="0C2461"/>
              </a:solidFill>
            </a:endParaRPr>
          </a:p>
          <a:p>
            <a:r>
              <a:rPr lang="en-US" altLang="ko-KR" sz="900" dirty="0">
                <a:solidFill>
                  <a:srgbClr val="0C2461"/>
                </a:solidFill>
              </a:rPr>
              <a:t>- Figma </a:t>
            </a:r>
            <a:r>
              <a:rPr lang="ko-KR" altLang="en-US" sz="900" dirty="0">
                <a:solidFill>
                  <a:srgbClr val="0C2461"/>
                </a:solidFill>
              </a:rPr>
              <a:t>활용 </a:t>
            </a:r>
            <a:r>
              <a:rPr lang="en-US" altLang="ko-KR" sz="900" dirty="0">
                <a:solidFill>
                  <a:srgbClr val="0C2461"/>
                </a:solidFill>
              </a:rPr>
              <a:t>UI/UX </a:t>
            </a:r>
            <a:r>
              <a:rPr lang="ko-KR" altLang="en-US" sz="900" dirty="0">
                <a:solidFill>
                  <a:srgbClr val="0C2461"/>
                </a:solidFill>
              </a:rPr>
              <a:t>흐름도</a:t>
            </a:r>
            <a:r>
              <a:rPr lang="en-US" altLang="ko-KR" sz="900" dirty="0">
                <a:solidFill>
                  <a:srgbClr val="0C2461"/>
                </a:solidFill>
              </a:rPr>
              <a:t>, </a:t>
            </a:r>
            <a:r>
              <a:rPr lang="ko-KR" altLang="en-US" sz="900" dirty="0">
                <a:solidFill>
                  <a:srgbClr val="0C2461"/>
                </a:solidFill>
              </a:rPr>
              <a:t>시니어용 화면 디자인</a:t>
            </a:r>
          </a:p>
          <a:p>
            <a:r>
              <a:rPr lang="en-US" altLang="ko-KR" sz="900" dirty="0">
                <a:solidFill>
                  <a:srgbClr val="0C2461"/>
                </a:solidFill>
              </a:rPr>
              <a:t>- </a:t>
            </a:r>
            <a:r>
              <a:rPr lang="ko-KR" altLang="en-US" sz="900" dirty="0">
                <a:solidFill>
                  <a:srgbClr val="0C2461"/>
                </a:solidFill>
              </a:rPr>
              <a:t>시니어용 </a:t>
            </a:r>
            <a:r>
              <a:rPr lang="ko-KR" altLang="en-US" sz="900" dirty="0" err="1">
                <a:solidFill>
                  <a:srgbClr val="0C2461"/>
                </a:solidFill>
              </a:rPr>
              <a:t>메인화면</a:t>
            </a:r>
            <a:r>
              <a:rPr lang="ko-KR" altLang="en-US" sz="900" dirty="0">
                <a:solidFill>
                  <a:srgbClr val="0C2461"/>
                </a:solidFill>
              </a:rPr>
              <a:t> </a:t>
            </a:r>
            <a:r>
              <a:rPr lang="en-US" altLang="ko-KR" sz="900" dirty="0">
                <a:solidFill>
                  <a:srgbClr val="0C2461"/>
                </a:solidFill>
              </a:rPr>
              <a:t>(Activity, Fragment, Dialog </a:t>
            </a:r>
            <a:r>
              <a:rPr lang="ko-KR" altLang="en-US" sz="900" dirty="0">
                <a:solidFill>
                  <a:srgbClr val="0C2461"/>
                </a:solidFill>
              </a:rPr>
              <a:t>디자인 및 기능구현</a:t>
            </a:r>
            <a:r>
              <a:rPr lang="en-US" altLang="ko-KR" sz="900" dirty="0">
                <a:solidFill>
                  <a:srgbClr val="0C2461"/>
                </a:solidFill>
              </a:rPr>
              <a:t>)</a:t>
            </a:r>
          </a:p>
          <a:p>
            <a:r>
              <a:rPr lang="en-US" altLang="ko-KR" sz="900" dirty="0">
                <a:solidFill>
                  <a:srgbClr val="0C2461"/>
                </a:solidFill>
              </a:rPr>
              <a:t>- </a:t>
            </a:r>
            <a:r>
              <a:rPr lang="ko-KR" altLang="en-US" sz="900" dirty="0">
                <a:solidFill>
                  <a:srgbClr val="0C2461"/>
                </a:solidFill>
              </a:rPr>
              <a:t>장바구니 </a:t>
            </a:r>
            <a:r>
              <a:rPr lang="en-US" altLang="ko-KR" sz="900" dirty="0">
                <a:solidFill>
                  <a:srgbClr val="0C2461"/>
                </a:solidFill>
              </a:rPr>
              <a:t>+ </a:t>
            </a:r>
            <a:r>
              <a:rPr lang="ko-KR" altLang="en-US" sz="900" dirty="0">
                <a:solidFill>
                  <a:srgbClr val="0C2461"/>
                </a:solidFill>
              </a:rPr>
              <a:t>결제하기 </a:t>
            </a:r>
            <a:r>
              <a:rPr lang="en-US" altLang="ko-KR" sz="900" dirty="0">
                <a:solidFill>
                  <a:srgbClr val="0C2461"/>
                </a:solidFill>
              </a:rPr>
              <a:t>adapter </a:t>
            </a:r>
            <a:r>
              <a:rPr lang="ko-KR" altLang="en-US" sz="900" dirty="0">
                <a:solidFill>
                  <a:srgbClr val="0C2461"/>
                </a:solidFill>
              </a:rPr>
              <a:t>연결 및 </a:t>
            </a:r>
            <a:r>
              <a:rPr lang="en-US" altLang="ko-KR" sz="900" dirty="0" err="1">
                <a:solidFill>
                  <a:srgbClr val="0C2461"/>
                </a:solidFill>
              </a:rPr>
              <a:t>recyclerView</a:t>
            </a:r>
            <a:r>
              <a:rPr lang="en-US" altLang="ko-KR" sz="900" dirty="0">
                <a:solidFill>
                  <a:srgbClr val="0C2461"/>
                </a:solidFill>
              </a:rPr>
              <a:t> </a:t>
            </a:r>
            <a:r>
              <a:rPr lang="ko-KR" altLang="en-US" sz="900" dirty="0">
                <a:solidFill>
                  <a:srgbClr val="0C2461"/>
                </a:solidFill>
              </a:rPr>
              <a:t>관리</a:t>
            </a:r>
            <a:endParaRPr lang="en-US" altLang="ko-KR" sz="900" dirty="0">
              <a:solidFill>
                <a:srgbClr val="0C246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D4B21F8-4F80-083F-D626-1030A53B6AE7}"/>
              </a:ext>
            </a:extLst>
          </p:cNvPr>
          <p:cNvSpPr txBox="1"/>
          <p:nvPr/>
        </p:nvSpPr>
        <p:spPr>
          <a:xfrm>
            <a:off x="6757851" y="1499685"/>
            <a:ext cx="31525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err="1">
                <a:solidFill>
                  <a:srgbClr val="0C2461"/>
                </a:solidFill>
              </a:rPr>
              <a:t>정희석</a:t>
            </a:r>
            <a:r>
              <a:rPr lang="en-US" altLang="ko-KR" sz="2400" b="1" dirty="0">
                <a:solidFill>
                  <a:srgbClr val="0C2461"/>
                </a:solidFill>
              </a:rPr>
              <a:t> – </a:t>
            </a:r>
            <a:r>
              <a:rPr lang="ko-KR" altLang="en-US" sz="2400" b="1" dirty="0">
                <a:solidFill>
                  <a:srgbClr val="0C2461"/>
                </a:solidFill>
              </a:rPr>
              <a:t>딥러닝</a:t>
            </a:r>
            <a:endParaRPr lang="en-US" altLang="ko-KR" sz="2400" b="1" dirty="0">
              <a:solidFill>
                <a:srgbClr val="0C2461"/>
              </a:solidFill>
            </a:endParaRPr>
          </a:p>
          <a:p>
            <a:r>
              <a:rPr lang="en-US" altLang="ko-KR" sz="900" dirty="0">
                <a:solidFill>
                  <a:srgbClr val="0C2461"/>
                </a:solidFill>
              </a:rPr>
              <a:t>- </a:t>
            </a:r>
            <a:r>
              <a:rPr lang="ko-KR" altLang="en-US" sz="900" dirty="0">
                <a:solidFill>
                  <a:srgbClr val="0C2461"/>
                </a:solidFill>
              </a:rPr>
              <a:t>이미지 데이터 모델링</a:t>
            </a:r>
            <a:endParaRPr lang="en-US" altLang="ko-KR" sz="900" dirty="0">
              <a:solidFill>
                <a:srgbClr val="0C2461"/>
              </a:solidFill>
            </a:endParaRPr>
          </a:p>
          <a:p>
            <a:r>
              <a:rPr lang="en-US" altLang="ko-KR" sz="900" dirty="0">
                <a:solidFill>
                  <a:srgbClr val="0C2461"/>
                </a:solidFill>
              </a:rPr>
              <a:t>- </a:t>
            </a:r>
            <a:r>
              <a:rPr lang="ko-KR" altLang="en-US" sz="900" dirty="0">
                <a:solidFill>
                  <a:srgbClr val="0C2461"/>
                </a:solidFill>
              </a:rPr>
              <a:t>딥러닝 모델 전이학습 및 개선</a:t>
            </a:r>
            <a:r>
              <a:rPr lang="en-US" altLang="ko-KR" sz="900" dirty="0">
                <a:solidFill>
                  <a:srgbClr val="0C2461"/>
                </a:solidFill>
              </a:rPr>
              <a:t>(</a:t>
            </a:r>
            <a:r>
              <a:rPr lang="en-US" altLang="ko-KR" sz="900" dirty="0" err="1">
                <a:solidFill>
                  <a:srgbClr val="0C2461"/>
                </a:solidFill>
              </a:rPr>
              <a:t>ResNet</a:t>
            </a:r>
            <a:r>
              <a:rPr lang="en-US" altLang="ko-KR" sz="900" dirty="0">
                <a:solidFill>
                  <a:srgbClr val="0C2461"/>
                </a:solidFill>
              </a:rPr>
              <a:t> </a:t>
            </a:r>
            <a:r>
              <a:rPr lang="ko-KR" altLang="en-US" sz="900" dirty="0">
                <a:solidFill>
                  <a:srgbClr val="0C2461"/>
                </a:solidFill>
              </a:rPr>
              <a:t>활용</a:t>
            </a:r>
            <a:r>
              <a:rPr lang="en-US" altLang="ko-KR" sz="900" dirty="0">
                <a:solidFill>
                  <a:srgbClr val="0C2461"/>
                </a:solidFill>
              </a:rPr>
              <a:t>)</a:t>
            </a:r>
          </a:p>
          <a:p>
            <a:r>
              <a:rPr lang="en-US" altLang="ko-KR" sz="900" dirty="0">
                <a:solidFill>
                  <a:srgbClr val="0C2461"/>
                </a:solidFill>
              </a:rPr>
              <a:t>- CNN</a:t>
            </a:r>
            <a:r>
              <a:rPr lang="ko-KR" altLang="en-US" sz="900" dirty="0">
                <a:solidFill>
                  <a:srgbClr val="0C2461"/>
                </a:solidFill>
              </a:rPr>
              <a:t> 모델활용</a:t>
            </a:r>
          </a:p>
          <a:p>
            <a:r>
              <a:rPr lang="en-US" altLang="ko-KR" sz="900" dirty="0">
                <a:solidFill>
                  <a:srgbClr val="0C2461"/>
                </a:solidFill>
              </a:rPr>
              <a:t>- </a:t>
            </a:r>
            <a:r>
              <a:rPr lang="ko-KR" altLang="en-US" sz="900" dirty="0">
                <a:solidFill>
                  <a:srgbClr val="0C2461"/>
                </a:solidFill>
              </a:rPr>
              <a:t>산출문서</a:t>
            </a:r>
            <a:endParaRPr lang="en-US" altLang="ko-KR" sz="1200" dirty="0">
              <a:solidFill>
                <a:srgbClr val="0C246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B82D17C-A787-F3E5-9F36-DC8CBA90C07B}"/>
              </a:ext>
            </a:extLst>
          </p:cNvPr>
          <p:cNvSpPr txBox="1"/>
          <p:nvPr/>
        </p:nvSpPr>
        <p:spPr>
          <a:xfrm>
            <a:off x="484313" y="2545053"/>
            <a:ext cx="3085200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err="1">
                <a:solidFill>
                  <a:srgbClr val="0C2461"/>
                </a:solidFill>
              </a:rPr>
              <a:t>서유민</a:t>
            </a:r>
            <a:r>
              <a:rPr lang="ko-KR" altLang="en-US" sz="2400" b="1" dirty="0">
                <a:solidFill>
                  <a:srgbClr val="0C2461"/>
                </a:solidFill>
              </a:rPr>
              <a:t> </a:t>
            </a:r>
            <a:r>
              <a:rPr lang="en-US" altLang="ko-KR" sz="2400" b="1" dirty="0">
                <a:solidFill>
                  <a:srgbClr val="0C2461"/>
                </a:solidFill>
              </a:rPr>
              <a:t>– FE</a:t>
            </a:r>
          </a:p>
          <a:p>
            <a:r>
              <a:rPr lang="en-US" altLang="ko-KR" sz="900" dirty="0">
                <a:solidFill>
                  <a:srgbClr val="0C2461"/>
                </a:solidFill>
              </a:rPr>
              <a:t>- Figma </a:t>
            </a:r>
            <a:r>
              <a:rPr lang="ko-KR" altLang="en-US" sz="900" dirty="0">
                <a:solidFill>
                  <a:srgbClr val="0C2461"/>
                </a:solidFill>
              </a:rPr>
              <a:t>활용 일반용 화면 디자인</a:t>
            </a:r>
          </a:p>
          <a:p>
            <a:r>
              <a:rPr lang="en-US" altLang="ko-KR" sz="900" dirty="0">
                <a:solidFill>
                  <a:srgbClr val="0C2461"/>
                </a:solidFill>
              </a:rPr>
              <a:t>- </a:t>
            </a:r>
            <a:r>
              <a:rPr lang="ko-KR" altLang="en-US" sz="900" dirty="0">
                <a:solidFill>
                  <a:srgbClr val="0C2461"/>
                </a:solidFill>
              </a:rPr>
              <a:t>일반용 </a:t>
            </a:r>
            <a:r>
              <a:rPr lang="ko-KR" altLang="en-US" sz="900" dirty="0" err="1">
                <a:solidFill>
                  <a:srgbClr val="0C2461"/>
                </a:solidFill>
              </a:rPr>
              <a:t>메인화면</a:t>
            </a:r>
            <a:r>
              <a:rPr lang="ko-KR" altLang="en-US" sz="900" dirty="0">
                <a:solidFill>
                  <a:srgbClr val="0C2461"/>
                </a:solidFill>
              </a:rPr>
              <a:t> </a:t>
            </a:r>
            <a:r>
              <a:rPr lang="en-US" altLang="ko-KR" sz="900" dirty="0">
                <a:solidFill>
                  <a:srgbClr val="0C2461"/>
                </a:solidFill>
              </a:rPr>
              <a:t>(Activity, Fragment, Dialog </a:t>
            </a:r>
            <a:r>
              <a:rPr lang="ko-KR" altLang="en-US" sz="900" dirty="0">
                <a:solidFill>
                  <a:srgbClr val="0C2461"/>
                </a:solidFill>
              </a:rPr>
              <a:t>디자인 및 기능구현</a:t>
            </a:r>
            <a:r>
              <a:rPr lang="en-US" altLang="ko-KR" sz="900" dirty="0">
                <a:solidFill>
                  <a:srgbClr val="0C2461"/>
                </a:solidFill>
              </a:rPr>
              <a:t>)</a:t>
            </a:r>
          </a:p>
          <a:p>
            <a:r>
              <a:rPr lang="en-US" altLang="ko-KR" sz="900" dirty="0">
                <a:solidFill>
                  <a:srgbClr val="0C2461"/>
                </a:solidFill>
              </a:rPr>
              <a:t>- </a:t>
            </a:r>
            <a:r>
              <a:rPr lang="ko-KR" altLang="en-US" sz="900" dirty="0">
                <a:solidFill>
                  <a:srgbClr val="0C2461"/>
                </a:solidFill>
              </a:rPr>
              <a:t>장바구니 </a:t>
            </a:r>
            <a:r>
              <a:rPr lang="en-US" altLang="ko-KR" sz="900" dirty="0">
                <a:solidFill>
                  <a:srgbClr val="0C2461"/>
                </a:solidFill>
              </a:rPr>
              <a:t>+ </a:t>
            </a:r>
            <a:r>
              <a:rPr lang="ko-KR" altLang="en-US" sz="900" dirty="0">
                <a:solidFill>
                  <a:srgbClr val="0C2461"/>
                </a:solidFill>
              </a:rPr>
              <a:t>결제하기 </a:t>
            </a:r>
            <a:r>
              <a:rPr lang="en-US" altLang="ko-KR" sz="900" dirty="0">
                <a:solidFill>
                  <a:srgbClr val="0C2461"/>
                </a:solidFill>
              </a:rPr>
              <a:t>adapter </a:t>
            </a:r>
            <a:r>
              <a:rPr lang="ko-KR" altLang="en-US" sz="900" dirty="0">
                <a:solidFill>
                  <a:srgbClr val="0C2461"/>
                </a:solidFill>
              </a:rPr>
              <a:t>연결 및 </a:t>
            </a:r>
            <a:r>
              <a:rPr lang="en-US" altLang="ko-KR" sz="900" dirty="0" err="1">
                <a:solidFill>
                  <a:srgbClr val="0C2461"/>
                </a:solidFill>
              </a:rPr>
              <a:t>recyclerView</a:t>
            </a:r>
            <a:r>
              <a:rPr lang="en-US" altLang="ko-KR" sz="900" dirty="0">
                <a:solidFill>
                  <a:srgbClr val="0C2461"/>
                </a:solidFill>
              </a:rPr>
              <a:t> </a:t>
            </a:r>
            <a:r>
              <a:rPr lang="ko-KR" altLang="en-US" sz="900" dirty="0">
                <a:solidFill>
                  <a:srgbClr val="0C2461"/>
                </a:solidFill>
              </a:rPr>
              <a:t>관리</a:t>
            </a:r>
            <a:endParaRPr lang="en-US" altLang="ko-KR" sz="900" dirty="0">
              <a:solidFill>
                <a:srgbClr val="0C246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15883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7000">
              <a:srgbClr val="FFB5B6"/>
            </a:gs>
            <a:gs pos="57000">
              <a:schemeClr val="bg1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372000" y="391885"/>
            <a:ext cx="11448000" cy="6466115"/>
            <a:chOff x="464457" y="391886"/>
            <a:chExt cx="11350172" cy="6466115"/>
          </a:xfrm>
        </p:grpSpPr>
        <p:sp>
          <p:nvSpPr>
            <p:cNvPr id="5" name="양쪽 모서리가 둥근 사각형 4"/>
            <p:cNvSpPr/>
            <p:nvPr/>
          </p:nvSpPr>
          <p:spPr>
            <a:xfrm>
              <a:off x="464457" y="391886"/>
              <a:ext cx="11350172" cy="6466114"/>
            </a:xfrm>
            <a:prstGeom prst="round2SameRect">
              <a:avLst>
                <a:gd name="adj1" fmla="val 5121"/>
                <a:gd name="adj2" fmla="val 0"/>
              </a:avLst>
            </a:prstGeom>
            <a:solidFill>
              <a:srgbClr val="0C2461"/>
            </a:solidFill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lvl="2" latinLnBrk="0">
                <a:lnSpc>
                  <a:spcPct val="150000"/>
                </a:lnSpc>
                <a:defRPr/>
              </a:pPr>
              <a:r>
                <a:rPr lang="ko-KR" altLang="en-US" sz="2600" b="1" i="1" kern="0" dirty="0">
                  <a:solidFill>
                    <a:schemeClr val="bg1"/>
                  </a:solidFill>
                </a:rPr>
                <a:t>마무리</a:t>
              </a:r>
              <a:endParaRPr lang="en-US" altLang="ko-KR" sz="2600" b="1" i="1" kern="0" dirty="0">
                <a:solidFill>
                  <a:schemeClr val="bg1"/>
                </a:solidFill>
              </a:endParaRPr>
            </a:p>
          </p:txBody>
        </p:sp>
        <p:sp>
          <p:nvSpPr>
            <p:cNvPr id="6" name="양쪽 모서리가 둥근 사각형 5"/>
            <p:cNvSpPr/>
            <p:nvPr/>
          </p:nvSpPr>
          <p:spPr>
            <a:xfrm>
              <a:off x="464457" y="1320801"/>
              <a:ext cx="11350172" cy="5537200"/>
            </a:xfrm>
            <a:prstGeom prst="round2SameRect">
              <a:avLst>
                <a:gd name="adj1" fmla="val 6572"/>
                <a:gd name="adj2" fmla="val 0"/>
              </a:avLst>
            </a:prstGeom>
            <a:solidFill>
              <a:schemeClr val="bg1"/>
            </a:solidFill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7" name="자유형 6"/>
            <p:cNvSpPr/>
            <p:nvPr/>
          </p:nvSpPr>
          <p:spPr>
            <a:xfrm>
              <a:off x="909660" y="749801"/>
              <a:ext cx="112689" cy="197593"/>
            </a:xfrm>
            <a:custGeom>
              <a:avLst/>
              <a:gdLst>
                <a:gd name="connsiteX0" fmla="*/ 80683 w 89647"/>
                <a:gd name="connsiteY0" fmla="*/ 0 h 161365"/>
                <a:gd name="connsiteX1" fmla="*/ 0 w 89647"/>
                <a:gd name="connsiteY1" fmla="*/ 89647 h 161365"/>
                <a:gd name="connsiteX2" fmla="*/ 89647 w 89647"/>
                <a:gd name="connsiteY2" fmla="*/ 161365 h 161365"/>
                <a:gd name="connsiteX0" fmla="*/ 80683 w 89647"/>
                <a:gd name="connsiteY0" fmla="*/ 0 h 161365"/>
                <a:gd name="connsiteX1" fmla="*/ 0 w 89647"/>
                <a:gd name="connsiteY1" fmla="*/ 80122 h 161365"/>
                <a:gd name="connsiteX2" fmla="*/ 89647 w 89647"/>
                <a:gd name="connsiteY2" fmla="*/ 161365 h 161365"/>
                <a:gd name="connsiteX0" fmla="*/ 80683 w 89647"/>
                <a:gd name="connsiteY0" fmla="*/ 0 h 161365"/>
                <a:gd name="connsiteX1" fmla="*/ 0 w 89647"/>
                <a:gd name="connsiteY1" fmla="*/ 89647 h 161365"/>
                <a:gd name="connsiteX2" fmla="*/ 89647 w 89647"/>
                <a:gd name="connsiteY2" fmla="*/ 161365 h 161365"/>
                <a:gd name="connsiteX0" fmla="*/ 83064 w 92028"/>
                <a:gd name="connsiteY0" fmla="*/ 0 h 161365"/>
                <a:gd name="connsiteX1" fmla="*/ 0 w 92028"/>
                <a:gd name="connsiteY1" fmla="*/ 87266 h 161365"/>
                <a:gd name="connsiteX2" fmla="*/ 92028 w 92028"/>
                <a:gd name="connsiteY2" fmla="*/ 161365 h 161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028" h="161365">
                  <a:moveTo>
                    <a:pt x="83064" y="0"/>
                  </a:moveTo>
                  <a:lnTo>
                    <a:pt x="0" y="87266"/>
                  </a:lnTo>
                  <a:lnTo>
                    <a:pt x="92028" y="161365"/>
                  </a:lnTo>
                </a:path>
              </a:pathLst>
            </a:custGeom>
            <a:noFill/>
            <a:ln w="31750" cap="rnd">
              <a:solidFill>
                <a:srgbClr val="FFB5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11112062" y="74275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11252555" y="74275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11112062" y="87368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11252555" y="87368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F0F64D22-FA2B-1B99-DF3E-014F898504E4}"/>
              </a:ext>
            </a:extLst>
          </p:cNvPr>
          <p:cNvSpPr txBox="1"/>
          <p:nvPr/>
        </p:nvSpPr>
        <p:spPr>
          <a:xfrm>
            <a:off x="2704338" y="3120149"/>
            <a:ext cx="67833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600" b="1" i="1" dirty="0">
                <a:solidFill>
                  <a:srgbClr val="0C2461"/>
                </a:solidFill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3447599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7000">
              <a:srgbClr val="FFB5B6"/>
            </a:gs>
            <a:gs pos="57000">
              <a:schemeClr val="bg1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371565" y="391885"/>
            <a:ext cx="11448869" cy="6466115"/>
            <a:chOff x="464457" y="391886"/>
            <a:chExt cx="11350172" cy="6466115"/>
          </a:xfrm>
        </p:grpSpPr>
        <p:sp>
          <p:nvSpPr>
            <p:cNvPr id="5" name="양쪽 모서리가 둥근 사각형 4"/>
            <p:cNvSpPr/>
            <p:nvPr/>
          </p:nvSpPr>
          <p:spPr>
            <a:xfrm>
              <a:off x="464457" y="391886"/>
              <a:ext cx="11350172" cy="6466114"/>
            </a:xfrm>
            <a:prstGeom prst="round2SameRect">
              <a:avLst>
                <a:gd name="adj1" fmla="val 5121"/>
                <a:gd name="adj2" fmla="val 0"/>
              </a:avLst>
            </a:prstGeom>
            <a:solidFill>
              <a:srgbClr val="0C2461"/>
            </a:solidFill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lvl="2" latinLnBrk="0">
                <a:lnSpc>
                  <a:spcPct val="150000"/>
                </a:lnSpc>
                <a:defRPr/>
              </a:pPr>
              <a:r>
                <a:rPr lang="ko-KR" altLang="en-US" sz="2600" b="1" i="1" kern="0" dirty="0">
                  <a:solidFill>
                    <a:prstClr val="white"/>
                  </a:solidFill>
                </a:rPr>
                <a:t>목차</a:t>
              </a:r>
              <a:endParaRPr lang="en-US" altLang="ko-KR" sz="2600" b="1" i="1" kern="0" dirty="0">
                <a:solidFill>
                  <a:prstClr val="white"/>
                </a:solidFill>
              </a:endParaRPr>
            </a:p>
          </p:txBody>
        </p:sp>
        <p:sp>
          <p:nvSpPr>
            <p:cNvPr id="6" name="양쪽 모서리가 둥근 사각형 5"/>
            <p:cNvSpPr/>
            <p:nvPr/>
          </p:nvSpPr>
          <p:spPr>
            <a:xfrm>
              <a:off x="464457" y="1320801"/>
              <a:ext cx="11350172" cy="5537200"/>
            </a:xfrm>
            <a:prstGeom prst="round2SameRect">
              <a:avLst>
                <a:gd name="adj1" fmla="val 6572"/>
                <a:gd name="adj2" fmla="val 0"/>
              </a:avLst>
            </a:prstGeom>
            <a:solidFill>
              <a:schemeClr val="bg1"/>
            </a:solidFill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 sz="3000" b="1" i="1" dirty="0">
                  <a:solidFill>
                    <a:srgbClr val="0C246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선정 배경 </a:t>
              </a:r>
              <a:r>
                <a:rPr lang="en-US" altLang="ko-KR" sz="3000" b="1" i="1" dirty="0">
                  <a:solidFill>
                    <a:srgbClr val="0C246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&amp; </a:t>
              </a:r>
              <a:r>
                <a:rPr lang="ko-KR" altLang="en-US" sz="3000" b="1" i="1" dirty="0">
                  <a:solidFill>
                    <a:srgbClr val="0C246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필요성</a:t>
              </a:r>
              <a:endParaRPr lang="en-US" altLang="ko-KR" sz="3000" b="1" i="1" dirty="0">
                <a:solidFill>
                  <a:srgbClr val="0C246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3000" b="1" i="1" dirty="0">
                  <a:solidFill>
                    <a:srgbClr val="0C246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유사 서비스</a:t>
              </a:r>
              <a:endParaRPr lang="en-US" altLang="ko-KR" sz="3000" b="1" i="1" dirty="0">
                <a:solidFill>
                  <a:srgbClr val="0C246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ko-KR" sz="3000" b="1" i="1" dirty="0">
                  <a:solidFill>
                    <a:srgbClr val="0C246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UI &amp;</a:t>
              </a:r>
              <a:r>
                <a:rPr lang="ko-KR" altLang="en-US" sz="3000" b="1" i="1" dirty="0">
                  <a:solidFill>
                    <a:srgbClr val="0C246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시연 영상</a:t>
              </a:r>
              <a:endParaRPr lang="en-US" altLang="ko-KR" sz="3000" b="1" i="1" dirty="0">
                <a:solidFill>
                  <a:srgbClr val="0C246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3000" b="1" i="1" kern="0" dirty="0">
                  <a:solidFill>
                    <a:srgbClr val="0C2461"/>
                  </a:solidFill>
                </a:rPr>
                <a:t>딥러닝 모델 </a:t>
              </a:r>
              <a:r>
                <a:rPr lang="en-US" altLang="ko-KR" sz="3000" b="1" i="1" kern="0" dirty="0">
                  <a:solidFill>
                    <a:srgbClr val="0C2461"/>
                  </a:solidFill>
                </a:rPr>
                <a:t>&amp;</a:t>
              </a:r>
              <a:r>
                <a:rPr lang="ko-KR" altLang="en-US" sz="3000" b="1" i="1" kern="0" dirty="0">
                  <a:solidFill>
                    <a:srgbClr val="0C2461"/>
                  </a:solidFill>
                </a:rPr>
                <a:t> </a:t>
              </a:r>
              <a:r>
                <a:rPr lang="en-US" altLang="ko-KR" sz="3000" b="1" i="1" kern="0" dirty="0">
                  <a:solidFill>
                    <a:srgbClr val="0C2461"/>
                  </a:solidFill>
                </a:rPr>
                <a:t>DB</a:t>
              </a:r>
              <a:endParaRPr lang="en-US" altLang="ko-KR" sz="3000" b="1" i="1" dirty="0">
                <a:solidFill>
                  <a:srgbClr val="0C246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ko-KR" sz="3000" b="1" i="1" dirty="0">
                  <a:solidFill>
                    <a:srgbClr val="0C246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SW Architecture</a:t>
              </a:r>
            </a:p>
            <a:p>
              <a:pPr algn="ctr">
                <a:lnSpc>
                  <a:spcPct val="150000"/>
                </a:lnSpc>
              </a:pPr>
              <a:r>
                <a:rPr lang="ko-KR" altLang="en-US" sz="3000" b="1" i="1" dirty="0">
                  <a:solidFill>
                    <a:srgbClr val="0C246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기술 </a:t>
              </a:r>
              <a:r>
                <a:rPr lang="en-US" altLang="ko-KR" sz="3000" b="1" i="1" dirty="0">
                  <a:solidFill>
                    <a:srgbClr val="0C246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&amp; </a:t>
              </a:r>
              <a:r>
                <a:rPr lang="ko-KR" altLang="en-US" sz="3000" b="1" i="1" dirty="0">
                  <a:solidFill>
                    <a:srgbClr val="0C246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출처</a:t>
              </a:r>
              <a:endParaRPr lang="en-US" altLang="ko-KR" sz="3000" b="1" i="1" dirty="0">
                <a:solidFill>
                  <a:srgbClr val="0C246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3000" b="1" i="1" dirty="0">
                  <a:solidFill>
                    <a:srgbClr val="0C246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팀원 소개</a:t>
              </a:r>
            </a:p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7" name="자유형 6"/>
            <p:cNvSpPr/>
            <p:nvPr/>
          </p:nvSpPr>
          <p:spPr>
            <a:xfrm>
              <a:off x="909660" y="749801"/>
              <a:ext cx="112689" cy="197593"/>
            </a:xfrm>
            <a:custGeom>
              <a:avLst/>
              <a:gdLst>
                <a:gd name="connsiteX0" fmla="*/ 80683 w 89647"/>
                <a:gd name="connsiteY0" fmla="*/ 0 h 161365"/>
                <a:gd name="connsiteX1" fmla="*/ 0 w 89647"/>
                <a:gd name="connsiteY1" fmla="*/ 89647 h 161365"/>
                <a:gd name="connsiteX2" fmla="*/ 89647 w 89647"/>
                <a:gd name="connsiteY2" fmla="*/ 161365 h 161365"/>
                <a:gd name="connsiteX0" fmla="*/ 80683 w 89647"/>
                <a:gd name="connsiteY0" fmla="*/ 0 h 161365"/>
                <a:gd name="connsiteX1" fmla="*/ 0 w 89647"/>
                <a:gd name="connsiteY1" fmla="*/ 80122 h 161365"/>
                <a:gd name="connsiteX2" fmla="*/ 89647 w 89647"/>
                <a:gd name="connsiteY2" fmla="*/ 161365 h 161365"/>
                <a:gd name="connsiteX0" fmla="*/ 80683 w 89647"/>
                <a:gd name="connsiteY0" fmla="*/ 0 h 161365"/>
                <a:gd name="connsiteX1" fmla="*/ 0 w 89647"/>
                <a:gd name="connsiteY1" fmla="*/ 89647 h 161365"/>
                <a:gd name="connsiteX2" fmla="*/ 89647 w 89647"/>
                <a:gd name="connsiteY2" fmla="*/ 161365 h 161365"/>
                <a:gd name="connsiteX0" fmla="*/ 83064 w 92028"/>
                <a:gd name="connsiteY0" fmla="*/ 0 h 161365"/>
                <a:gd name="connsiteX1" fmla="*/ 0 w 92028"/>
                <a:gd name="connsiteY1" fmla="*/ 87266 h 161365"/>
                <a:gd name="connsiteX2" fmla="*/ 92028 w 92028"/>
                <a:gd name="connsiteY2" fmla="*/ 161365 h 161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028" h="161365">
                  <a:moveTo>
                    <a:pt x="83064" y="0"/>
                  </a:moveTo>
                  <a:lnTo>
                    <a:pt x="0" y="87266"/>
                  </a:lnTo>
                  <a:lnTo>
                    <a:pt x="92028" y="161365"/>
                  </a:lnTo>
                </a:path>
              </a:pathLst>
            </a:custGeom>
            <a:noFill/>
            <a:ln w="31750" cap="rnd">
              <a:solidFill>
                <a:srgbClr val="FFB5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11112062" y="74275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11252555" y="74275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11112062" y="87368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11252555" y="87368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84350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7000">
              <a:srgbClr val="FFB5B6"/>
            </a:gs>
            <a:gs pos="57000">
              <a:schemeClr val="bg1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372000" y="391885"/>
            <a:ext cx="11448000" cy="6466115"/>
            <a:chOff x="464457" y="391886"/>
            <a:chExt cx="11350172" cy="6466115"/>
          </a:xfrm>
        </p:grpSpPr>
        <p:sp>
          <p:nvSpPr>
            <p:cNvPr id="5" name="양쪽 모서리가 둥근 사각형 4"/>
            <p:cNvSpPr/>
            <p:nvPr/>
          </p:nvSpPr>
          <p:spPr>
            <a:xfrm>
              <a:off x="464457" y="391886"/>
              <a:ext cx="11350172" cy="6466114"/>
            </a:xfrm>
            <a:prstGeom prst="round2SameRect">
              <a:avLst>
                <a:gd name="adj1" fmla="val 5121"/>
                <a:gd name="adj2" fmla="val 0"/>
              </a:avLst>
            </a:prstGeom>
            <a:solidFill>
              <a:srgbClr val="0C2461"/>
            </a:solidFill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lvl="2" latinLnBrk="0">
                <a:lnSpc>
                  <a:spcPct val="150000"/>
                </a:lnSpc>
                <a:defRPr/>
              </a:pPr>
              <a:r>
                <a:rPr lang="ko-KR" altLang="en-US" sz="2600" b="1" i="1" kern="0" dirty="0">
                  <a:solidFill>
                    <a:srgbClr val="FFB5B6"/>
                  </a:solidFill>
                </a:rPr>
                <a:t>선정배경 </a:t>
              </a:r>
              <a:r>
                <a:rPr lang="en-US" altLang="ko-KR" sz="2600" b="1" i="1" kern="0" dirty="0">
                  <a:solidFill>
                    <a:schemeClr val="bg1"/>
                  </a:solidFill>
                </a:rPr>
                <a:t>&amp; </a:t>
              </a:r>
              <a:r>
                <a:rPr lang="ko-KR" altLang="en-US" sz="2600" b="1" i="1" kern="0" dirty="0">
                  <a:solidFill>
                    <a:schemeClr val="bg1"/>
                  </a:solidFill>
                </a:rPr>
                <a:t>필요성</a:t>
              </a:r>
              <a:endParaRPr lang="en-US" altLang="ko-KR" sz="2600" b="1" i="1" kern="0" dirty="0">
                <a:solidFill>
                  <a:schemeClr val="bg1"/>
                </a:solidFill>
              </a:endParaRPr>
            </a:p>
          </p:txBody>
        </p:sp>
        <p:sp>
          <p:nvSpPr>
            <p:cNvPr id="6" name="양쪽 모서리가 둥근 사각형 5"/>
            <p:cNvSpPr/>
            <p:nvPr/>
          </p:nvSpPr>
          <p:spPr>
            <a:xfrm>
              <a:off x="464457" y="1320801"/>
              <a:ext cx="11350172" cy="5537200"/>
            </a:xfrm>
            <a:prstGeom prst="round2SameRect">
              <a:avLst>
                <a:gd name="adj1" fmla="val 6572"/>
                <a:gd name="adj2" fmla="val 0"/>
              </a:avLst>
            </a:prstGeom>
            <a:solidFill>
              <a:schemeClr val="bg1"/>
            </a:solidFill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7" name="자유형 6"/>
            <p:cNvSpPr/>
            <p:nvPr/>
          </p:nvSpPr>
          <p:spPr>
            <a:xfrm>
              <a:off x="909660" y="749801"/>
              <a:ext cx="112689" cy="197593"/>
            </a:xfrm>
            <a:custGeom>
              <a:avLst/>
              <a:gdLst>
                <a:gd name="connsiteX0" fmla="*/ 80683 w 89647"/>
                <a:gd name="connsiteY0" fmla="*/ 0 h 161365"/>
                <a:gd name="connsiteX1" fmla="*/ 0 w 89647"/>
                <a:gd name="connsiteY1" fmla="*/ 89647 h 161365"/>
                <a:gd name="connsiteX2" fmla="*/ 89647 w 89647"/>
                <a:gd name="connsiteY2" fmla="*/ 161365 h 161365"/>
                <a:gd name="connsiteX0" fmla="*/ 80683 w 89647"/>
                <a:gd name="connsiteY0" fmla="*/ 0 h 161365"/>
                <a:gd name="connsiteX1" fmla="*/ 0 w 89647"/>
                <a:gd name="connsiteY1" fmla="*/ 80122 h 161365"/>
                <a:gd name="connsiteX2" fmla="*/ 89647 w 89647"/>
                <a:gd name="connsiteY2" fmla="*/ 161365 h 161365"/>
                <a:gd name="connsiteX0" fmla="*/ 80683 w 89647"/>
                <a:gd name="connsiteY0" fmla="*/ 0 h 161365"/>
                <a:gd name="connsiteX1" fmla="*/ 0 w 89647"/>
                <a:gd name="connsiteY1" fmla="*/ 89647 h 161365"/>
                <a:gd name="connsiteX2" fmla="*/ 89647 w 89647"/>
                <a:gd name="connsiteY2" fmla="*/ 161365 h 161365"/>
                <a:gd name="connsiteX0" fmla="*/ 83064 w 92028"/>
                <a:gd name="connsiteY0" fmla="*/ 0 h 161365"/>
                <a:gd name="connsiteX1" fmla="*/ 0 w 92028"/>
                <a:gd name="connsiteY1" fmla="*/ 87266 h 161365"/>
                <a:gd name="connsiteX2" fmla="*/ 92028 w 92028"/>
                <a:gd name="connsiteY2" fmla="*/ 161365 h 161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028" h="161365">
                  <a:moveTo>
                    <a:pt x="83064" y="0"/>
                  </a:moveTo>
                  <a:lnTo>
                    <a:pt x="0" y="87266"/>
                  </a:lnTo>
                  <a:lnTo>
                    <a:pt x="92028" y="161365"/>
                  </a:lnTo>
                </a:path>
              </a:pathLst>
            </a:custGeom>
            <a:noFill/>
            <a:ln w="31750" cap="rnd">
              <a:solidFill>
                <a:srgbClr val="FFB5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11112062" y="74275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11252555" y="74275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11112062" y="87368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11252555" y="87368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9" name="그림 18">
            <a:extLst>
              <a:ext uri="{FF2B5EF4-FFF2-40B4-BE49-F238E27FC236}">
                <a16:creationId xmlns:a16="http://schemas.microsoft.com/office/drawing/2014/main" id="{7A1155D1-5EC7-E4D7-3737-E6582B40E3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386" y="2615520"/>
            <a:ext cx="5107392" cy="236292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5882BAE8-BBF7-117F-BA34-892A691FDEC9}"/>
              </a:ext>
            </a:extLst>
          </p:cNvPr>
          <p:cNvSpPr txBox="1"/>
          <p:nvPr/>
        </p:nvSpPr>
        <p:spPr>
          <a:xfrm>
            <a:off x="6470760" y="5856413"/>
            <a:ext cx="5349240" cy="1031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1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출처</a:t>
            </a:r>
            <a:r>
              <a:rPr lang="en-US" altLang="ko-KR" sz="11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: </a:t>
            </a:r>
            <a:r>
              <a:rPr lang="ko-KR" altLang="en-US" sz="11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국내 키오스크 특허 출원 동향</a:t>
            </a:r>
            <a:br>
              <a:rPr lang="en-US" altLang="ko-KR" sz="1800" b="1" dirty="0">
                <a:solidFill>
                  <a:prstClr val="black">
                    <a:lumMod val="65000"/>
                    <a:lumOff val="35000"/>
                  </a:prstClr>
                </a:solidFill>
              </a:rPr>
            </a:br>
            <a:r>
              <a:rPr lang="en-US" altLang="ko-KR" sz="800" b="1" dirty="0">
                <a:solidFill>
                  <a:prstClr val="black">
                    <a:lumMod val="65000"/>
                    <a:lumOff val="35000"/>
                  </a:prstClr>
                </a:solidFill>
                <a:hlinkClick r:id="rId3"/>
              </a:rPr>
              <a:t>https://www.ipdaily.co.kr/2022/05/24/11/12/10/20612/%EB%AC%B4%EC%9D%B8%EB%8B%A8%EB%A7%90%EA%B8%B0%ED%82%A4%EC%98%A4%EC%8A%A4%ED%81%AC-40%EC%A1%B0%EC%9B%90-%EC%8B%9C%EC%9E%A5-%ED%8A%B9%ED%97%88%EC%B6%9C%EC%9B%90-%EC%97%B0%ED%8F%89%EA%B7%A0-1/</a:t>
            </a:r>
            <a:r>
              <a:rPr lang="en-US" altLang="ko-KR" sz="8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endParaRPr lang="ko-KR" altLang="en-US" sz="2400" dirty="0">
              <a:solidFill>
                <a:prstClr val="white">
                  <a:lumMod val="65000"/>
                </a:prstClr>
              </a:solidFill>
            </a:endParaRPr>
          </a:p>
          <a:p>
            <a:pPr algn="r"/>
            <a:endParaRPr lang="ko-KR" altLang="en-US" dirty="0"/>
          </a:p>
        </p:txBody>
      </p:sp>
      <p:pic>
        <p:nvPicPr>
          <p:cNvPr id="24" name="그림 23" descr="텍스트, 스크린샷, 라인, 그래프이(가) 표시된 사진&#10;&#10;자동 생성된 설명">
            <a:extLst>
              <a:ext uri="{FF2B5EF4-FFF2-40B4-BE49-F238E27FC236}">
                <a16:creationId xmlns:a16="http://schemas.microsoft.com/office/drawing/2014/main" id="{52C79734-077E-A637-0E15-26AED34474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7116" y="2297592"/>
            <a:ext cx="5030572" cy="3116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14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7000">
              <a:srgbClr val="FFB5B6"/>
            </a:gs>
            <a:gs pos="57000">
              <a:schemeClr val="bg1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372000" y="391885"/>
            <a:ext cx="11448000" cy="6466115"/>
            <a:chOff x="464457" y="391886"/>
            <a:chExt cx="11350172" cy="6466115"/>
          </a:xfrm>
        </p:grpSpPr>
        <p:sp>
          <p:nvSpPr>
            <p:cNvPr id="5" name="양쪽 모서리가 둥근 사각형 4"/>
            <p:cNvSpPr/>
            <p:nvPr/>
          </p:nvSpPr>
          <p:spPr>
            <a:xfrm>
              <a:off x="464457" y="391886"/>
              <a:ext cx="11350172" cy="6466114"/>
            </a:xfrm>
            <a:prstGeom prst="round2SameRect">
              <a:avLst>
                <a:gd name="adj1" fmla="val 5121"/>
                <a:gd name="adj2" fmla="val 0"/>
              </a:avLst>
            </a:prstGeom>
            <a:solidFill>
              <a:srgbClr val="0C2461"/>
            </a:solidFill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lvl="2" latinLnBrk="0">
                <a:lnSpc>
                  <a:spcPct val="150000"/>
                </a:lnSpc>
                <a:defRPr/>
              </a:pPr>
              <a:r>
                <a:rPr lang="ko-KR" altLang="en-US" sz="2600" b="1" i="1" kern="0" dirty="0">
                  <a:solidFill>
                    <a:srgbClr val="FFB5B6"/>
                  </a:solidFill>
                </a:rPr>
                <a:t>선정배경 </a:t>
              </a:r>
              <a:r>
                <a:rPr lang="en-US" altLang="ko-KR" sz="2600" b="1" i="1" kern="0" dirty="0">
                  <a:solidFill>
                    <a:schemeClr val="bg1"/>
                  </a:solidFill>
                </a:rPr>
                <a:t>&amp; </a:t>
              </a:r>
              <a:r>
                <a:rPr lang="ko-KR" altLang="en-US" sz="2600" b="1" i="1" kern="0" dirty="0">
                  <a:solidFill>
                    <a:schemeClr val="bg1"/>
                  </a:solidFill>
                </a:rPr>
                <a:t>필요성</a:t>
              </a:r>
              <a:endParaRPr lang="en-US" altLang="ko-KR" sz="2600" b="1" i="1" kern="0" dirty="0">
                <a:solidFill>
                  <a:schemeClr val="bg1"/>
                </a:solidFill>
              </a:endParaRPr>
            </a:p>
          </p:txBody>
        </p:sp>
        <p:sp>
          <p:nvSpPr>
            <p:cNvPr id="6" name="양쪽 모서리가 둥근 사각형 5"/>
            <p:cNvSpPr/>
            <p:nvPr/>
          </p:nvSpPr>
          <p:spPr>
            <a:xfrm>
              <a:off x="464457" y="1320801"/>
              <a:ext cx="11350172" cy="5537200"/>
            </a:xfrm>
            <a:prstGeom prst="round2SameRect">
              <a:avLst>
                <a:gd name="adj1" fmla="val 6572"/>
                <a:gd name="adj2" fmla="val 0"/>
              </a:avLst>
            </a:prstGeom>
            <a:solidFill>
              <a:schemeClr val="bg1"/>
            </a:solidFill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7" name="자유형 6"/>
            <p:cNvSpPr/>
            <p:nvPr/>
          </p:nvSpPr>
          <p:spPr>
            <a:xfrm>
              <a:off x="909660" y="749801"/>
              <a:ext cx="112689" cy="197593"/>
            </a:xfrm>
            <a:custGeom>
              <a:avLst/>
              <a:gdLst>
                <a:gd name="connsiteX0" fmla="*/ 80683 w 89647"/>
                <a:gd name="connsiteY0" fmla="*/ 0 h 161365"/>
                <a:gd name="connsiteX1" fmla="*/ 0 w 89647"/>
                <a:gd name="connsiteY1" fmla="*/ 89647 h 161365"/>
                <a:gd name="connsiteX2" fmla="*/ 89647 w 89647"/>
                <a:gd name="connsiteY2" fmla="*/ 161365 h 161365"/>
                <a:gd name="connsiteX0" fmla="*/ 80683 w 89647"/>
                <a:gd name="connsiteY0" fmla="*/ 0 h 161365"/>
                <a:gd name="connsiteX1" fmla="*/ 0 w 89647"/>
                <a:gd name="connsiteY1" fmla="*/ 80122 h 161365"/>
                <a:gd name="connsiteX2" fmla="*/ 89647 w 89647"/>
                <a:gd name="connsiteY2" fmla="*/ 161365 h 161365"/>
                <a:gd name="connsiteX0" fmla="*/ 80683 w 89647"/>
                <a:gd name="connsiteY0" fmla="*/ 0 h 161365"/>
                <a:gd name="connsiteX1" fmla="*/ 0 w 89647"/>
                <a:gd name="connsiteY1" fmla="*/ 89647 h 161365"/>
                <a:gd name="connsiteX2" fmla="*/ 89647 w 89647"/>
                <a:gd name="connsiteY2" fmla="*/ 161365 h 161365"/>
                <a:gd name="connsiteX0" fmla="*/ 83064 w 92028"/>
                <a:gd name="connsiteY0" fmla="*/ 0 h 161365"/>
                <a:gd name="connsiteX1" fmla="*/ 0 w 92028"/>
                <a:gd name="connsiteY1" fmla="*/ 87266 h 161365"/>
                <a:gd name="connsiteX2" fmla="*/ 92028 w 92028"/>
                <a:gd name="connsiteY2" fmla="*/ 161365 h 161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028" h="161365">
                  <a:moveTo>
                    <a:pt x="83064" y="0"/>
                  </a:moveTo>
                  <a:lnTo>
                    <a:pt x="0" y="87266"/>
                  </a:lnTo>
                  <a:lnTo>
                    <a:pt x="92028" y="161365"/>
                  </a:lnTo>
                </a:path>
              </a:pathLst>
            </a:custGeom>
            <a:noFill/>
            <a:ln w="31750" cap="rnd">
              <a:solidFill>
                <a:srgbClr val="FFB5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11112062" y="74275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11252555" y="74275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11112062" y="87368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11252555" y="87368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74" name="직사각형 73"/>
          <p:cNvSpPr/>
          <p:nvPr/>
        </p:nvSpPr>
        <p:spPr>
          <a:xfrm>
            <a:off x="7314020" y="6180344"/>
            <a:ext cx="4505980" cy="5071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1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출처</a:t>
            </a:r>
            <a:r>
              <a:rPr lang="en-US" altLang="ko-KR" sz="11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: </a:t>
            </a:r>
            <a:r>
              <a:rPr lang="ko-KR" altLang="en-US" sz="11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한국소비자원 </a:t>
            </a:r>
            <a:r>
              <a:rPr lang="en-US" altLang="ko-KR" sz="11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221124 </a:t>
            </a:r>
            <a:r>
              <a:rPr lang="ko-KR" altLang="en-US" sz="11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키오스크 이용실태조사 보도자료</a:t>
            </a:r>
            <a:br>
              <a:rPr lang="en-US" altLang="ko-KR" sz="1100" b="1" dirty="0">
                <a:solidFill>
                  <a:prstClr val="black">
                    <a:lumMod val="65000"/>
                    <a:lumOff val="35000"/>
                  </a:prstClr>
                </a:solidFill>
              </a:rPr>
            </a:br>
            <a:r>
              <a:rPr lang="en-US" altLang="ko-KR" sz="800" b="1" dirty="0">
                <a:solidFill>
                  <a:prstClr val="black">
                    <a:lumMod val="65000"/>
                    <a:lumOff val="35000"/>
                  </a:prstClr>
                </a:solidFill>
                <a:hlinkClick r:id="rId2"/>
              </a:rPr>
              <a:t>https://www.kca.go.kr/home/sub.do?menukey=4002&amp;mode=view&amp;no=1003409020</a:t>
            </a:r>
            <a:r>
              <a:rPr lang="en-US" altLang="ko-KR" sz="8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</a:p>
        </p:txBody>
      </p:sp>
      <p:pic>
        <p:nvPicPr>
          <p:cNvPr id="13" name="그림 12" descr="텍스트, 번호, 스크린샷, 폰트이(가) 표시된 사진&#10;&#10;자동 생성된 설명">
            <a:extLst>
              <a:ext uri="{FF2B5EF4-FFF2-40B4-BE49-F238E27FC236}">
                <a16:creationId xmlns:a16="http://schemas.microsoft.com/office/drawing/2014/main" id="{4EA0990A-13FA-292D-432F-4F9670A88EB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273" y="2255859"/>
            <a:ext cx="5833496" cy="3281341"/>
          </a:xfrm>
          <a:prstGeom prst="rect">
            <a:avLst/>
          </a:prstGeom>
        </p:spPr>
      </p:pic>
      <p:pic>
        <p:nvPicPr>
          <p:cNvPr id="16" name="그림 15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4113EB50-6B2E-8FC8-9F61-34FF0C795DC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6208" y="2326087"/>
            <a:ext cx="5583792" cy="3140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183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7000">
              <a:srgbClr val="FFB5B6"/>
            </a:gs>
            <a:gs pos="57000">
              <a:schemeClr val="bg1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372000" y="391885"/>
            <a:ext cx="11448000" cy="6466115"/>
            <a:chOff x="464457" y="391886"/>
            <a:chExt cx="11350172" cy="6466115"/>
          </a:xfrm>
        </p:grpSpPr>
        <p:sp>
          <p:nvSpPr>
            <p:cNvPr id="5" name="양쪽 모서리가 둥근 사각형 4"/>
            <p:cNvSpPr/>
            <p:nvPr/>
          </p:nvSpPr>
          <p:spPr>
            <a:xfrm>
              <a:off x="464457" y="391886"/>
              <a:ext cx="11350172" cy="6466114"/>
            </a:xfrm>
            <a:prstGeom prst="round2SameRect">
              <a:avLst>
                <a:gd name="adj1" fmla="val 5121"/>
                <a:gd name="adj2" fmla="val 0"/>
              </a:avLst>
            </a:prstGeom>
            <a:solidFill>
              <a:srgbClr val="0C2461"/>
            </a:solidFill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lvl="2" latinLnBrk="0">
                <a:lnSpc>
                  <a:spcPct val="150000"/>
                </a:lnSpc>
                <a:defRPr/>
              </a:pPr>
              <a:r>
                <a:rPr lang="ko-KR" altLang="en-US" sz="2600" b="1" i="1" kern="0" dirty="0">
                  <a:solidFill>
                    <a:srgbClr val="FFB5B6"/>
                  </a:solidFill>
                </a:rPr>
                <a:t>유사</a:t>
              </a:r>
              <a:r>
                <a:rPr lang="ko-KR" altLang="en-US" sz="2600" b="1" i="1" kern="0" dirty="0">
                  <a:solidFill>
                    <a:schemeClr val="bg1"/>
                  </a:solidFill>
                </a:rPr>
                <a:t>서비스</a:t>
              </a:r>
              <a:endParaRPr lang="en-US" altLang="ko-KR" sz="2600" b="1" i="1" kern="0" dirty="0">
                <a:solidFill>
                  <a:schemeClr val="bg1"/>
                </a:solidFill>
              </a:endParaRPr>
            </a:p>
          </p:txBody>
        </p:sp>
        <p:sp>
          <p:nvSpPr>
            <p:cNvPr id="6" name="양쪽 모서리가 둥근 사각형 5"/>
            <p:cNvSpPr/>
            <p:nvPr/>
          </p:nvSpPr>
          <p:spPr>
            <a:xfrm>
              <a:off x="464457" y="1320801"/>
              <a:ext cx="11350172" cy="5537200"/>
            </a:xfrm>
            <a:prstGeom prst="round2SameRect">
              <a:avLst>
                <a:gd name="adj1" fmla="val 6572"/>
                <a:gd name="adj2" fmla="val 0"/>
              </a:avLst>
            </a:prstGeom>
            <a:solidFill>
              <a:schemeClr val="bg1"/>
            </a:solidFill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7" name="자유형 6"/>
            <p:cNvSpPr/>
            <p:nvPr/>
          </p:nvSpPr>
          <p:spPr>
            <a:xfrm>
              <a:off x="909660" y="749801"/>
              <a:ext cx="112689" cy="197593"/>
            </a:xfrm>
            <a:custGeom>
              <a:avLst/>
              <a:gdLst>
                <a:gd name="connsiteX0" fmla="*/ 80683 w 89647"/>
                <a:gd name="connsiteY0" fmla="*/ 0 h 161365"/>
                <a:gd name="connsiteX1" fmla="*/ 0 w 89647"/>
                <a:gd name="connsiteY1" fmla="*/ 89647 h 161365"/>
                <a:gd name="connsiteX2" fmla="*/ 89647 w 89647"/>
                <a:gd name="connsiteY2" fmla="*/ 161365 h 161365"/>
                <a:gd name="connsiteX0" fmla="*/ 80683 w 89647"/>
                <a:gd name="connsiteY0" fmla="*/ 0 h 161365"/>
                <a:gd name="connsiteX1" fmla="*/ 0 w 89647"/>
                <a:gd name="connsiteY1" fmla="*/ 80122 h 161365"/>
                <a:gd name="connsiteX2" fmla="*/ 89647 w 89647"/>
                <a:gd name="connsiteY2" fmla="*/ 161365 h 161365"/>
                <a:gd name="connsiteX0" fmla="*/ 80683 w 89647"/>
                <a:gd name="connsiteY0" fmla="*/ 0 h 161365"/>
                <a:gd name="connsiteX1" fmla="*/ 0 w 89647"/>
                <a:gd name="connsiteY1" fmla="*/ 89647 h 161365"/>
                <a:gd name="connsiteX2" fmla="*/ 89647 w 89647"/>
                <a:gd name="connsiteY2" fmla="*/ 161365 h 161365"/>
                <a:gd name="connsiteX0" fmla="*/ 83064 w 92028"/>
                <a:gd name="connsiteY0" fmla="*/ 0 h 161365"/>
                <a:gd name="connsiteX1" fmla="*/ 0 w 92028"/>
                <a:gd name="connsiteY1" fmla="*/ 87266 h 161365"/>
                <a:gd name="connsiteX2" fmla="*/ 92028 w 92028"/>
                <a:gd name="connsiteY2" fmla="*/ 161365 h 161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028" h="161365">
                  <a:moveTo>
                    <a:pt x="83064" y="0"/>
                  </a:moveTo>
                  <a:lnTo>
                    <a:pt x="0" y="87266"/>
                  </a:lnTo>
                  <a:lnTo>
                    <a:pt x="92028" y="161365"/>
                  </a:lnTo>
                </a:path>
              </a:pathLst>
            </a:custGeom>
            <a:noFill/>
            <a:ln w="31750" cap="rnd">
              <a:solidFill>
                <a:srgbClr val="FFB5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11112062" y="74275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11252555" y="74275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11112062" y="87368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11252555" y="87368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8C1DE462-B6F3-2362-AD06-134F51BBEE1E}"/>
              </a:ext>
            </a:extLst>
          </p:cNvPr>
          <p:cNvGrpSpPr/>
          <p:nvPr/>
        </p:nvGrpSpPr>
        <p:grpSpPr>
          <a:xfrm>
            <a:off x="747888" y="1495106"/>
            <a:ext cx="4672220" cy="5188588"/>
            <a:chOff x="705161" y="1669410"/>
            <a:chExt cx="4672220" cy="5188588"/>
          </a:xfrm>
        </p:grpSpPr>
        <p:pic>
          <p:nvPicPr>
            <p:cNvPr id="3" name="그림 2" descr="텍스트, 스크린샷, 도표, 폰트이(가) 표시된 사진&#10;&#10;자동 생성된 설명">
              <a:extLst>
                <a:ext uri="{FF2B5EF4-FFF2-40B4-BE49-F238E27FC236}">
                  <a16:creationId xmlns:a16="http://schemas.microsoft.com/office/drawing/2014/main" id="{DCCB0C0C-BA0F-DEA8-A13C-818F53B244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1040" y="3428999"/>
              <a:ext cx="4556341" cy="3428999"/>
            </a:xfrm>
            <a:prstGeom prst="rect">
              <a:avLst/>
            </a:prstGeom>
          </p:spPr>
        </p:pic>
        <p:pic>
          <p:nvPicPr>
            <p:cNvPr id="14" name="그림 13" descr="텍스트, 스크린샷, 폰트, 라인이(가) 표시된 사진&#10;&#10;자동 생성된 설명">
              <a:extLst>
                <a:ext uri="{FF2B5EF4-FFF2-40B4-BE49-F238E27FC236}">
                  <a16:creationId xmlns:a16="http://schemas.microsoft.com/office/drawing/2014/main" id="{859E2871-6797-C789-A914-EF133402072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5161" y="1669410"/>
              <a:ext cx="4672220" cy="1611472"/>
            </a:xfrm>
            <a:prstGeom prst="rect">
              <a:avLst/>
            </a:prstGeom>
          </p:spPr>
        </p:pic>
      </p:grpSp>
      <p:pic>
        <p:nvPicPr>
          <p:cNvPr id="20" name="그림 19">
            <a:extLst>
              <a:ext uri="{FF2B5EF4-FFF2-40B4-BE49-F238E27FC236}">
                <a16:creationId xmlns:a16="http://schemas.microsoft.com/office/drawing/2014/main" id="{24460AA9-0C5D-4C91-0651-A5A0FFF251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1875" y="2005528"/>
            <a:ext cx="5526063" cy="4109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458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7000">
              <a:srgbClr val="FFB5B6"/>
            </a:gs>
            <a:gs pos="57000">
              <a:schemeClr val="bg1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372000" y="391885"/>
            <a:ext cx="11448000" cy="6466115"/>
            <a:chOff x="464457" y="391886"/>
            <a:chExt cx="11350172" cy="6466115"/>
          </a:xfrm>
        </p:grpSpPr>
        <p:sp>
          <p:nvSpPr>
            <p:cNvPr id="5" name="양쪽 모서리가 둥근 사각형 4"/>
            <p:cNvSpPr/>
            <p:nvPr/>
          </p:nvSpPr>
          <p:spPr>
            <a:xfrm>
              <a:off x="464457" y="391886"/>
              <a:ext cx="11350172" cy="6466114"/>
            </a:xfrm>
            <a:prstGeom prst="round2SameRect">
              <a:avLst>
                <a:gd name="adj1" fmla="val 5121"/>
                <a:gd name="adj2" fmla="val 0"/>
              </a:avLst>
            </a:prstGeom>
            <a:solidFill>
              <a:srgbClr val="0C2461"/>
            </a:solidFill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lvl="2" latinLnBrk="0">
                <a:lnSpc>
                  <a:spcPct val="150000"/>
                </a:lnSpc>
                <a:defRPr/>
              </a:pPr>
              <a:r>
                <a:rPr lang="en-US" altLang="ko-KR" sz="2600" b="1" i="1" kern="0" dirty="0">
                  <a:solidFill>
                    <a:srgbClr val="FFB5B6"/>
                  </a:solidFill>
                </a:rPr>
                <a:t>UI</a:t>
              </a:r>
              <a:r>
                <a:rPr lang="ko-KR" altLang="en-US" sz="2600" b="1" i="1" kern="0" dirty="0">
                  <a:solidFill>
                    <a:srgbClr val="FFB5B6"/>
                  </a:solidFill>
                </a:rPr>
                <a:t> </a:t>
              </a:r>
              <a:r>
                <a:rPr lang="en-US" altLang="ko-KR" sz="2600" b="1" i="1" kern="0" dirty="0">
                  <a:solidFill>
                    <a:srgbClr val="FFB5B6"/>
                  </a:solidFill>
                </a:rPr>
                <a:t>&amp;</a:t>
              </a:r>
              <a:r>
                <a:rPr lang="ko-KR" altLang="en-US" sz="2600" b="1" i="1" kern="0" dirty="0">
                  <a:solidFill>
                    <a:srgbClr val="FFB5B6"/>
                  </a:solidFill>
                </a:rPr>
                <a:t> </a:t>
              </a:r>
              <a:r>
                <a:rPr lang="ko-KR" altLang="en-US" sz="2600" b="1" i="1" kern="0" dirty="0">
                  <a:solidFill>
                    <a:schemeClr val="bg1"/>
                  </a:solidFill>
                </a:rPr>
                <a:t>시연 영상</a:t>
              </a:r>
              <a:endParaRPr lang="en-US" altLang="ko-KR" sz="2600" b="1" i="1" kern="0" dirty="0">
                <a:solidFill>
                  <a:schemeClr val="bg1"/>
                </a:solidFill>
              </a:endParaRPr>
            </a:p>
          </p:txBody>
        </p:sp>
        <p:sp>
          <p:nvSpPr>
            <p:cNvPr id="6" name="양쪽 모서리가 둥근 사각형 5"/>
            <p:cNvSpPr/>
            <p:nvPr/>
          </p:nvSpPr>
          <p:spPr>
            <a:xfrm>
              <a:off x="464457" y="1320801"/>
              <a:ext cx="11350172" cy="5537200"/>
            </a:xfrm>
            <a:prstGeom prst="round2SameRect">
              <a:avLst>
                <a:gd name="adj1" fmla="val 6572"/>
                <a:gd name="adj2" fmla="val 0"/>
              </a:avLst>
            </a:prstGeom>
            <a:solidFill>
              <a:schemeClr val="bg1"/>
            </a:solidFill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7" name="자유형 6"/>
            <p:cNvSpPr/>
            <p:nvPr/>
          </p:nvSpPr>
          <p:spPr>
            <a:xfrm>
              <a:off x="909660" y="749801"/>
              <a:ext cx="112689" cy="197593"/>
            </a:xfrm>
            <a:custGeom>
              <a:avLst/>
              <a:gdLst>
                <a:gd name="connsiteX0" fmla="*/ 80683 w 89647"/>
                <a:gd name="connsiteY0" fmla="*/ 0 h 161365"/>
                <a:gd name="connsiteX1" fmla="*/ 0 w 89647"/>
                <a:gd name="connsiteY1" fmla="*/ 89647 h 161365"/>
                <a:gd name="connsiteX2" fmla="*/ 89647 w 89647"/>
                <a:gd name="connsiteY2" fmla="*/ 161365 h 161365"/>
                <a:gd name="connsiteX0" fmla="*/ 80683 w 89647"/>
                <a:gd name="connsiteY0" fmla="*/ 0 h 161365"/>
                <a:gd name="connsiteX1" fmla="*/ 0 w 89647"/>
                <a:gd name="connsiteY1" fmla="*/ 80122 h 161365"/>
                <a:gd name="connsiteX2" fmla="*/ 89647 w 89647"/>
                <a:gd name="connsiteY2" fmla="*/ 161365 h 161365"/>
                <a:gd name="connsiteX0" fmla="*/ 80683 w 89647"/>
                <a:gd name="connsiteY0" fmla="*/ 0 h 161365"/>
                <a:gd name="connsiteX1" fmla="*/ 0 w 89647"/>
                <a:gd name="connsiteY1" fmla="*/ 89647 h 161365"/>
                <a:gd name="connsiteX2" fmla="*/ 89647 w 89647"/>
                <a:gd name="connsiteY2" fmla="*/ 161365 h 161365"/>
                <a:gd name="connsiteX0" fmla="*/ 83064 w 92028"/>
                <a:gd name="connsiteY0" fmla="*/ 0 h 161365"/>
                <a:gd name="connsiteX1" fmla="*/ 0 w 92028"/>
                <a:gd name="connsiteY1" fmla="*/ 87266 h 161365"/>
                <a:gd name="connsiteX2" fmla="*/ 92028 w 92028"/>
                <a:gd name="connsiteY2" fmla="*/ 161365 h 161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028" h="161365">
                  <a:moveTo>
                    <a:pt x="83064" y="0"/>
                  </a:moveTo>
                  <a:lnTo>
                    <a:pt x="0" y="87266"/>
                  </a:lnTo>
                  <a:lnTo>
                    <a:pt x="92028" y="161365"/>
                  </a:lnTo>
                </a:path>
              </a:pathLst>
            </a:custGeom>
            <a:noFill/>
            <a:ln w="31750" cap="rnd">
              <a:solidFill>
                <a:srgbClr val="FFB5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11112062" y="74275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11252555" y="74275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11112062" y="87368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11252555" y="87368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3" name="그림 2" descr="텍스트, 도표, 폰트, 스크린샷이(가) 표시된 사진&#10;&#10;자동 생성된 설명">
            <a:extLst>
              <a:ext uri="{FF2B5EF4-FFF2-40B4-BE49-F238E27FC236}">
                <a16:creationId xmlns:a16="http://schemas.microsoft.com/office/drawing/2014/main" id="{FA97D1DF-CB38-FE32-D603-63C79D5B13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7518" y="1320800"/>
            <a:ext cx="9236964" cy="5469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376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7000">
              <a:srgbClr val="FFB5B6"/>
            </a:gs>
            <a:gs pos="57000">
              <a:schemeClr val="bg1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372000" y="391885"/>
            <a:ext cx="11448000" cy="6466115"/>
            <a:chOff x="464457" y="391886"/>
            <a:chExt cx="11350172" cy="6466115"/>
          </a:xfrm>
        </p:grpSpPr>
        <p:sp>
          <p:nvSpPr>
            <p:cNvPr id="5" name="양쪽 모서리가 둥근 사각형 4"/>
            <p:cNvSpPr/>
            <p:nvPr/>
          </p:nvSpPr>
          <p:spPr>
            <a:xfrm>
              <a:off x="464457" y="391886"/>
              <a:ext cx="11350172" cy="6466114"/>
            </a:xfrm>
            <a:prstGeom prst="round2SameRect">
              <a:avLst>
                <a:gd name="adj1" fmla="val 5121"/>
                <a:gd name="adj2" fmla="val 0"/>
              </a:avLst>
            </a:prstGeom>
            <a:solidFill>
              <a:srgbClr val="0C2461"/>
            </a:solidFill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lvl="2" latinLnBrk="0">
                <a:lnSpc>
                  <a:spcPct val="150000"/>
                </a:lnSpc>
                <a:defRPr/>
              </a:pPr>
              <a:r>
                <a:rPr lang="en-US" altLang="ko-KR" sz="2600" b="1" i="1" kern="0" dirty="0">
                  <a:solidFill>
                    <a:srgbClr val="FFB5B6"/>
                  </a:solidFill>
                </a:rPr>
                <a:t>UI</a:t>
              </a:r>
              <a:r>
                <a:rPr lang="ko-KR" altLang="en-US" sz="2600" b="1" i="1" kern="0" dirty="0">
                  <a:solidFill>
                    <a:srgbClr val="FFB5B6"/>
                  </a:solidFill>
                </a:rPr>
                <a:t> </a:t>
              </a:r>
              <a:r>
                <a:rPr lang="en-US" altLang="ko-KR" sz="2600" b="1" i="1" kern="0" dirty="0">
                  <a:solidFill>
                    <a:srgbClr val="FFB5B6"/>
                  </a:solidFill>
                </a:rPr>
                <a:t>&amp;</a:t>
              </a:r>
              <a:r>
                <a:rPr lang="ko-KR" altLang="en-US" sz="2600" b="1" i="1" kern="0" dirty="0">
                  <a:solidFill>
                    <a:schemeClr val="bg1"/>
                  </a:solidFill>
                </a:rPr>
                <a:t> 시연 영상</a:t>
              </a:r>
              <a:endParaRPr lang="en-US" altLang="ko-KR" sz="2600" b="1" i="1" kern="0" dirty="0">
                <a:solidFill>
                  <a:schemeClr val="bg1"/>
                </a:solidFill>
              </a:endParaRPr>
            </a:p>
          </p:txBody>
        </p:sp>
        <p:sp>
          <p:nvSpPr>
            <p:cNvPr id="6" name="양쪽 모서리가 둥근 사각형 5"/>
            <p:cNvSpPr/>
            <p:nvPr/>
          </p:nvSpPr>
          <p:spPr>
            <a:xfrm>
              <a:off x="464457" y="1320801"/>
              <a:ext cx="11350172" cy="5537200"/>
            </a:xfrm>
            <a:prstGeom prst="round2SameRect">
              <a:avLst>
                <a:gd name="adj1" fmla="val 6572"/>
                <a:gd name="adj2" fmla="val 0"/>
              </a:avLst>
            </a:prstGeom>
            <a:solidFill>
              <a:schemeClr val="bg1"/>
            </a:solidFill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7" name="자유형 6"/>
            <p:cNvSpPr/>
            <p:nvPr/>
          </p:nvSpPr>
          <p:spPr>
            <a:xfrm>
              <a:off x="909660" y="749801"/>
              <a:ext cx="112689" cy="197593"/>
            </a:xfrm>
            <a:custGeom>
              <a:avLst/>
              <a:gdLst>
                <a:gd name="connsiteX0" fmla="*/ 80683 w 89647"/>
                <a:gd name="connsiteY0" fmla="*/ 0 h 161365"/>
                <a:gd name="connsiteX1" fmla="*/ 0 w 89647"/>
                <a:gd name="connsiteY1" fmla="*/ 89647 h 161365"/>
                <a:gd name="connsiteX2" fmla="*/ 89647 w 89647"/>
                <a:gd name="connsiteY2" fmla="*/ 161365 h 161365"/>
                <a:gd name="connsiteX0" fmla="*/ 80683 w 89647"/>
                <a:gd name="connsiteY0" fmla="*/ 0 h 161365"/>
                <a:gd name="connsiteX1" fmla="*/ 0 w 89647"/>
                <a:gd name="connsiteY1" fmla="*/ 80122 h 161365"/>
                <a:gd name="connsiteX2" fmla="*/ 89647 w 89647"/>
                <a:gd name="connsiteY2" fmla="*/ 161365 h 161365"/>
                <a:gd name="connsiteX0" fmla="*/ 80683 w 89647"/>
                <a:gd name="connsiteY0" fmla="*/ 0 h 161365"/>
                <a:gd name="connsiteX1" fmla="*/ 0 w 89647"/>
                <a:gd name="connsiteY1" fmla="*/ 89647 h 161365"/>
                <a:gd name="connsiteX2" fmla="*/ 89647 w 89647"/>
                <a:gd name="connsiteY2" fmla="*/ 161365 h 161365"/>
                <a:gd name="connsiteX0" fmla="*/ 83064 w 92028"/>
                <a:gd name="connsiteY0" fmla="*/ 0 h 161365"/>
                <a:gd name="connsiteX1" fmla="*/ 0 w 92028"/>
                <a:gd name="connsiteY1" fmla="*/ 87266 h 161365"/>
                <a:gd name="connsiteX2" fmla="*/ 92028 w 92028"/>
                <a:gd name="connsiteY2" fmla="*/ 161365 h 161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028" h="161365">
                  <a:moveTo>
                    <a:pt x="83064" y="0"/>
                  </a:moveTo>
                  <a:lnTo>
                    <a:pt x="0" y="87266"/>
                  </a:lnTo>
                  <a:lnTo>
                    <a:pt x="92028" y="161365"/>
                  </a:lnTo>
                </a:path>
              </a:pathLst>
            </a:custGeom>
            <a:noFill/>
            <a:ln w="31750" cap="rnd">
              <a:solidFill>
                <a:srgbClr val="FFB5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11112062" y="74275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11252555" y="74275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11112062" y="87368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11252555" y="87368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74" name="직사각형 73"/>
          <p:cNvSpPr/>
          <p:nvPr/>
        </p:nvSpPr>
        <p:spPr>
          <a:xfrm>
            <a:off x="1181588" y="1685088"/>
            <a:ext cx="1762780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srgbClr val="0C2461"/>
                </a:solidFill>
              </a:rPr>
              <a:t>일반용 </a:t>
            </a:r>
            <a:r>
              <a:rPr lang="en-US" altLang="ko-KR" sz="2800" b="1" dirty="0">
                <a:solidFill>
                  <a:srgbClr val="0C2461"/>
                </a:solidFill>
              </a:rPr>
              <a:t>UI</a:t>
            </a:r>
            <a:r>
              <a:rPr lang="ko-KR" altLang="en-US" sz="2800" b="1" dirty="0">
                <a:solidFill>
                  <a:srgbClr val="0C2461"/>
                </a:solidFill>
              </a:rPr>
              <a:t> </a:t>
            </a:r>
          </a:p>
        </p:txBody>
      </p:sp>
      <p:pic>
        <p:nvPicPr>
          <p:cNvPr id="3" name="그림 2" descr="텍스트, 스크린샷, 소프트웨어, 번호이(가) 표시된 사진&#10;&#10;자동 생성된 설명">
            <a:extLst>
              <a:ext uri="{FF2B5EF4-FFF2-40B4-BE49-F238E27FC236}">
                <a16:creationId xmlns:a16="http://schemas.microsoft.com/office/drawing/2014/main" id="{6027C021-4FC5-0113-647E-F2923371CE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4243" y="1519061"/>
            <a:ext cx="3363516" cy="5193121"/>
          </a:xfrm>
          <a:prstGeom prst="rect">
            <a:avLst/>
          </a:prstGeom>
        </p:spPr>
      </p:pic>
      <p:pic>
        <p:nvPicPr>
          <p:cNvPr id="15" name="그림 14" descr="텍스트, 스크린샷, 소프트웨어, 컴퓨터 아이콘이(가) 표시된 사진&#10;&#10;자동 생성된 설명">
            <a:extLst>
              <a:ext uri="{FF2B5EF4-FFF2-40B4-BE49-F238E27FC236}">
                <a16:creationId xmlns:a16="http://schemas.microsoft.com/office/drawing/2014/main" id="{17DAEAAD-FDEE-ECE6-0488-EE6DB411F9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7786" y="1515738"/>
            <a:ext cx="3363516" cy="5196444"/>
          </a:xfrm>
          <a:prstGeom prst="rect">
            <a:avLst/>
          </a:prstGeom>
        </p:spPr>
      </p:pic>
      <p:pic>
        <p:nvPicPr>
          <p:cNvPr id="4" name="그림 3" descr="텍스트, 스크린샷이(가) 표시된 사진&#10;&#10;자동 생성된 설명">
            <a:extLst>
              <a:ext uri="{FF2B5EF4-FFF2-40B4-BE49-F238E27FC236}">
                <a16:creationId xmlns:a16="http://schemas.microsoft.com/office/drawing/2014/main" id="{156F5119-D225-16A3-ED82-E21A1CF31B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122" y="1515738"/>
            <a:ext cx="3362093" cy="5193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3602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7000">
              <a:srgbClr val="FFB5B6"/>
            </a:gs>
            <a:gs pos="57000">
              <a:schemeClr val="bg1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372000" y="391885"/>
            <a:ext cx="11448000" cy="6466115"/>
            <a:chOff x="464457" y="391886"/>
            <a:chExt cx="11350172" cy="6466115"/>
          </a:xfrm>
        </p:grpSpPr>
        <p:sp>
          <p:nvSpPr>
            <p:cNvPr id="5" name="양쪽 모서리가 둥근 사각형 4"/>
            <p:cNvSpPr/>
            <p:nvPr/>
          </p:nvSpPr>
          <p:spPr>
            <a:xfrm>
              <a:off x="464457" y="391886"/>
              <a:ext cx="11350172" cy="6466114"/>
            </a:xfrm>
            <a:prstGeom prst="round2SameRect">
              <a:avLst>
                <a:gd name="adj1" fmla="val 5121"/>
                <a:gd name="adj2" fmla="val 0"/>
              </a:avLst>
            </a:prstGeom>
            <a:solidFill>
              <a:srgbClr val="0C2461"/>
            </a:solidFill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lvl="2" latinLnBrk="0">
                <a:lnSpc>
                  <a:spcPct val="150000"/>
                </a:lnSpc>
                <a:defRPr/>
              </a:pPr>
              <a:r>
                <a:rPr lang="en-US" altLang="ko-KR" sz="2600" b="1" i="1" kern="0" dirty="0">
                  <a:solidFill>
                    <a:srgbClr val="FFB5B6"/>
                  </a:solidFill>
                </a:rPr>
                <a:t>UI</a:t>
              </a:r>
              <a:r>
                <a:rPr lang="ko-KR" altLang="en-US" sz="2600" b="1" i="1" kern="0" dirty="0">
                  <a:solidFill>
                    <a:srgbClr val="FFB5B6"/>
                  </a:solidFill>
                </a:rPr>
                <a:t> </a:t>
              </a:r>
              <a:r>
                <a:rPr lang="en-US" altLang="ko-KR" sz="2600" b="1" i="1" kern="0" dirty="0">
                  <a:solidFill>
                    <a:srgbClr val="FFB5B6"/>
                  </a:solidFill>
                </a:rPr>
                <a:t>&amp;</a:t>
              </a:r>
              <a:r>
                <a:rPr lang="ko-KR" altLang="en-US" sz="2600" b="1" i="1" kern="0" dirty="0">
                  <a:solidFill>
                    <a:schemeClr val="bg1"/>
                  </a:solidFill>
                </a:rPr>
                <a:t> 시연 영상</a:t>
              </a:r>
              <a:endParaRPr lang="en-US" altLang="ko-KR" sz="2600" b="1" i="1" kern="0" dirty="0">
                <a:solidFill>
                  <a:schemeClr val="bg1"/>
                </a:solidFill>
              </a:endParaRPr>
            </a:p>
          </p:txBody>
        </p:sp>
        <p:sp>
          <p:nvSpPr>
            <p:cNvPr id="6" name="양쪽 모서리가 둥근 사각형 5"/>
            <p:cNvSpPr/>
            <p:nvPr/>
          </p:nvSpPr>
          <p:spPr>
            <a:xfrm>
              <a:off x="464457" y="1320801"/>
              <a:ext cx="11350172" cy="5537200"/>
            </a:xfrm>
            <a:prstGeom prst="round2SameRect">
              <a:avLst>
                <a:gd name="adj1" fmla="val 6572"/>
                <a:gd name="adj2" fmla="val 0"/>
              </a:avLst>
            </a:prstGeom>
            <a:solidFill>
              <a:schemeClr val="bg1"/>
            </a:solidFill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7" name="자유형 6"/>
            <p:cNvSpPr/>
            <p:nvPr/>
          </p:nvSpPr>
          <p:spPr>
            <a:xfrm>
              <a:off x="909660" y="749801"/>
              <a:ext cx="112689" cy="197593"/>
            </a:xfrm>
            <a:custGeom>
              <a:avLst/>
              <a:gdLst>
                <a:gd name="connsiteX0" fmla="*/ 80683 w 89647"/>
                <a:gd name="connsiteY0" fmla="*/ 0 h 161365"/>
                <a:gd name="connsiteX1" fmla="*/ 0 w 89647"/>
                <a:gd name="connsiteY1" fmla="*/ 89647 h 161365"/>
                <a:gd name="connsiteX2" fmla="*/ 89647 w 89647"/>
                <a:gd name="connsiteY2" fmla="*/ 161365 h 161365"/>
                <a:gd name="connsiteX0" fmla="*/ 80683 w 89647"/>
                <a:gd name="connsiteY0" fmla="*/ 0 h 161365"/>
                <a:gd name="connsiteX1" fmla="*/ 0 w 89647"/>
                <a:gd name="connsiteY1" fmla="*/ 80122 h 161365"/>
                <a:gd name="connsiteX2" fmla="*/ 89647 w 89647"/>
                <a:gd name="connsiteY2" fmla="*/ 161365 h 161365"/>
                <a:gd name="connsiteX0" fmla="*/ 80683 w 89647"/>
                <a:gd name="connsiteY0" fmla="*/ 0 h 161365"/>
                <a:gd name="connsiteX1" fmla="*/ 0 w 89647"/>
                <a:gd name="connsiteY1" fmla="*/ 89647 h 161365"/>
                <a:gd name="connsiteX2" fmla="*/ 89647 w 89647"/>
                <a:gd name="connsiteY2" fmla="*/ 161365 h 161365"/>
                <a:gd name="connsiteX0" fmla="*/ 83064 w 92028"/>
                <a:gd name="connsiteY0" fmla="*/ 0 h 161365"/>
                <a:gd name="connsiteX1" fmla="*/ 0 w 92028"/>
                <a:gd name="connsiteY1" fmla="*/ 87266 h 161365"/>
                <a:gd name="connsiteX2" fmla="*/ 92028 w 92028"/>
                <a:gd name="connsiteY2" fmla="*/ 161365 h 161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028" h="161365">
                  <a:moveTo>
                    <a:pt x="83064" y="0"/>
                  </a:moveTo>
                  <a:lnTo>
                    <a:pt x="0" y="87266"/>
                  </a:lnTo>
                  <a:lnTo>
                    <a:pt x="92028" y="161365"/>
                  </a:lnTo>
                </a:path>
              </a:pathLst>
            </a:custGeom>
            <a:noFill/>
            <a:ln w="31750" cap="rnd">
              <a:solidFill>
                <a:srgbClr val="FFB5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11112062" y="74275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11252555" y="74275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11112062" y="87368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11252555" y="87368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74" name="직사각형 73"/>
          <p:cNvSpPr/>
          <p:nvPr/>
        </p:nvSpPr>
        <p:spPr>
          <a:xfrm>
            <a:off x="4646279" y="3468168"/>
            <a:ext cx="2899442" cy="313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prstClr val="white">
                    <a:lumMod val="65000"/>
                  </a:prstClr>
                </a:solidFill>
              </a:rPr>
              <a:t>영상 </a:t>
            </a:r>
          </a:p>
        </p:txBody>
      </p:sp>
    </p:spTree>
    <p:extLst>
      <p:ext uri="{BB962C8B-B14F-4D97-AF65-F5344CB8AC3E}">
        <p14:creationId xmlns:p14="http://schemas.microsoft.com/office/powerpoint/2010/main" val="27017421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7000">
              <a:srgbClr val="FFB5B6"/>
            </a:gs>
            <a:gs pos="57000">
              <a:schemeClr val="bg1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372000" y="391885"/>
            <a:ext cx="11448000" cy="6466115"/>
            <a:chOff x="464457" y="391886"/>
            <a:chExt cx="11350172" cy="6466115"/>
          </a:xfrm>
        </p:grpSpPr>
        <p:sp>
          <p:nvSpPr>
            <p:cNvPr id="5" name="양쪽 모서리가 둥근 사각형 4"/>
            <p:cNvSpPr/>
            <p:nvPr/>
          </p:nvSpPr>
          <p:spPr>
            <a:xfrm>
              <a:off x="464457" y="391886"/>
              <a:ext cx="11350172" cy="6466114"/>
            </a:xfrm>
            <a:prstGeom prst="round2SameRect">
              <a:avLst>
                <a:gd name="adj1" fmla="val 5121"/>
                <a:gd name="adj2" fmla="val 0"/>
              </a:avLst>
            </a:prstGeom>
            <a:solidFill>
              <a:srgbClr val="0C2461"/>
            </a:solidFill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lvl="2" latinLnBrk="0">
                <a:lnSpc>
                  <a:spcPct val="150000"/>
                </a:lnSpc>
                <a:defRPr/>
              </a:pPr>
              <a:r>
                <a:rPr lang="ko-KR" altLang="en-US" sz="2600" b="1" i="1" kern="0" dirty="0">
                  <a:solidFill>
                    <a:srgbClr val="FFB5B6"/>
                  </a:solidFill>
                </a:rPr>
                <a:t>딥러닝 모델 </a:t>
              </a:r>
              <a:r>
                <a:rPr lang="en-US" altLang="ko-KR" sz="2600" b="1" i="1" kern="0" dirty="0">
                  <a:solidFill>
                    <a:schemeClr val="bg1"/>
                  </a:solidFill>
                </a:rPr>
                <a:t>&amp;</a:t>
              </a:r>
              <a:r>
                <a:rPr lang="ko-KR" altLang="en-US" sz="2600" b="1" i="1" kern="0" dirty="0">
                  <a:solidFill>
                    <a:schemeClr val="bg1"/>
                  </a:solidFill>
                </a:rPr>
                <a:t> </a:t>
              </a:r>
              <a:r>
                <a:rPr lang="en-US" altLang="ko-KR" sz="2600" b="1" i="1" kern="0" dirty="0">
                  <a:solidFill>
                    <a:schemeClr val="bg1"/>
                  </a:solidFill>
                </a:rPr>
                <a:t>DB</a:t>
              </a:r>
            </a:p>
          </p:txBody>
        </p:sp>
        <p:sp>
          <p:nvSpPr>
            <p:cNvPr id="6" name="양쪽 모서리가 둥근 사각형 5"/>
            <p:cNvSpPr/>
            <p:nvPr/>
          </p:nvSpPr>
          <p:spPr>
            <a:xfrm>
              <a:off x="464457" y="1320801"/>
              <a:ext cx="11350172" cy="5537200"/>
            </a:xfrm>
            <a:prstGeom prst="round2SameRect">
              <a:avLst>
                <a:gd name="adj1" fmla="val 6572"/>
                <a:gd name="adj2" fmla="val 0"/>
              </a:avLst>
            </a:prstGeom>
            <a:solidFill>
              <a:schemeClr val="bg1"/>
            </a:solidFill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7" name="자유형 6"/>
            <p:cNvSpPr/>
            <p:nvPr/>
          </p:nvSpPr>
          <p:spPr>
            <a:xfrm>
              <a:off x="909660" y="749801"/>
              <a:ext cx="112689" cy="197593"/>
            </a:xfrm>
            <a:custGeom>
              <a:avLst/>
              <a:gdLst>
                <a:gd name="connsiteX0" fmla="*/ 80683 w 89647"/>
                <a:gd name="connsiteY0" fmla="*/ 0 h 161365"/>
                <a:gd name="connsiteX1" fmla="*/ 0 w 89647"/>
                <a:gd name="connsiteY1" fmla="*/ 89647 h 161365"/>
                <a:gd name="connsiteX2" fmla="*/ 89647 w 89647"/>
                <a:gd name="connsiteY2" fmla="*/ 161365 h 161365"/>
                <a:gd name="connsiteX0" fmla="*/ 80683 w 89647"/>
                <a:gd name="connsiteY0" fmla="*/ 0 h 161365"/>
                <a:gd name="connsiteX1" fmla="*/ 0 w 89647"/>
                <a:gd name="connsiteY1" fmla="*/ 80122 h 161365"/>
                <a:gd name="connsiteX2" fmla="*/ 89647 w 89647"/>
                <a:gd name="connsiteY2" fmla="*/ 161365 h 161365"/>
                <a:gd name="connsiteX0" fmla="*/ 80683 w 89647"/>
                <a:gd name="connsiteY0" fmla="*/ 0 h 161365"/>
                <a:gd name="connsiteX1" fmla="*/ 0 w 89647"/>
                <a:gd name="connsiteY1" fmla="*/ 89647 h 161365"/>
                <a:gd name="connsiteX2" fmla="*/ 89647 w 89647"/>
                <a:gd name="connsiteY2" fmla="*/ 161365 h 161365"/>
                <a:gd name="connsiteX0" fmla="*/ 83064 w 92028"/>
                <a:gd name="connsiteY0" fmla="*/ 0 h 161365"/>
                <a:gd name="connsiteX1" fmla="*/ 0 w 92028"/>
                <a:gd name="connsiteY1" fmla="*/ 87266 h 161365"/>
                <a:gd name="connsiteX2" fmla="*/ 92028 w 92028"/>
                <a:gd name="connsiteY2" fmla="*/ 161365 h 161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028" h="161365">
                  <a:moveTo>
                    <a:pt x="83064" y="0"/>
                  </a:moveTo>
                  <a:lnTo>
                    <a:pt x="0" y="87266"/>
                  </a:lnTo>
                  <a:lnTo>
                    <a:pt x="92028" y="161365"/>
                  </a:lnTo>
                </a:path>
              </a:pathLst>
            </a:custGeom>
            <a:noFill/>
            <a:ln w="31750" cap="rnd">
              <a:solidFill>
                <a:srgbClr val="FFB5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11112062" y="74275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11252555" y="74275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11112062" y="87368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11252555" y="87368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74" name="직사각형 73"/>
          <p:cNvSpPr/>
          <p:nvPr/>
        </p:nvSpPr>
        <p:spPr>
          <a:xfrm>
            <a:off x="8662785" y="1335876"/>
            <a:ext cx="1485675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srgbClr val="0C2461"/>
                </a:solidFill>
              </a:rPr>
              <a:t>테이블 명세서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6FC33CD-07F0-6CCC-7261-1779EFCF6B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3552" y="1709762"/>
            <a:ext cx="4204143" cy="4756351"/>
          </a:xfrm>
          <a:prstGeom prst="rect">
            <a:avLst/>
          </a:prstGeom>
        </p:spPr>
      </p:pic>
      <p:pic>
        <p:nvPicPr>
          <p:cNvPr id="4" name="그림 3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8B440A00-504A-E6EC-8A31-69AD80EA64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97" y="2023102"/>
            <a:ext cx="6649862" cy="4129673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0E2CC6EF-9CBF-0DB0-CF9D-46425FF21F21}"/>
              </a:ext>
            </a:extLst>
          </p:cNvPr>
          <p:cNvSpPr/>
          <p:nvPr/>
        </p:nvSpPr>
        <p:spPr>
          <a:xfrm>
            <a:off x="3053790" y="1396193"/>
            <a:ext cx="1485675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srgbClr val="0C2461"/>
                </a:solidFill>
              </a:rPr>
              <a:t>딥러닝 모델</a:t>
            </a:r>
          </a:p>
        </p:txBody>
      </p:sp>
    </p:spTree>
    <p:extLst>
      <p:ext uri="{BB962C8B-B14F-4D97-AF65-F5344CB8AC3E}">
        <p14:creationId xmlns:p14="http://schemas.microsoft.com/office/powerpoint/2010/main" val="2356145611"/>
      </p:ext>
    </p:extLst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396</TotalTime>
  <Words>631</Words>
  <Application>Microsoft Office PowerPoint</Application>
  <PresentationFormat>와이드스크린</PresentationFormat>
  <Paragraphs>61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aischool185</cp:lastModifiedBy>
  <cp:revision>28</cp:revision>
  <dcterms:created xsi:type="dcterms:W3CDTF">2020-06-11T03:04:01Z</dcterms:created>
  <dcterms:modified xsi:type="dcterms:W3CDTF">2023-11-28T08:22:37Z</dcterms:modified>
</cp:coreProperties>
</file>