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6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461"/>
    <a:srgbClr val="FFB5B6"/>
    <a:srgbClr val="FED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daily.co.kr/2022/05/24/11/12/10/20612/%EB%AC%B4%EC%9D%B8%EB%8B%A8%EB%A7%90%EA%B8%B0%ED%82%A4%EC%98%A4%EC%8A%A4%ED%81%AC-40%EC%A1%B0%EC%9B%90-%EC%8B%9C%EC%9E%A5-%ED%8A%B9%ED%97%88%EC%B6%9C%EC%9B%90-%EC%97%B0%ED%8F%89%EA%B7%A0-1/" TargetMode="External"/><Relationship Id="rId2" Type="http://schemas.openxmlformats.org/officeDocument/2006/relationships/hyperlink" Target="https://aihub.or.kr/aihubdata/data/view.do?currMenu=&amp;topMenu=&amp;aihubDataSe=data&amp;dataSetSn=8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ca.go.kr/home/sub.do?menukey=4002&amp;mode=view&amp;no=100340902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www.kca.go.kr/home/sub.do?menukey=4002&amp;mode=view&amp;no=1003409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pdaily.co.kr/2022/05/24/11/12/10/20612/%EB%AC%B4%EC%9D%B8%EB%8B%A8%EB%A7%90%EA%B8%B0%ED%82%A4%EC%98%A4%EC%8A%A4%ED%81%AC-40%EC%A1%B0%EC%9B%90-%EC%8B%9C%EC%9E%A5-%ED%8A%B9%ED%97%88%EC%B6%9C%EC%9B%90-%EC%97%B0%ED%8F%89%EA%B7%A0-1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01825" y="4380232"/>
            <a:ext cx="4412203" cy="1096789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</a:rPr>
              <a:t>Team</a:t>
            </a:r>
            <a:r>
              <a:rPr lang="ko-KR" altLang="en-US" sz="1600" b="1" i="1" dirty="0">
                <a:solidFill>
                  <a:prstClr val="white"/>
                </a:solidFill>
              </a:rPr>
              <a:t> </a:t>
            </a:r>
            <a:r>
              <a:rPr lang="ko-KR" altLang="en-US" sz="1600" b="1" i="1" dirty="0" err="1">
                <a:solidFill>
                  <a:prstClr val="white"/>
                </a:solidFill>
              </a:rPr>
              <a:t>뿡뿡마루</a:t>
            </a:r>
            <a:endParaRPr lang="en-US" altLang="ko-KR" sz="16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</a:rPr>
              <a:t>이강휘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서유민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정희석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정태녕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김도헌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90948" y="2962766"/>
            <a:ext cx="68101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5400" b="1" i="1" kern="0" dirty="0" err="1">
                <a:solidFill>
                  <a:prstClr val="white"/>
                </a:solidFill>
              </a:rPr>
              <a:t>Kinior</a:t>
            </a:r>
            <a:endParaRPr lang="en-US" altLang="ko-KR" sz="5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얼굴인식기술 활용 디지털 소외계층을 위한 안드로이드 키오스크 앱</a:t>
            </a:r>
            <a:endParaRPr lang="ko-KR" altLang="en-US" sz="11500" b="1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클립아트, 그래픽, 로고, 새이(가) 표시된 사진&#10;&#10;자동 생성된 설명">
            <a:extLst>
              <a:ext uri="{FF2B5EF4-FFF2-40B4-BE49-F238E27FC236}">
                <a16:creationId xmlns:a16="http://schemas.microsoft.com/office/drawing/2014/main" id="{DAD3AA46-E99D-8A49-08A9-4C99DAB1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984" y="1082611"/>
            <a:ext cx="1932030" cy="19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출처 </a:t>
              </a:r>
              <a:r>
                <a:rPr lang="en-US" altLang="ko-KR" sz="2600" b="1" i="1" kern="0" dirty="0">
                  <a:solidFill>
                    <a:srgbClr val="FFB5B6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도움을 준 사람들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021195-F280-7EC4-7FAE-63BB29D47297}"/>
              </a:ext>
            </a:extLst>
          </p:cNvPr>
          <p:cNvSpPr txBox="1"/>
          <p:nvPr/>
        </p:nvSpPr>
        <p:spPr>
          <a:xfrm>
            <a:off x="821040" y="2003345"/>
            <a:ext cx="5402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en-US" altLang="ko-KR" dirty="0"/>
              <a:t>– AI Hub </a:t>
            </a:r>
            <a:r>
              <a:rPr lang="ko-KR" altLang="en-US" dirty="0"/>
              <a:t>한국인 안면 이미지</a:t>
            </a:r>
            <a:endParaRPr lang="en-US" altLang="ko-KR" dirty="0"/>
          </a:p>
          <a:p>
            <a:r>
              <a:rPr lang="en-US" altLang="ko-KR" sz="1100" dirty="0">
                <a:hlinkClick r:id="rId2"/>
              </a:rPr>
              <a:t>https://aihub.or.kr/aihubdata/data/view.do?currMenu=&amp;topMenu=&amp;aihubDataSe=data&amp;dataSetSn=83</a:t>
            </a:r>
            <a:r>
              <a:rPr lang="en-US" altLang="ko-KR" sz="1100" dirty="0"/>
              <a:t>  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64D22-FA2B-1B99-DF3E-014F898504E4}"/>
              </a:ext>
            </a:extLst>
          </p:cNvPr>
          <p:cNvSpPr txBox="1"/>
          <p:nvPr/>
        </p:nvSpPr>
        <p:spPr>
          <a:xfrm>
            <a:off x="821040" y="4120869"/>
            <a:ext cx="540209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기사 </a:t>
            </a:r>
            <a:r>
              <a:rPr lang="en-US" altLang="ko-KR" dirty="0"/>
              <a:t>– </a:t>
            </a:r>
            <a:r>
              <a:rPr lang="ko-KR" altLang="en-US" dirty="0" err="1"/>
              <a:t>무인단말기</a:t>
            </a:r>
            <a:r>
              <a:rPr lang="en-US" altLang="ko-KR" dirty="0"/>
              <a:t>(</a:t>
            </a:r>
            <a:r>
              <a:rPr lang="ko-KR" altLang="en-US" dirty="0"/>
              <a:t>키오스크</a:t>
            </a:r>
            <a:r>
              <a:rPr lang="en-US" altLang="ko-KR" dirty="0"/>
              <a:t>), ’40</a:t>
            </a:r>
            <a:r>
              <a:rPr lang="ko-KR" altLang="en-US" dirty="0"/>
              <a:t>조원’ 시장</a:t>
            </a:r>
            <a:r>
              <a:rPr lang="en-US" altLang="ko-KR" dirty="0"/>
              <a:t>…</a:t>
            </a:r>
            <a:r>
              <a:rPr lang="ko-KR" altLang="en-US" dirty="0"/>
              <a:t>특허출원</a:t>
            </a:r>
            <a:r>
              <a:rPr lang="en-US" altLang="ko-KR" dirty="0"/>
              <a:t>, </a:t>
            </a:r>
            <a:r>
              <a:rPr lang="ko-KR" altLang="en-US" dirty="0"/>
              <a:t>연평균 ‘</a:t>
            </a:r>
            <a:r>
              <a:rPr lang="en-US" altLang="ko-KR" dirty="0"/>
              <a:t>16%’ </a:t>
            </a:r>
            <a:r>
              <a:rPr lang="ko-KR" altLang="en-US" dirty="0"/>
              <a:t>급증</a:t>
            </a:r>
            <a:r>
              <a:rPr lang="en-US" altLang="ko-KR" dirty="0"/>
              <a:t>(</a:t>
            </a:r>
            <a:r>
              <a:rPr lang="ko-KR" altLang="en-US" dirty="0"/>
              <a:t>최근 </a:t>
            </a:r>
            <a:r>
              <a:rPr lang="en-US" altLang="ko-KR" dirty="0"/>
              <a:t>10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r>
              <a:rPr lang="en-US" altLang="ko-KR" sz="1100" dirty="0">
                <a:hlinkClick r:id="rId3"/>
              </a:rPr>
              <a:t>https://www.ipdaily.co.kr/2022/05/24/11/12/10/20612/%EB%AC%B4%EC%9D%B8%EB%8B%A8%EB%A7%90%EA%B8%B0%ED%82%A4%EC%98%A4%EC%8A%A4%ED%81%AC-40%EC%A1%B0%EC%9B%90-%EC%8B%9C%EC%9E%A5-%ED%8A%B9%ED%97%88%EC%B6%9C%EC%9B%90-%EC%97%B0%ED%8F%89%EA%B7%A0-1/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82F09-0D14-8D68-66D6-D99EB83E6C85}"/>
              </a:ext>
            </a:extLst>
          </p:cNvPr>
          <p:cNvSpPr txBox="1"/>
          <p:nvPr/>
        </p:nvSpPr>
        <p:spPr>
          <a:xfrm>
            <a:off x="821040" y="2936557"/>
            <a:ext cx="54020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한국소비자원 </a:t>
            </a:r>
            <a:r>
              <a:rPr lang="en-US" altLang="ko-KR" dirty="0"/>
              <a:t>– 2022 </a:t>
            </a:r>
            <a:r>
              <a:rPr lang="ko-KR" altLang="en-US" dirty="0"/>
              <a:t>키오스크 이용실태조사 보도자료</a:t>
            </a:r>
            <a:endParaRPr lang="en-US" altLang="ko-KR" dirty="0"/>
          </a:p>
          <a:p>
            <a:r>
              <a:rPr lang="en-US" altLang="ko-KR" sz="1100" dirty="0">
                <a:hlinkClick r:id="rId4"/>
              </a:rPr>
              <a:t>https://www.kca.go.kr/home/sub.do?menukey=4002&amp;mode=view&amp;no=1003409020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10B7A-0E67-F3E8-0B1C-37AB4FF5B527}"/>
              </a:ext>
            </a:extLst>
          </p:cNvPr>
          <p:cNvSpPr txBox="1"/>
          <p:nvPr/>
        </p:nvSpPr>
        <p:spPr>
          <a:xfrm>
            <a:off x="7263474" y="2482329"/>
            <a:ext cx="203842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0C2461"/>
                </a:solidFill>
              </a:rPr>
              <a:t>인공지능사관학교</a:t>
            </a:r>
            <a:endParaRPr lang="en-US" altLang="ko-KR" b="1" i="1" dirty="0">
              <a:solidFill>
                <a:srgbClr val="0C2461"/>
              </a:solidFill>
            </a:endParaRPr>
          </a:p>
          <a:p>
            <a:pPr algn="ctr"/>
            <a:r>
              <a:rPr lang="ko-KR" altLang="en-US" b="1" i="1" dirty="0">
                <a:solidFill>
                  <a:srgbClr val="0C2461"/>
                </a:solidFill>
              </a:rPr>
              <a:t> </a:t>
            </a:r>
            <a:endParaRPr lang="en-US" altLang="ko-KR" b="1" i="1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 err="1">
                <a:solidFill>
                  <a:srgbClr val="0C2461"/>
                </a:solidFill>
              </a:rPr>
              <a:t>조자연</a:t>
            </a:r>
            <a:r>
              <a:rPr lang="ko-KR" altLang="en-US" dirty="0">
                <a:solidFill>
                  <a:srgbClr val="0C2461"/>
                </a:solidFill>
              </a:rPr>
              <a:t>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>
                <a:solidFill>
                  <a:srgbClr val="0C2461"/>
                </a:solidFill>
              </a:rPr>
              <a:t>강성관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>
                <a:solidFill>
                  <a:srgbClr val="0C2461"/>
                </a:solidFill>
              </a:rPr>
              <a:t>황해도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 err="1">
                <a:solidFill>
                  <a:srgbClr val="0C2461"/>
                </a:solidFill>
              </a:rPr>
              <a:t>나예호</a:t>
            </a:r>
            <a:r>
              <a:rPr lang="ko-KR" altLang="en-US" dirty="0">
                <a:solidFill>
                  <a:srgbClr val="0C2461"/>
                </a:solidFill>
              </a:rPr>
              <a:t>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>
                <a:solidFill>
                  <a:srgbClr val="0C2461"/>
                </a:solidFill>
              </a:rPr>
              <a:t>임승환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>
                <a:solidFill>
                  <a:srgbClr val="0C2461"/>
                </a:solidFill>
              </a:rPr>
              <a:t>박원호 쌤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dirty="0">
                <a:solidFill>
                  <a:srgbClr val="0C2461"/>
                </a:solidFill>
              </a:rPr>
              <a:t>손지영 쌤 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C2461"/>
                </a:solidFill>
              </a:rPr>
              <a:t>지도해 주신 모든 쌤 들</a:t>
            </a:r>
            <a:endParaRPr lang="en-US" altLang="ko-KR" sz="1400" dirty="0">
              <a:solidFill>
                <a:srgbClr val="0C2461"/>
              </a:solidFill>
            </a:endParaRPr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9A2C8-445B-D6F2-F518-A1036FC7E7E2}"/>
              </a:ext>
            </a:extLst>
          </p:cNvPr>
          <p:cNvSpPr txBox="1"/>
          <p:nvPr/>
        </p:nvSpPr>
        <p:spPr>
          <a:xfrm>
            <a:off x="8157802" y="1636815"/>
            <a:ext cx="203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rgbClr val="0C2461"/>
                </a:solidFill>
              </a:rPr>
              <a:t>도움을 준 사람들</a:t>
            </a:r>
            <a:endParaRPr lang="en-US" altLang="ko-KR" b="1" i="1" dirty="0">
              <a:solidFill>
                <a:srgbClr val="0C246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9118B-8352-8ABB-20DC-347271D623AE}"/>
              </a:ext>
            </a:extLst>
          </p:cNvPr>
          <p:cNvSpPr txBox="1"/>
          <p:nvPr/>
        </p:nvSpPr>
        <p:spPr>
          <a:xfrm>
            <a:off x="9600458" y="3659204"/>
            <a:ext cx="1920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0C2461"/>
                </a:solidFill>
              </a:rPr>
              <a:t>오해성</a:t>
            </a:r>
            <a:r>
              <a:rPr lang="ko-KR" altLang="en-US" i="1" dirty="0">
                <a:solidFill>
                  <a:srgbClr val="0C2461"/>
                </a:solidFill>
              </a:rPr>
              <a:t> </a:t>
            </a:r>
            <a:r>
              <a:rPr lang="ko-KR" altLang="en-US" dirty="0">
                <a:solidFill>
                  <a:srgbClr val="0C2461"/>
                </a:solidFill>
              </a:rPr>
              <a:t>멘토님</a:t>
            </a:r>
            <a:endParaRPr lang="en-US" altLang="ko-KR" dirty="0">
              <a:solidFill>
                <a:srgbClr val="0C2461"/>
              </a:solidFill>
            </a:endParaRPr>
          </a:p>
          <a:p>
            <a:pPr algn="ctr"/>
            <a:r>
              <a:rPr lang="ko-KR" altLang="en-US" i="1" dirty="0">
                <a:solidFill>
                  <a:srgbClr val="0C2461"/>
                </a:solidFill>
              </a:rPr>
              <a:t> </a:t>
            </a:r>
            <a:endParaRPr lang="en-US" altLang="ko-KR" b="1" i="1" dirty="0">
              <a:solidFill>
                <a:srgbClr val="0C246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3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41165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</a:rPr>
                <a:t>Team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 </a:t>
              </a:r>
              <a:r>
                <a:rPr lang="ko-KR" altLang="en-US" sz="2600" b="1" i="1" kern="0" dirty="0" err="1">
                  <a:solidFill>
                    <a:schemeClr val="bg1"/>
                  </a:solidFill>
                </a:rPr>
                <a:t>뿡뿡마루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61623B5-2720-FC2D-B003-5F31B0B0F9EE}"/>
              </a:ext>
            </a:extLst>
          </p:cNvPr>
          <p:cNvSpPr txBox="1"/>
          <p:nvPr/>
        </p:nvSpPr>
        <p:spPr>
          <a:xfrm>
            <a:off x="2435836" y="1345796"/>
            <a:ext cx="3085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i="1" dirty="0">
                <a:solidFill>
                  <a:srgbClr val="0C2461"/>
                </a:solidFill>
              </a:rPr>
              <a:t>팀장</a:t>
            </a:r>
            <a:r>
              <a:rPr lang="en-US" altLang="ko-KR" sz="1200" i="1" dirty="0">
                <a:solidFill>
                  <a:srgbClr val="0C2461"/>
                </a:solidFill>
              </a:rPr>
              <a:t> </a:t>
            </a:r>
            <a:r>
              <a:rPr lang="ko-KR" altLang="en-US" sz="1200" i="1" dirty="0">
                <a:solidFill>
                  <a:srgbClr val="0C2461"/>
                </a:solidFill>
              </a:rPr>
              <a:t>및 발표</a:t>
            </a:r>
            <a:endParaRPr lang="en-US" altLang="ko-KR" sz="1200" i="1" dirty="0">
              <a:solidFill>
                <a:srgbClr val="0C2461"/>
              </a:solidFill>
            </a:endParaRPr>
          </a:p>
          <a:p>
            <a:pPr algn="ctr"/>
            <a:r>
              <a:rPr lang="ko-KR" altLang="en-US" sz="2200" b="1" dirty="0" err="1">
                <a:solidFill>
                  <a:srgbClr val="0C2461"/>
                </a:solidFill>
              </a:rPr>
              <a:t>이강휘</a:t>
            </a:r>
            <a:r>
              <a:rPr lang="ko-KR" altLang="en-US" sz="2200" b="1" dirty="0">
                <a:solidFill>
                  <a:srgbClr val="0C2461"/>
                </a:solidFill>
              </a:rPr>
              <a:t> </a:t>
            </a:r>
            <a:r>
              <a:rPr lang="en-US" altLang="ko-KR" sz="2200" b="1" dirty="0">
                <a:solidFill>
                  <a:srgbClr val="0C2461"/>
                </a:solidFill>
              </a:rPr>
              <a:t>– PM &amp; FE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Google </a:t>
            </a:r>
            <a:r>
              <a:rPr lang="en-US" altLang="ko-KR" sz="900" dirty="0" err="1">
                <a:solidFill>
                  <a:srgbClr val="0C2461"/>
                </a:solidFill>
              </a:rPr>
              <a:t>MLKit</a:t>
            </a:r>
            <a:r>
              <a:rPr lang="en-US" altLang="ko-KR" sz="900" dirty="0">
                <a:solidFill>
                  <a:srgbClr val="0C2461"/>
                </a:solidFill>
              </a:rPr>
              <a:t> &amp; </a:t>
            </a:r>
            <a:r>
              <a:rPr lang="en-US" altLang="ko-KR" sz="900" dirty="0" err="1">
                <a:solidFill>
                  <a:srgbClr val="0C2461"/>
                </a:solidFill>
              </a:rPr>
              <a:t>CameraX</a:t>
            </a:r>
            <a:r>
              <a:rPr lang="en-US" altLang="ko-KR" sz="900" dirty="0">
                <a:solidFill>
                  <a:srgbClr val="0C2461"/>
                </a:solidFill>
              </a:rPr>
              <a:t> API </a:t>
            </a:r>
            <a:r>
              <a:rPr lang="ko-KR" altLang="en-US" sz="900" dirty="0">
                <a:solidFill>
                  <a:srgbClr val="0C2461"/>
                </a:solidFill>
              </a:rPr>
              <a:t>기능 연결 및 활용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시니어 및 일반용 쿠폰 및 결제 </a:t>
            </a:r>
            <a:r>
              <a:rPr lang="en-US" altLang="ko-KR" sz="900" dirty="0">
                <a:solidFill>
                  <a:srgbClr val="0C2461"/>
                </a:solidFill>
              </a:rPr>
              <a:t>View </a:t>
            </a:r>
            <a:r>
              <a:rPr lang="ko-KR" altLang="en-US" sz="900" dirty="0">
                <a:solidFill>
                  <a:srgbClr val="0C2461"/>
                </a:solidFill>
              </a:rPr>
              <a:t>디자인 및 경로 관리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산출문서 및 일정관리 기획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Git Hub</a:t>
            </a:r>
            <a:r>
              <a:rPr lang="ko-KR" altLang="en-US" sz="900" dirty="0">
                <a:solidFill>
                  <a:srgbClr val="0C2461"/>
                </a:solidFill>
              </a:rPr>
              <a:t>을 이용 버전 관리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D32812-2CC9-B711-0A7C-B8CF3D0EB5BB}"/>
              </a:ext>
            </a:extLst>
          </p:cNvPr>
          <p:cNvSpPr txBox="1"/>
          <p:nvPr/>
        </p:nvSpPr>
        <p:spPr>
          <a:xfrm>
            <a:off x="8502441" y="2488645"/>
            <a:ext cx="308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김도헌</a:t>
            </a:r>
            <a:r>
              <a:rPr lang="ko-KR" altLang="en-US" sz="2400" b="1" dirty="0">
                <a:solidFill>
                  <a:srgbClr val="0C2461"/>
                </a:solidFill>
              </a:rPr>
              <a:t> </a:t>
            </a:r>
            <a:r>
              <a:rPr lang="en-US" altLang="ko-KR" sz="2400" b="1" dirty="0">
                <a:solidFill>
                  <a:srgbClr val="0C2461"/>
                </a:solidFill>
              </a:rPr>
              <a:t>- BE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Retrofit2</a:t>
            </a:r>
            <a:r>
              <a:rPr lang="ko-KR" altLang="en-US" sz="900" dirty="0">
                <a:solidFill>
                  <a:srgbClr val="0C2461"/>
                </a:solidFill>
              </a:rPr>
              <a:t>라이브러리를 이용한 </a:t>
            </a:r>
            <a:r>
              <a:rPr lang="en-US" altLang="ko-KR" sz="900" dirty="0">
                <a:solidFill>
                  <a:srgbClr val="0C2461"/>
                </a:solidFill>
              </a:rPr>
              <a:t>HTTP</a:t>
            </a:r>
            <a:r>
              <a:rPr lang="ko-KR" altLang="en-US" sz="900" dirty="0">
                <a:solidFill>
                  <a:srgbClr val="0C2461"/>
                </a:solidFill>
              </a:rPr>
              <a:t>통신</a:t>
            </a:r>
            <a:endParaRPr lang="en-US" altLang="ko-KR" sz="900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MySQL </a:t>
            </a:r>
            <a:r>
              <a:rPr lang="ko-KR" altLang="en-US" sz="900" dirty="0">
                <a:solidFill>
                  <a:srgbClr val="0C2461"/>
                </a:solidFill>
              </a:rPr>
              <a:t>테이블 설계</a:t>
            </a:r>
            <a:endParaRPr lang="en-US" altLang="ko-KR" sz="900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Flask</a:t>
            </a:r>
            <a:r>
              <a:rPr lang="ko-KR" altLang="en-US" sz="900" dirty="0">
                <a:solidFill>
                  <a:srgbClr val="0C2461"/>
                </a:solidFill>
              </a:rPr>
              <a:t>를 활용한 서버 구축 및 </a:t>
            </a:r>
            <a:r>
              <a:rPr lang="en-US" altLang="ko-KR" sz="900" dirty="0">
                <a:solidFill>
                  <a:srgbClr val="0C2461"/>
                </a:solidFill>
              </a:rPr>
              <a:t>DB </a:t>
            </a:r>
            <a:r>
              <a:rPr lang="ko-KR" altLang="en-US" sz="900" dirty="0">
                <a:solidFill>
                  <a:srgbClr val="0C2461"/>
                </a:solidFill>
              </a:rPr>
              <a:t>연결</a:t>
            </a:r>
            <a:endParaRPr lang="en-US" altLang="ko-KR" sz="900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관리자 페이지 </a:t>
            </a:r>
            <a:r>
              <a:rPr lang="en-US" altLang="ko-KR" sz="900" dirty="0">
                <a:solidFill>
                  <a:srgbClr val="0C2461"/>
                </a:solidFill>
              </a:rPr>
              <a:t>HTML/CSS </a:t>
            </a:r>
            <a:r>
              <a:rPr lang="ko-KR" altLang="en-US" sz="900" dirty="0">
                <a:solidFill>
                  <a:srgbClr val="0C2461"/>
                </a:solidFill>
              </a:rPr>
              <a:t>기능 구현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  <p:pic>
        <p:nvPicPr>
          <p:cNvPr id="23" name="그림 22" descr="인간의 얼굴, 사람, 미소, 안경이(가) 표시된 사진&#10;&#10;자동 생성된 설명">
            <a:extLst>
              <a:ext uri="{FF2B5EF4-FFF2-40B4-BE49-F238E27FC236}">
                <a16:creationId xmlns:a16="http://schemas.microsoft.com/office/drawing/2014/main" id="{E5547FD7-ACB3-E509-4246-5B4F068B5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2" y="3769337"/>
            <a:ext cx="4588256" cy="30477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14E1A3-B57D-37B0-3F18-DA62561D187D}"/>
              </a:ext>
            </a:extLst>
          </p:cNvPr>
          <p:cNvSpPr txBox="1"/>
          <p:nvPr/>
        </p:nvSpPr>
        <p:spPr>
          <a:xfrm>
            <a:off x="4406244" y="2513563"/>
            <a:ext cx="315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정태녕</a:t>
            </a:r>
            <a:r>
              <a:rPr lang="en-US" altLang="ko-KR" sz="2400" b="1" dirty="0">
                <a:solidFill>
                  <a:srgbClr val="0C2461"/>
                </a:solidFill>
              </a:rPr>
              <a:t> - FE</a:t>
            </a:r>
            <a:endParaRPr lang="en-US" altLang="ko-KR" sz="1200" b="1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Figma </a:t>
            </a:r>
            <a:r>
              <a:rPr lang="ko-KR" altLang="en-US" sz="900" dirty="0">
                <a:solidFill>
                  <a:srgbClr val="0C2461"/>
                </a:solidFill>
              </a:rPr>
              <a:t>활용 </a:t>
            </a:r>
            <a:r>
              <a:rPr lang="en-US" altLang="ko-KR" sz="900" dirty="0">
                <a:solidFill>
                  <a:srgbClr val="0C2461"/>
                </a:solidFill>
              </a:rPr>
              <a:t>UI/UX </a:t>
            </a:r>
            <a:r>
              <a:rPr lang="ko-KR" altLang="en-US" sz="900" dirty="0">
                <a:solidFill>
                  <a:srgbClr val="0C2461"/>
                </a:solidFill>
              </a:rPr>
              <a:t>흐름도</a:t>
            </a:r>
            <a:r>
              <a:rPr lang="en-US" altLang="ko-KR" sz="900" dirty="0">
                <a:solidFill>
                  <a:srgbClr val="0C2461"/>
                </a:solidFill>
              </a:rPr>
              <a:t>, </a:t>
            </a:r>
            <a:r>
              <a:rPr lang="ko-KR" altLang="en-US" sz="900" dirty="0">
                <a:solidFill>
                  <a:srgbClr val="0C2461"/>
                </a:solidFill>
              </a:rPr>
              <a:t>시니어용 화면 디자인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시니어용 </a:t>
            </a:r>
            <a:r>
              <a:rPr lang="ko-KR" altLang="en-US" sz="900" dirty="0" err="1">
                <a:solidFill>
                  <a:srgbClr val="0C2461"/>
                </a:solidFill>
              </a:rPr>
              <a:t>메인화면</a:t>
            </a:r>
            <a:r>
              <a:rPr lang="ko-KR" altLang="en-US" sz="900" dirty="0">
                <a:solidFill>
                  <a:srgbClr val="0C2461"/>
                </a:solidFill>
              </a:rPr>
              <a:t> </a:t>
            </a:r>
            <a:r>
              <a:rPr lang="en-US" altLang="ko-KR" sz="900" dirty="0">
                <a:solidFill>
                  <a:srgbClr val="0C2461"/>
                </a:solidFill>
              </a:rPr>
              <a:t>(Activity, Fragment, Dialog </a:t>
            </a:r>
            <a:r>
              <a:rPr lang="ko-KR" altLang="en-US" sz="900" dirty="0">
                <a:solidFill>
                  <a:srgbClr val="0C2461"/>
                </a:solidFill>
              </a:rPr>
              <a:t>디자인 및 기능구현</a:t>
            </a:r>
            <a:r>
              <a:rPr lang="en-US" altLang="ko-KR" sz="900" dirty="0">
                <a:solidFill>
                  <a:srgbClr val="0C2461"/>
                </a:solidFill>
              </a:rPr>
              <a:t>)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장바구니 </a:t>
            </a:r>
            <a:r>
              <a:rPr lang="en-US" altLang="ko-KR" sz="900" dirty="0">
                <a:solidFill>
                  <a:srgbClr val="0C2461"/>
                </a:solidFill>
              </a:rPr>
              <a:t>+ </a:t>
            </a:r>
            <a:r>
              <a:rPr lang="ko-KR" altLang="en-US" sz="900" dirty="0">
                <a:solidFill>
                  <a:srgbClr val="0C2461"/>
                </a:solidFill>
              </a:rPr>
              <a:t>결제하기 </a:t>
            </a:r>
            <a:r>
              <a:rPr lang="en-US" altLang="ko-KR" sz="900" dirty="0">
                <a:solidFill>
                  <a:srgbClr val="0C2461"/>
                </a:solidFill>
              </a:rPr>
              <a:t>adapter </a:t>
            </a:r>
            <a:r>
              <a:rPr lang="ko-KR" altLang="en-US" sz="900" dirty="0">
                <a:solidFill>
                  <a:srgbClr val="0C2461"/>
                </a:solidFill>
              </a:rPr>
              <a:t>연결 및 </a:t>
            </a:r>
            <a:r>
              <a:rPr lang="en-US" altLang="ko-KR" sz="900" dirty="0" err="1">
                <a:solidFill>
                  <a:srgbClr val="0C2461"/>
                </a:solidFill>
              </a:rPr>
              <a:t>recyclerView</a:t>
            </a:r>
            <a:r>
              <a:rPr lang="en-US" altLang="ko-KR" sz="900" dirty="0">
                <a:solidFill>
                  <a:srgbClr val="0C2461"/>
                </a:solidFill>
              </a:rPr>
              <a:t> </a:t>
            </a:r>
            <a:r>
              <a:rPr lang="ko-KR" altLang="en-US" sz="900" dirty="0">
                <a:solidFill>
                  <a:srgbClr val="0C2461"/>
                </a:solidFill>
              </a:rPr>
              <a:t>관리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4B21F8-4F80-083F-D626-1030A53B6AE7}"/>
              </a:ext>
            </a:extLst>
          </p:cNvPr>
          <p:cNvSpPr txBox="1"/>
          <p:nvPr/>
        </p:nvSpPr>
        <p:spPr>
          <a:xfrm>
            <a:off x="6757851" y="1499685"/>
            <a:ext cx="315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정희석</a:t>
            </a:r>
            <a:r>
              <a:rPr lang="en-US" altLang="ko-KR" sz="2400" b="1" dirty="0">
                <a:solidFill>
                  <a:srgbClr val="0C2461"/>
                </a:solidFill>
              </a:rPr>
              <a:t> – </a:t>
            </a:r>
            <a:r>
              <a:rPr lang="ko-KR" altLang="en-US" sz="2400" b="1" dirty="0">
                <a:solidFill>
                  <a:srgbClr val="0C2461"/>
                </a:solidFill>
              </a:rPr>
              <a:t>딥러닝</a:t>
            </a:r>
            <a:endParaRPr lang="en-US" altLang="ko-KR" sz="2400" b="1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이미지 데이터 모델링</a:t>
            </a:r>
            <a:endParaRPr lang="en-US" altLang="ko-KR" sz="900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딥러닝 모델 전이학습 및 개선</a:t>
            </a:r>
            <a:r>
              <a:rPr lang="en-US" altLang="ko-KR" sz="900" dirty="0">
                <a:solidFill>
                  <a:srgbClr val="0C2461"/>
                </a:solidFill>
              </a:rPr>
              <a:t>(</a:t>
            </a:r>
            <a:r>
              <a:rPr lang="en-US" altLang="ko-KR" sz="900" dirty="0" err="1">
                <a:solidFill>
                  <a:srgbClr val="0C2461"/>
                </a:solidFill>
              </a:rPr>
              <a:t>ResNet</a:t>
            </a:r>
            <a:r>
              <a:rPr lang="en-US" altLang="ko-KR" sz="900" dirty="0">
                <a:solidFill>
                  <a:srgbClr val="0C2461"/>
                </a:solidFill>
              </a:rPr>
              <a:t> </a:t>
            </a:r>
            <a:r>
              <a:rPr lang="ko-KR" altLang="en-US" sz="900" dirty="0">
                <a:solidFill>
                  <a:srgbClr val="0C2461"/>
                </a:solidFill>
              </a:rPr>
              <a:t>활용</a:t>
            </a:r>
            <a:r>
              <a:rPr lang="en-US" altLang="ko-KR" sz="900" dirty="0">
                <a:solidFill>
                  <a:srgbClr val="0C2461"/>
                </a:solidFill>
              </a:rPr>
              <a:t>)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CNN</a:t>
            </a:r>
            <a:r>
              <a:rPr lang="ko-KR" altLang="en-US" sz="900" dirty="0">
                <a:solidFill>
                  <a:srgbClr val="0C2461"/>
                </a:solidFill>
              </a:rPr>
              <a:t> 모델활용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산출문서</a:t>
            </a:r>
            <a:endParaRPr lang="en-US" altLang="ko-KR" sz="1200" dirty="0">
              <a:solidFill>
                <a:srgbClr val="0C246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82D17C-A787-F3E5-9F36-DC8CBA90C07B}"/>
              </a:ext>
            </a:extLst>
          </p:cNvPr>
          <p:cNvSpPr txBox="1"/>
          <p:nvPr/>
        </p:nvSpPr>
        <p:spPr>
          <a:xfrm>
            <a:off x="484313" y="2545053"/>
            <a:ext cx="3085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서유민</a:t>
            </a:r>
            <a:r>
              <a:rPr lang="ko-KR" altLang="en-US" sz="2400" b="1" dirty="0">
                <a:solidFill>
                  <a:srgbClr val="0C2461"/>
                </a:solidFill>
              </a:rPr>
              <a:t> </a:t>
            </a:r>
            <a:r>
              <a:rPr lang="en-US" altLang="ko-KR" sz="2400" b="1" dirty="0">
                <a:solidFill>
                  <a:srgbClr val="0C2461"/>
                </a:solidFill>
              </a:rPr>
              <a:t>– FE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Figma </a:t>
            </a:r>
            <a:r>
              <a:rPr lang="ko-KR" altLang="en-US" sz="900" dirty="0">
                <a:solidFill>
                  <a:srgbClr val="0C2461"/>
                </a:solidFill>
              </a:rPr>
              <a:t>활용 일반용 화면 디자인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일반용 </a:t>
            </a:r>
            <a:r>
              <a:rPr lang="ko-KR" altLang="en-US" sz="900" dirty="0" err="1">
                <a:solidFill>
                  <a:srgbClr val="0C2461"/>
                </a:solidFill>
              </a:rPr>
              <a:t>메인화면</a:t>
            </a:r>
            <a:r>
              <a:rPr lang="ko-KR" altLang="en-US" sz="900" dirty="0">
                <a:solidFill>
                  <a:srgbClr val="0C2461"/>
                </a:solidFill>
              </a:rPr>
              <a:t> </a:t>
            </a:r>
            <a:r>
              <a:rPr lang="en-US" altLang="ko-KR" sz="900" dirty="0">
                <a:solidFill>
                  <a:srgbClr val="0C2461"/>
                </a:solidFill>
              </a:rPr>
              <a:t>(Activity, Fragment, Dialog </a:t>
            </a:r>
            <a:r>
              <a:rPr lang="ko-KR" altLang="en-US" sz="900" dirty="0">
                <a:solidFill>
                  <a:srgbClr val="0C2461"/>
                </a:solidFill>
              </a:rPr>
              <a:t>디자인 및 기능구현</a:t>
            </a:r>
            <a:r>
              <a:rPr lang="en-US" altLang="ko-KR" sz="900" dirty="0">
                <a:solidFill>
                  <a:srgbClr val="0C2461"/>
                </a:solidFill>
              </a:rPr>
              <a:t>)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장바구니 </a:t>
            </a:r>
            <a:r>
              <a:rPr lang="en-US" altLang="ko-KR" sz="900" dirty="0">
                <a:solidFill>
                  <a:srgbClr val="0C2461"/>
                </a:solidFill>
              </a:rPr>
              <a:t>+ </a:t>
            </a:r>
            <a:r>
              <a:rPr lang="ko-KR" altLang="en-US" sz="900" dirty="0">
                <a:solidFill>
                  <a:srgbClr val="0C2461"/>
                </a:solidFill>
              </a:rPr>
              <a:t>결제하기 </a:t>
            </a:r>
            <a:r>
              <a:rPr lang="en-US" altLang="ko-KR" sz="900" dirty="0">
                <a:solidFill>
                  <a:srgbClr val="0C2461"/>
                </a:solidFill>
              </a:rPr>
              <a:t>adapter </a:t>
            </a:r>
            <a:r>
              <a:rPr lang="ko-KR" altLang="en-US" sz="900" dirty="0">
                <a:solidFill>
                  <a:srgbClr val="0C2461"/>
                </a:solidFill>
              </a:rPr>
              <a:t>연결 및 </a:t>
            </a:r>
            <a:r>
              <a:rPr lang="en-US" altLang="ko-KR" sz="900" dirty="0" err="1">
                <a:solidFill>
                  <a:srgbClr val="0C2461"/>
                </a:solidFill>
              </a:rPr>
              <a:t>recyclerView</a:t>
            </a:r>
            <a:r>
              <a:rPr lang="en-US" altLang="ko-KR" sz="900" dirty="0">
                <a:solidFill>
                  <a:srgbClr val="0C2461"/>
                </a:solidFill>
              </a:rPr>
              <a:t> </a:t>
            </a:r>
            <a:r>
              <a:rPr lang="ko-KR" altLang="en-US" sz="900" dirty="0">
                <a:solidFill>
                  <a:srgbClr val="0C2461"/>
                </a:solidFill>
              </a:rPr>
              <a:t>관리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8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chemeClr val="bg1"/>
                  </a:solidFill>
                </a:rPr>
                <a:t>마무리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F64D22-FA2B-1B99-DF3E-014F898504E4}"/>
              </a:ext>
            </a:extLst>
          </p:cNvPr>
          <p:cNvSpPr txBox="1"/>
          <p:nvPr/>
        </p:nvSpPr>
        <p:spPr>
          <a:xfrm>
            <a:off x="2704338" y="3120149"/>
            <a:ext cx="6783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1" dirty="0">
                <a:solidFill>
                  <a:srgbClr val="0C246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4759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1565" y="391885"/>
            <a:ext cx="11448869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prstClr val="white"/>
                  </a:solidFill>
                </a:rPr>
                <a:t>목차</a:t>
              </a:r>
              <a:endParaRPr lang="en-US" altLang="ko-KR" sz="26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선정 배경 </a:t>
              </a:r>
              <a:r>
                <a:rPr lang="en-US" altLang="ko-KR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필요성</a:t>
              </a:r>
              <a:endParaRPr lang="en-US" altLang="ko-KR" sz="32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&amp;</a:t>
              </a:r>
              <a:r>
                <a:rPr lang="ko-KR" altLang="en-US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시연 영상</a:t>
              </a:r>
              <a:endParaRPr lang="en-US" altLang="ko-KR" sz="32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200" b="1" i="1" kern="0" dirty="0">
                  <a:solidFill>
                    <a:srgbClr val="0C2461"/>
                  </a:solidFill>
                </a:rPr>
                <a:t>딥러닝 모델 </a:t>
              </a:r>
              <a:r>
                <a:rPr lang="en-US" altLang="ko-KR" sz="3200" b="1" i="1" kern="0" dirty="0">
                  <a:solidFill>
                    <a:srgbClr val="0C2461"/>
                  </a:solidFill>
                </a:rPr>
                <a:t>&amp;</a:t>
              </a:r>
              <a:r>
                <a:rPr lang="ko-KR" altLang="en-US" sz="3200" b="1" i="1" kern="0" dirty="0">
                  <a:solidFill>
                    <a:srgbClr val="0C2461"/>
                  </a:solidFill>
                </a:rPr>
                <a:t> </a:t>
              </a:r>
              <a:r>
                <a:rPr lang="en-US" altLang="ko-KR" sz="3200" b="1" i="1" kern="0" dirty="0">
                  <a:solidFill>
                    <a:srgbClr val="0C2461"/>
                  </a:solidFill>
                </a:rPr>
                <a:t>DB</a:t>
              </a:r>
              <a:endParaRPr lang="en-US" altLang="ko-KR" sz="32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SW Architecture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출처</a:t>
              </a:r>
              <a:endParaRPr lang="en-US" altLang="ko-KR" sz="32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2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 소개</a:t>
              </a: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5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선정배경 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&amp;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필요성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6864981" y="6161137"/>
            <a:ext cx="450598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한국소비자원 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221124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키오스크 이용실태조사 보도자료</a:t>
            </a:r>
            <a:b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https://www.kca.go.kr/home/sub.do?menukey=4002&amp;mode=view&amp;no=1003409020</a:t>
            </a: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D51ACF-0082-F6A4-AE10-691D39FA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37" y="1688804"/>
            <a:ext cx="4708020" cy="2600731"/>
          </a:xfrm>
          <a:prstGeom prst="rect">
            <a:avLst/>
          </a:prstGeom>
        </p:spPr>
      </p:pic>
      <p:pic>
        <p:nvPicPr>
          <p:cNvPr id="17" name="그림 16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AFDBB3AA-C636-85D5-38E0-1B3D095AE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54" y="4420407"/>
            <a:ext cx="5334193" cy="16975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1155D1-5EC7-E4D7-3737-E6582B40E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339" y="1464430"/>
            <a:ext cx="3744925" cy="17325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82BAE8-BBF7-117F-BA34-892A691FDEC9}"/>
              </a:ext>
            </a:extLst>
          </p:cNvPr>
          <p:cNvSpPr txBox="1"/>
          <p:nvPr/>
        </p:nvSpPr>
        <p:spPr>
          <a:xfrm>
            <a:off x="731566" y="6054374"/>
            <a:ext cx="534924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국내 키오스크 특허 출원 동향</a:t>
            </a:r>
            <a:br>
              <a:rPr lang="en-US" altLang="ko-KR" sz="18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  <a:hlinkClick r:id="rId6"/>
              </a:rPr>
              <a:t>https://www.ipdaily.co.kr/2022/05/24/11/12/10/20612/%EB%AC%B4%EC%9D%B8%EB%8B%A8%EB%A7%90%EA%B8%B0%ED%82%A4%EC%98%A4%EC%8A%A4%ED%81%AC-40%EC%A1%B0%EC%9B%90-%EC%8B%9C%EC%9E%A5-%ED%8A%B9%ED%97%88%EC%B6%9C%EC%9B%90-%EC%97%B0%ED%8F%89%EA%B7%A0-1/</a:t>
            </a: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400" dirty="0">
              <a:solidFill>
                <a:prstClr val="white">
                  <a:lumMod val="65000"/>
                </a:prstClr>
              </a:solidFill>
            </a:endParaRPr>
          </a:p>
          <a:p>
            <a:endParaRPr lang="ko-KR" altLang="en-US" dirty="0"/>
          </a:p>
        </p:txBody>
      </p:sp>
      <p:pic>
        <p:nvPicPr>
          <p:cNvPr id="24" name="그림 23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52C79734-077E-A637-0E15-26AED3447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21" y="3310722"/>
            <a:ext cx="4429326" cy="27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</a:rPr>
                <a:t>UI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en-US" altLang="ko-KR" sz="2600" b="1" i="1" kern="0" dirty="0">
                  <a:solidFill>
                    <a:srgbClr val="FFB5B6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시연 영상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FA97D1DF-CB38-FE32-D603-63C79D5B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18" y="1320800"/>
            <a:ext cx="9236964" cy="54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7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</a:rPr>
                <a:t>UI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en-US" altLang="ko-KR" sz="2600" b="1" i="1" kern="0" dirty="0">
                  <a:solidFill>
                    <a:srgbClr val="FFB5B6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 시연 영상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646279" y="3468168"/>
            <a:ext cx="289944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영상 </a:t>
            </a:r>
          </a:p>
        </p:txBody>
      </p:sp>
    </p:spTree>
    <p:extLst>
      <p:ext uri="{BB962C8B-B14F-4D97-AF65-F5344CB8AC3E}">
        <p14:creationId xmlns:p14="http://schemas.microsoft.com/office/powerpoint/2010/main" val="30103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딥러닝 모델 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 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DB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6324188" y="1401624"/>
            <a:ext cx="28994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C2461"/>
                </a:solidFill>
              </a:rPr>
              <a:t>테이블 명세서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FC33CD-07F0-6CCC-7261-1779EFCF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59" y="1709764"/>
            <a:ext cx="4204143" cy="47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시스템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 아키텍처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, 도표, 스크린샷이(가) 표시된 사진&#10;&#10;자동 생성된 설명">
            <a:extLst>
              <a:ext uri="{FF2B5EF4-FFF2-40B4-BE49-F238E27FC236}">
                <a16:creationId xmlns:a16="http://schemas.microsoft.com/office/drawing/2014/main" id="{8FC157A8-3A81-CB97-BB3F-6C9E89452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40" y="1576880"/>
            <a:ext cx="8559176" cy="50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그 외 추가하길 </a:t>
              </a:r>
              <a:r>
                <a:rPr lang="ko-KR" altLang="en-US" sz="2600" b="1" i="1" kern="0" dirty="0" err="1">
                  <a:solidFill>
                    <a:srgbClr val="FFB5B6"/>
                  </a:solidFill>
                </a:rPr>
                <a:t>원하는부분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744138" y="1876309"/>
            <a:ext cx="28994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ASDFASDF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6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활용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기술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D67D7244-6B39-541C-1DDA-7ACCE02C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52" y="1761202"/>
            <a:ext cx="7993296" cy="46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63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648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aischool185</cp:lastModifiedBy>
  <cp:revision>21</cp:revision>
  <dcterms:created xsi:type="dcterms:W3CDTF">2020-06-11T03:04:01Z</dcterms:created>
  <dcterms:modified xsi:type="dcterms:W3CDTF">2023-11-28T06:21:24Z</dcterms:modified>
</cp:coreProperties>
</file>