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8EF88392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99" r:id="rId6"/>
    <p:sldId id="300" r:id="rId7"/>
    <p:sldId id="301" r:id="rId8"/>
    <p:sldId id="302" r:id="rId9"/>
    <p:sldId id="259" r:id="rId10"/>
    <p:sldId id="278" r:id="rId11"/>
    <p:sldId id="283" r:id="rId12"/>
    <p:sldId id="309" r:id="rId13"/>
    <p:sldId id="303" r:id="rId14"/>
    <p:sldId id="304" r:id="rId15"/>
    <p:sldId id="261" r:id="rId16"/>
    <p:sldId id="270" r:id="rId17"/>
    <p:sldId id="265" r:id="rId18"/>
    <p:sldId id="264" r:id="rId19"/>
    <p:sldId id="268" r:id="rId20"/>
    <p:sldId id="269" r:id="rId21"/>
    <p:sldId id="305" r:id="rId22"/>
    <p:sldId id="276" r:id="rId23"/>
    <p:sldId id="295" r:id="rId24"/>
    <p:sldId id="296" r:id="rId25"/>
    <p:sldId id="297" r:id="rId26"/>
    <p:sldId id="272" r:id="rId27"/>
    <p:sldId id="275" r:id="rId28"/>
    <p:sldId id="279" r:id="rId29"/>
    <p:sldId id="306" r:id="rId30"/>
    <p:sldId id="307" r:id="rId31"/>
    <p:sldId id="308" r:id="rId32"/>
    <p:sldId id="298" r:id="rId33"/>
    <p:sldId id="290" r:id="rId34"/>
    <p:sldId id="291" r:id="rId35"/>
    <p:sldId id="292" r:id="rId36"/>
    <p:sldId id="26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91059D-6374-DB92-A00D-466E5DA232D4}" name="김 은정" initials="김은" userId="94eb8056f97f7ef6" providerId="Windows Live"/>
  <p188:author id="{06D179AB-B60C-28E1-7762-FFF2B02493C2}" name="게스트 사용자" initials="게사" userId="게스트 사용자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82"/>
    <a:srgbClr val="40595D"/>
    <a:srgbClr val="00979C"/>
    <a:srgbClr val="E06363"/>
    <a:srgbClr val="FF4242"/>
    <a:srgbClr val="D4A313"/>
    <a:srgbClr val="FFF763"/>
    <a:srgbClr val="FFF98C"/>
    <a:srgbClr val="FFFBA6"/>
    <a:srgbClr val="FFF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A1017-1385-43FC-9769-30F55B91F43E}" v="3" dt="2023-11-14T14:28:00.815"/>
    <p1510:client id="{05D7DBBE-99A1-49EC-A94C-4B52EC1E64BB}" v="295" dt="2023-11-14T21:47:25.441"/>
    <p1510:client id="{10EBA751-4FEB-409F-9E82-66BB9F6509DD}" v="525" dt="2023-11-14T15:55:59.504"/>
    <p1510:client id="{35B18D62-8AFF-4002-AE6C-1E62566E5515}" v="1061" dt="2023-11-14T11:54:22.759"/>
    <p1510:client id="{3851B0DB-DE6C-4995-A144-C43007AE8021}" v="1007" dt="2023-11-14T15:26:28.010"/>
    <p1510:client id="{38A54A9D-EB2B-4659-99F3-9391841FDBAE}" v="152" dt="2023-11-14T10:26:46.017"/>
    <p1510:client id="{3EE01420-2C0B-4B80-B2F8-90E80D4BB803}" v="1" dt="2023-11-14T11:51:20.132"/>
    <p1510:client id="{48AD069C-09FE-466F-BEA8-61F7B42F640A}" v="42" dt="2023-11-14T16:59:06.887"/>
    <p1510:client id="{5DAE133E-7463-4129-9F34-8FFFD8780183}" v="51" dt="2023-11-14T10:53:59.697"/>
    <p1510:client id="{5E186F4D-7418-4E77-BA6F-E280FB923923}" v="1157" dt="2023-11-14T12:25:20.850"/>
    <p1510:client id="{61920214-7324-476A-AC87-39243BE90DF6}" v="92" dt="2023-11-14T04:18:32.600"/>
    <p1510:client id="{634CACBE-54BE-4798-A8E4-E5BC06E2418F}" v="1" dt="2023-11-14T16:05:13.390"/>
    <p1510:client id="{67A64A78-FB17-41C6-A4BE-A8465DF20694}" v="3914" dt="2023-11-14T15:39:15.723"/>
    <p1510:client id="{8F50A20E-98AE-4DEE-BB7E-50BD58B62F21}" v="2" dt="2023-11-14T14:16:23.415"/>
    <p1510:client id="{94352B93-2972-4AE2-AA0A-2461ED5D7B11}" v="505" dt="2023-11-14T15:29:26.590"/>
    <p1510:client id="{991F234F-11E7-4C84-A79A-FFA3FA1F3CFC}" v="750" dt="2023-11-14T12:53:25.116"/>
    <p1510:client id="{A5A26B57-72C1-45AA-A709-4350F4077D19}" v="14" dt="2023-11-14T16:25:32.114"/>
    <p1510:client id="{B1BF3BB2-0739-4A6F-B4DE-DDD3FB56FE36}" v="143" dt="2023-11-14T07:35:37.855"/>
    <p1510:client id="{C112F3EE-B911-4329-9201-9469451AC07C}" v="2" dt="2023-11-14T12:53:44.266"/>
    <p1510:client id="{C5977CEF-5C6A-4AF6-9ED8-D7C960008BDF}" v="5126" dt="2023-11-14T21:37:16.246"/>
    <p1510:client id="{CFF258C8-0954-4700-BF31-DCCD1436C7E6}" v="10" dt="2023-11-14T15:05:47.288"/>
    <p1510:client id="{E4959B30-F646-4965-A9F9-FBA3D4B459AA}" v="1" dt="2023-11-14T12:56:45.744"/>
    <p1510:client id="{E8DBFE3B-F6A7-4232-8B34-226EF941B75E}" v="305" dt="2023-11-14T08:15:35.530"/>
    <p1510:client id="{EBA5E4A0-7910-4E6B-B579-0E787C15D67A}" v="1982" dt="2023-11-14T16:59:07.935"/>
    <p1510:client id="{EBF9792E-BFDB-4F57-8BE9-B54F1ABC30FA}" v="3" dt="2023-11-14T14:36:54.378"/>
    <p1510:client id="{F47B2F9D-4192-4E57-9D50-F16691FFE731}" v="192" dt="2023-11-14T02:55:33.492"/>
    <p1510:client id="{FC1C1322-CF62-48D6-A2EC-3C225D9DDCD8}" v="810" dt="2023-11-14T14:43:0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modernComment_105_8EF883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6DD0EB4-D8F0-4317-8CD5-B45709FAC553}" authorId="{C191059D-6374-DB92-A00D-466E5DA232D4}" created="2023-11-14T16:58:05.776">
    <pc:sldMkLst xmlns:pc="http://schemas.microsoft.com/office/powerpoint/2013/main/command">
      <pc:docMk/>
      <pc:sldMk cId="2398651282" sldId="261"/>
    </pc:sldMkLst>
    <p188:replyLst>
      <p188:reply id="{BD5622C7-730C-4BF3-BA8F-1018DFFCE9CA}" authorId="{C191059D-6374-DB92-A00D-466E5DA232D4}" created="2023-11-14T16:58:12.651">
        <p188:txBody>
          <a:bodyPr/>
          <a:lstStyle/>
          <a:p>
            <a:r>
              <a:rPr lang="ko-KR" altLang="en-US"/>
              <a:t>엥 나만 실명제네;</a:t>
            </a:r>
          </a:p>
        </p188:txBody>
      </p188:reply>
      <p188:reply id="{6A2BA5C3-CC49-471F-B2BB-7BFF00F48200}" authorId="{06D179AB-B60C-28E1-7762-FFF2B02493C2}" created="2023-11-14T16:59:06.887">
        <p188:txBody>
          <a:bodyPr/>
          <a:lstStyle/>
          <a:p>
            <a:r>
              <a:rPr lang="ko-KR" altLang="en-US"/>
              <a:t>ㅋㅋㅋㅋㅋㅋㅋㅋㅋㅋㅋㅋㅋㅋ</a:t>
            </a:r>
          </a:p>
        </p188:txBody>
      </p188:reply>
    </p188:replyLst>
    <p188:txBody>
      <a:bodyPr/>
      <a:lstStyle/>
      <a:p>
        <a:r>
          <a:rPr lang="ko-KR" altLang="en-US"/>
          <a:t>굿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5_8EF8839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6.jpe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jpe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jpe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AB00B4B2-0A0E-E76F-B165-1D9C1172C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9A1-7075-C5B3-D11D-E07AEF39155D}"/>
              </a:ext>
            </a:extLst>
          </p:cNvPr>
          <p:cNvSpPr txBox="1"/>
          <p:nvPr/>
        </p:nvSpPr>
        <p:spPr>
          <a:xfrm>
            <a:off x="1238084" y="412583"/>
            <a:ext cx="68937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000000"/>
                </a:solidFill>
                <a:ea typeface="맑은 고딕"/>
              </a:rPr>
              <a:t>프로젝트 결과물의 목적과 의의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FF79D-816E-DB44-C862-9080C80B0CBE}"/>
              </a:ext>
            </a:extLst>
          </p:cNvPr>
          <p:cNvSpPr txBox="1"/>
          <p:nvPr/>
        </p:nvSpPr>
        <p:spPr>
          <a:xfrm>
            <a:off x="1158746" y="2138632"/>
            <a:ext cx="42501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>
                <a:ea typeface="맑은 고딕"/>
              </a:rPr>
              <a:t>● 사회적 측면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7DCC2-9F3D-08A2-93C1-A4ADF8B9003F}"/>
              </a:ext>
            </a:extLst>
          </p:cNvPr>
          <p:cNvSpPr txBox="1"/>
          <p:nvPr/>
        </p:nvSpPr>
        <p:spPr>
          <a:xfrm>
            <a:off x="1660109" y="5868753"/>
            <a:ext cx="2743200" cy="369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ea typeface="맑은 고딕"/>
              </a:rPr>
              <a:t>에너지 소비 최적화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7EF2A-B6B5-073D-8133-BBDBA0AFD8BB}"/>
              </a:ext>
            </a:extLst>
          </p:cNvPr>
          <p:cNvSpPr txBox="1"/>
          <p:nvPr/>
        </p:nvSpPr>
        <p:spPr>
          <a:xfrm>
            <a:off x="5174834" y="5868753"/>
            <a:ext cx="2743200" cy="369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ea typeface="맑은 고딕"/>
              </a:rPr>
              <a:t>주거지의 안전성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69B6E-C3D3-137C-AC98-A48C9C6FD955}"/>
              </a:ext>
            </a:extLst>
          </p:cNvPr>
          <p:cNvSpPr txBox="1"/>
          <p:nvPr/>
        </p:nvSpPr>
        <p:spPr>
          <a:xfrm>
            <a:off x="8689559" y="586875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ea typeface="맑은 고딕"/>
              </a:rPr>
              <a:t>신체적 약자에게</a:t>
            </a:r>
            <a:endParaRPr lang="ko-KR" dirty="0"/>
          </a:p>
          <a:p>
            <a:pPr algn="ctr"/>
            <a:r>
              <a:rPr lang="ko-KR" altLang="en-US" b="1" dirty="0">
                <a:ea typeface="맑은 고딕"/>
              </a:rPr>
              <a:t>편리함 제공</a:t>
            </a:r>
            <a:endParaRPr lang="ko-KR"/>
          </a:p>
        </p:txBody>
      </p:sp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557DEC7F-7F27-3D9E-9EF5-0B5849809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601" y="2873193"/>
            <a:ext cx="2743200" cy="2743200"/>
          </a:xfrm>
          <a:prstGeom prst="rect">
            <a:avLst/>
          </a:prstGeom>
        </p:spPr>
      </p:pic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44E2E4C9-84A6-F3FE-4129-5A95CA7E4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326" y="2873193"/>
            <a:ext cx="2743200" cy="2743200"/>
          </a:xfrm>
          <a:prstGeom prst="rect">
            <a:avLst/>
          </a:prstGeom>
        </p:spPr>
      </p:pic>
      <p:pic>
        <p:nvPicPr>
          <p:cNvPr id="19" name="그림 18" descr="블랙, 어둠이(가) 표시된 사진&#10;&#10;자동 생성된 설명">
            <a:extLst>
              <a:ext uri="{FF2B5EF4-FFF2-40B4-BE49-F238E27FC236}">
                <a16:creationId xmlns:a16="http://schemas.microsoft.com/office/drawing/2014/main" id="{54B507CD-20AB-909C-D8D8-A89D96096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051" y="2873193"/>
            <a:ext cx="2743200" cy="27432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7AE170-C5A1-529A-30F8-5E9698835243}"/>
              </a:ext>
            </a:extLst>
          </p:cNvPr>
          <p:cNvSpPr/>
          <p:nvPr/>
        </p:nvSpPr>
        <p:spPr>
          <a:xfrm>
            <a:off x="1012132" y="2019905"/>
            <a:ext cx="105103" cy="4568519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F87AFF-ECE9-EE5B-1452-756A0E1FD400}"/>
              </a:ext>
            </a:extLst>
          </p:cNvPr>
          <p:cNvSpPr/>
          <p:nvPr/>
        </p:nvSpPr>
        <p:spPr>
          <a:xfrm rot="5400000">
            <a:off x="6138312" y="-3198639"/>
            <a:ext cx="145512" cy="10393199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2484CE-FA25-A6EF-B246-A72EDD9A687C}"/>
              </a:ext>
            </a:extLst>
          </p:cNvPr>
          <p:cNvSpPr txBox="1"/>
          <p:nvPr/>
        </p:nvSpPr>
        <p:spPr>
          <a:xfrm>
            <a:off x="2062604" y="1226913"/>
            <a:ext cx="65982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>
                <a:ea typeface="+mn-lt"/>
                <a:cs typeface="+mn-lt"/>
              </a:rPr>
              <a:t>[</a:t>
            </a:r>
            <a:r>
              <a:rPr lang="ko-KR" sz="2400" b="1" dirty="0">
                <a:ea typeface="+mn-lt"/>
                <a:cs typeface="+mn-lt"/>
              </a:rPr>
              <a:t>프로젝트 결과물의 최종 사용자 관점</a:t>
            </a:r>
            <a:r>
              <a:rPr lang="en-US" altLang="ko-KR" sz="2400" b="1" dirty="0">
                <a:ea typeface="+mn-lt"/>
                <a:cs typeface="+mn-lt"/>
              </a:rPr>
              <a:t>]</a:t>
            </a:r>
            <a:endParaRPr lang="ko-KR" sz="2000" b="1" dirty="0"/>
          </a:p>
        </p:txBody>
      </p:sp>
      <p:pic>
        <p:nvPicPr>
          <p:cNvPr id="30" name="그림 29" descr="클립아트, 스크린샷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5BD72208-DD71-CB48-E5FA-A8C1FE72C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215" y="1120969"/>
            <a:ext cx="720210" cy="7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3D95CC3E-9E7B-1277-CE6A-7E1906DE9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9A1-7075-C5B3-D11D-E07AEF39155D}"/>
              </a:ext>
            </a:extLst>
          </p:cNvPr>
          <p:cNvSpPr txBox="1"/>
          <p:nvPr/>
        </p:nvSpPr>
        <p:spPr>
          <a:xfrm>
            <a:off x="1238084" y="412583"/>
            <a:ext cx="68937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000000"/>
                </a:solidFill>
                <a:ea typeface="맑은 고딕"/>
              </a:rPr>
              <a:t>프로젝트 결과물의 목적과 의의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FF79D-816E-DB44-C862-9080C80B0CBE}"/>
              </a:ext>
            </a:extLst>
          </p:cNvPr>
          <p:cNvSpPr txBox="1"/>
          <p:nvPr/>
        </p:nvSpPr>
        <p:spPr>
          <a:xfrm>
            <a:off x="1241842" y="2114554"/>
            <a:ext cx="42501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/>
              <a:t>● 개인적 측면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7DCC2-9F3D-08A2-93C1-A4ADF8B9003F}"/>
              </a:ext>
            </a:extLst>
          </p:cNvPr>
          <p:cNvSpPr txBox="1"/>
          <p:nvPr/>
        </p:nvSpPr>
        <p:spPr>
          <a:xfrm>
            <a:off x="1801942" y="5792564"/>
            <a:ext cx="2743200" cy="369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ea typeface="맑은 고딕"/>
              </a:rPr>
              <a:t>기술적 역량 향상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7EF2A-B6B5-073D-8133-BBDBA0AFD8BB}"/>
              </a:ext>
            </a:extLst>
          </p:cNvPr>
          <p:cNvSpPr txBox="1"/>
          <p:nvPr/>
        </p:nvSpPr>
        <p:spPr>
          <a:xfrm>
            <a:off x="5297617" y="5792564"/>
            <a:ext cx="2743200" cy="6461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ea typeface="맑은 고딕"/>
              </a:rPr>
              <a:t>창의성 및</a:t>
            </a:r>
            <a:endParaRPr lang="ko-KR" dirty="0"/>
          </a:p>
          <a:p>
            <a:pPr algn="ctr"/>
            <a:r>
              <a:rPr lang="ko-KR" altLang="en-US" b="1" dirty="0">
                <a:ea typeface="맑은 고딕"/>
              </a:rPr>
              <a:t>문제 해결 능력 향상</a:t>
            </a:r>
            <a:endParaRPr lang="ko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69B6E-C3D3-137C-AC98-A48C9C6FD955}"/>
              </a:ext>
            </a:extLst>
          </p:cNvPr>
          <p:cNvSpPr txBox="1"/>
          <p:nvPr/>
        </p:nvSpPr>
        <p:spPr>
          <a:xfrm>
            <a:off x="8793292" y="5792564"/>
            <a:ext cx="2743200" cy="369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ea typeface="맑은 고딕"/>
              </a:rPr>
              <a:t>자기주도적 능력 향상</a:t>
            </a:r>
          </a:p>
        </p:txBody>
      </p:sp>
      <p:pic>
        <p:nvPicPr>
          <p:cNvPr id="13" name="그림 12" descr="역량 ">
            <a:extLst>
              <a:ext uri="{FF2B5EF4-FFF2-40B4-BE49-F238E27FC236}">
                <a16:creationId xmlns:a16="http://schemas.microsoft.com/office/drawing/2014/main" id="{157AF882-B1E5-464E-A3C7-AD119EC87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942" y="2649643"/>
            <a:ext cx="2743200" cy="2720975"/>
          </a:xfrm>
          <a:prstGeom prst="rect">
            <a:avLst/>
          </a:prstGeom>
        </p:spPr>
      </p:pic>
      <p:pic>
        <p:nvPicPr>
          <p:cNvPr id="2" name="그림 1" descr="해결 ">
            <a:extLst>
              <a:ext uri="{FF2B5EF4-FFF2-40B4-BE49-F238E27FC236}">
                <a16:creationId xmlns:a16="http://schemas.microsoft.com/office/drawing/2014/main" id="{3E33538D-0982-5E4E-07F0-C16517974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617" y="2649643"/>
            <a:ext cx="2743200" cy="2743200"/>
          </a:xfrm>
          <a:prstGeom prst="rect">
            <a:avLst/>
          </a:prstGeom>
        </p:spPr>
      </p:pic>
      <p:pic>
        <p:nvPicPr>
          <p:cNvPr id="7" name="그림 6" descr="리드 ">
            <a:extLst>
              <a:ext uri="{FF2B5EF4-FFF2-40B4-BE49-F238E27FC236}">
                <a16:creationId xmlns:a16="http://schemas.microsoft.com/office/drawing/2014/main" id="{1719C830-4CBC-4E4B-D197-EB6593B9B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3292" y="2649643"/>
            <a:ext cx="2743200" cy="2743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FF9291-DB2B-4A20-398F-E63DE298D8BC}"/>
              </a:ext>
            </a:extLst>
          </p:cNvPr>
          <p:cNvSpPr/>
          <p:nvPr/>
        </p:nvSpPr>
        <p:spPr>
          <a:xfrm>
            <a:off x="1012132" y="1919971"/>
            <a:ext cx="105103" cy="4568519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AD2E2B-E0FD-E71C-5CDB-9A3A8DAB2DA1}"/>
              </a:ext>
            </a:extLst>
          </p:cNvPr>
          <p:cNvSpPr/>
          <p:nvPr/>
        </p:nvSpPr>
        <p:spPr>
          <a:xfrm rot="5400000">
            <a:off x="6138312" y="-3298573"/>
            <a:ext cx="145512" cy="10393199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41C94-585E-8A86-75A3-810385F1BA99}"/>
              </a:ext>
            </a:extLst>
          </p:cNvPr>
          <p:cNvSpPr txBox="1"/>
          <p:nvPr/>
        </p:nvSpPr>
        <p:spPr>
          <a:xfrm>
            <a:off x="2062604" y="1226913"/>
            <a:ext cx="65982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>
                <a:ea typeface="+mn-lt"/>
                <a:cs typeface="+mn-lt"/>
              </a:rPr>
              <a:t>[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프로젝트</a:t>
            </a:r>
            <a:r>
              <a:rPr lang="en-US" altLang="ko-KR" sz="2400" b="1" dirty="0">
                <a:latin typeface="맑은 고딕"/>
                <a:ea typeface="맑은 고딕"/>
                <a:cs typeface="+mn-lt"/>
              </a:rPr>
              <a:t> 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수행에</a:t>
            </a:r>
            <a:r>
              <a:rPr lang="en-US" altLang="ko-KR" sz="2400" b="1" dirty="0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참여하는</a:t>
            </a:r>
            <a:r>
              <a:rPr lang="en-US" altLang="ko-KR" sz="2400" b="1" dirty="0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팀원</a:t>
            </a:r>
            <a:r>
              <a:rPr lang="en-US" altLang="ko-KR" sz="2400" b="1" dirty="0">
                <a:latin typeface="맑은 고딕"/>
                <a:ea typeface="맑은 고딕"/>
                <a:cs typeface="+mn-lt"/>
              </a:rPr>
              <a:t> 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관점</a:t>
            </a:r>
            <a:r>
              <a:rPr lang="en-US" altLang="ko-KR" sz="2400" b="1" dirty="0">
                <a:ea typeface="+mn-lt"/>
                <a:cs typeface="+mn-lt"/>
              </a:rPr>
              <a:t>]</a:t>
            </a:r>
            <a:endParaRPr lang="ko-KR" sz="2000" b="1" dirty="0">
              <a:ea typeface="맑은 고딕"/>
            </a:endParaRPr>
          </a:p>
        </p:txBody>
      </p:sp>
      <p:pic>
        <p:nvPicPr>
          <p:cNvPr id="24" name="그림 23" descr="학생">
            <a:extLst>
              <a:ext uri="{FF2B5EF4-FFF2-40B4-BE49-F238E27FC236}">
                <a16:creationId xmlns:a16="http://schemas.microsoft.com/office/drawing/2014/main" id="{308C48B7-D5F9-5011-7E6B-DFD4063844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792" y="1019313"/>
            <a:ext cx="832679" cy="79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3D95CC3E-9E7B-1277-CE6A-7E1906DE9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9A1-7075-C5B3-D11D-E07AEF39155D}"/>
              </a:ext>
            </a:extLst>
          </p:cNvPr>
          <p:cNvSpPr txBox="1"/>
          <p:nvPr/>
        </p:nvSpPr>
        <p:spPr>
          <a:xfrm>
            <a:off x="1238084" y="412583"/>
            <a:ext cx="68937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000000"/>
                </a:solidFill>
                <a:ea typeface="맑은 고딕"/>
              </a:rPr>
              <a:t>프로젝트 결과물의 목적과 의의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FF79D-816E-DB44-C862-9080C80B0CBE}"/>
              </a:ext>
            </a:extLst>
          </p:cNvPr>
          <p:cNvSpPr txBox="1"/>
          <p:nvPr/>
        </p:nvSpPr>
        <p:spPr>
          <a:xfrm>
            <a:off x="1241842" y="2114554"/>
            <a:ext cx="42501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ea typeface="맑은 고딕"/>
              </a:rPr>
              <a:t>● 사회적 측면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7DCC2-9F3D-08A2-93C1-A4ADF8B9003F}"/>
              </a:ext>
            </a:extLst>
          </p:cNvPr>
          <p:cNvSpPr txBox="1"/>
          <p:nvPr/>
        </p:nvSpPr>
        <p:spPr>
          <a:xfrm>
            <a:off x="2016590" y="564231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ea typeface="맑은 고딕"/>
              </a:rPr>
              <a:t>협업 능력 및</a:t>
            </a:r>
          </a:p>
          <a:p>
            <a:pPr algn="ctr"/>
            <a:r>
              <a:rPr lang="ko-KR" altLang="en-US" b="1" dirty="0">
                <a:ea typeface="맑은 고딕"/>
              </a:rPr>
              <a:t>팀 프로젝트 수행 경험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7EF2A-B6B5-073D-8133-BBDBA0AFD8BB}"/>
              </a:ext>
            </a:extLst>
          </p:cNvPr>
          <p:cNvSpPr txBox="1"/>
          <p:nvPr/>
        </p:nvSpPr>
        <p:spPr>
          <a:xfrm>
            <a:off x="5308349" y="57281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ea typeface="맑은 고딕"/>
              </a:rPr>
              <a:t>신뢰와 협력 관계 강화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69B6E-C3D3-137C-AC98-A48C9C6FD955}"/>
              </a:ext>
            </a:extLst>
          </p:cNvPr>
          <p:cNvSpPr txBox="1"/>
          <p:nvPr/>
        </p:nvSpPr>
        <p:spPr>
          <a:xfrm>
            <a:off x="8592009" y="558864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ea typeface="맑은 고딕"/>
              </a:rPr>
              <a:t>공공문제 인식 및</a:t>
            </a:r>
          </a:p>
          <a:p>
            <a:pPr algn="ctr"/>
            <a:r>
              <a:rPr lang="ko-KR" altLang="en-US" b="1" dirty="0">
                <a:ea typeface="맑은 고딕"/>
              </a:rPr>
              <a:t>해결 능력 향상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FF9291-DB2B-4A20-398F-E63DE298D8BC}"/>
              </a:ext>
            </a:extLst>
          </p:cNvPr>
          <p:cNvSpPr/>
          <p:nvPr/>
        </p:nvSpPr>
        <p:spPr>
          <a:xfrm>
            <a:off x="1012132" y="1919971"/>
            <a:ext cx="105103" cy="4568519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AD2E2B-E0FD-E71C-5CDB-9A3A8DAB2DA1}"/>
              </a:ext>
            </a:extLst>
          </p:cNvPr>
          <p:cNvSpPr/>
          <p:nvPr/>
        </p:nvSpPr>
        <p:spPr>
          <a:xfrm rot="5400000">
            <a:off x="6138312" y="-3298573"/>
            <a:ext cx="145512" cy="10393199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41C94-585E-8A86-75A3-810385F1BA99}"/>
              </a:ext>
            </a:extLst>
          </p:cNvPr>
          <p:cNvSpPr txBox="1"/>
          <p:nvPr/>
        </p:nvSpPr>
        <p:spPr>
          <a:xfrm>
            <a:off x="2062604" y="1226913"/>
            <a:ext cx="65982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>
                <a:ea typeface="+mn-lt"/>
                <a:cs typeface="+mn-lt"/>
              </a:rPr>
              <a:t>[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프로젝트</a:t>
            </a:r>
            <a:r>
              <a:rPr lang="en-US" altLang="ko-KR" sz="2400" b="1" dirty="0">
                <a:latin typeface="맑은 고딕"/>
                <a:ea typeface="맑은 고딕"/>
                <a:cs typeface="+mn-lt"/>
              </a:rPr>
              <a:t> 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수행에</a:t>
            </a:r>
            <a:r>
              <a:rPr lang="en-US" altLang="ko-KR" sz="2400" b="1" dirty="0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참여하는</a:t>
            </a:r>
            <a:r>
              <a:rPr lang="en-US" altLang="ko-KR" sz="2400" b="1" dirty="0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팀원</a:t>
            </a:r>
            <a:r>
              <a:rPr lang="en-US" altLang="ko-KR" sz="2400" b="1" dirty="0">
                <a:latin typeface="맑은 고딕"/>
                <a:ea typeface="맑은 고딕"/>
                <a:cs typeface="+mn-lt"/>
              </a:rPr>
              <a:t> 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관점</a:t>
            </a:r>
            <a:r>
              <a:rPr lang="en-US" altLang="ko-KR" sz="2400" b="1" dirty="0">
                <a:ea typeface="+mn-lt"/>
                <a:cs typeface="+mn-lt"/>
              </a:rPr>
              <a:t>]</a:t>
            </a:r>
            <a:endParaRPr lang="ko-KR" sz="2000" b="1" dirty="0">
              <a:ea typeface="맑은 고딕"/>
            </a:endParaRPr>
          </a:p>
        </p:txBody>
      </p:sp>
      <p:pic>
        <p:nvPicPr>
          <p:cNvPr id="24" name="그림 23" descr="학생">
            <a:extLst>
              <a:ext uri="{FF2B5EF4-FFF2-40B4-BE49-F238E27FC236}">
                <a16:creationId xmlns:a16="http://schemas.microsoft.com/office/drawing/2014/main" id="{308C48B7-D5F9-5011-7E6B-DFD406384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92" y="1019313"/>
            <a:ext cx="832679" cy="799548"/>
          </a:xfrm>
          <a:prstGeom prst="rect">
            <a:avLst/>
          </a:prstGeom>
        </p:spPr>
      </p:pic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59D16ED9-0B78-A4A6-198B-F98DAACD0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079" y="2805022"/>
            <a:ext cx="2743200" cy="2728823"/>
          </a:xfrm>
          <a:prstGeom prst="rect">
            <a:avLst/>
          </a:prstGeom>
        </p:spPr>
      </p:pic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E1294478-E3F1-7C4B-CE8E-D2E1E7CB2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778" y="3035060"/>
            <a:ext cx="2355011" cy="2311880"/>
          </a:xfrm>
          <a:prstGeom prst="rect">
            <a:avLst/>
          </a:prstGeom>
        </p:spPr>
      </p:pic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E885A98D-330D-A4BD-1946-8CDCE20EC8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2710" y="3023315"/>
            <a:ext cx="2313905" cy="231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3D95CC3E-9E7B-1277-CE6A-7E1906DE9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9A1-7075-C5B3-D11D-E07AEF39155D}"/>
              </a:ext>
            </a:extLst>
          </p:cNvPr>
          <p:cNvSpPr txBox="1"/>
          <p:nvPr/>
        </p:nvSpPr>
        <p:spPr>
          <a:xfrm>
            <a:off x="1238084" y="412583"/>
            <a:ext cx="68937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000000"/>
                </a:solidFill>
                <a:ea typeface="맑은 고딕"/>
              </a:rPr>
              <a:t>프로젝트 결과물의 목적과 의의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FF9291-DB2B-4A20-398F-E63DE298D8BC}"/>
              </a:ext>
            </a:extLst>
          </p:cNvPr>
          <p:cNvSpPr/>
          <p:nvPr/>
        </p:nvSpPr>
        <p:spPr>
          <a:xfrm>
            <a:off x="1012132" y="1919971"/>
            <a:ext cx="105103" cy="4568519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AD2E2B-E0FD-E71C-5CDB-9A3A8DAB2DA1}"/>
              </a:ext>
            </a:extLst>
          </p:cNvPr>
          <p:cNvSpPr/>
          <p:nvPr/>
        </p:nvSpPr>
        <p:spPr>
          <a:xfrm rot="5400000">
            <a:off x="6138312" y="-3298573"/>
            <a:ext cx="145512" cy="10393199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41C94-585E-8A86-75A3-810385F1BA99}"/>
              </a:ext>
            </a:extLst>
          </p:cNvPr>
          <p:cNvSpPr txBox="1"/>
          <p:nvPr/>
        </p:nvSpPr>
        <p:spPr>
          <a:xfrm>
            <a:off x="2128865" y="1226913"/>
            <a:ext cx="65982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>
                <a:ea typeface="+mn-lt"/>
                <a:cs typeface="+mn-lt"/>
              </a:rPr>
              <a:t>[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다른</a:t>
            </a:r>
            <a:r>
              <a:rPr lang="en-US" altLang="ko-KR" sz="2400" b="1" dirty="0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팀에게</a:t>
            </a:r>
            <a:r>
              <a:rPr lang="en-US" altLang="ko-KR" sz="2400" b="1" dirty="0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제공</a:t>
            </a:r>
            <a:r>
              <a:rPr lang="en-US" altLang="ko-KR" sz="2400" b="1" dirty="0">
                <a:latin typeface="맑은 고딕"/>
                <a:ea typeface="맑은 고딕"/>
                <a:cs typeface="+mn-lt"/>
              </a:rPr>
              <a:t> 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가능한</a:t>
            </a:r>
            <a:r>
              <a:rPr lang="en-US" altLang="ko-KR" sz="2400" b="1" dirty="0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경험</a:t>
            </a:r>
            <a:r>
              <a:rPr lang="en-US" altLang="ko-KR" sz="2400" b="1" dirty="0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관점</a:t>
            </a:r>
            <a:r>
              <a:rPr lang="en-US" altLang="ko-KR" sz="2400" b="1" dirty="0">
                <a:ea typeface="+mn-lt"/>
                <a:cs typeface="+mn-lt"/>
              </a:rPr>
              <a:t>]</a:t>
            </a:r>
            <a:endParaRPr lang="ko-KR" sz="2000" b="1" dirty="0">
              <a:ea typeface="맑은 고딕"/>
            </a:endParaRPr>
          </a:p>
        </p:txBody>
      </p:sp>
      <p:pic>
        <p:nvPicPr>
          <p:cNvPr id="22" name="그림 21" descr="아이디어 ">
            <a:extLst>
              <a:ext uri="{FF2B5EF4-FFF2-40B4-BE49-F238E27FC236}">
                <a16:creationId xmlns:a16="http://schemas.microsoft.com/office/drawing/2014/main" id="{9E51931C-0D57-3355-7DF2-F56F149F1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052" y="1019314"/>
            <a:ext cx="799548" cy="799547"/>
          </a:xfrm>
          <a:prstGeom prst="rect">
            <a:avLst/>
          </a:prstGeom>
        </p:spPr>
      </p:pic>
      <p:sp>
        <p:nvSpPr>
          <p:cNvPr id="23" name="TextBox 1">
            <a:extLst>
              <a:ext uri="{FF2B5EF4-FFF2-40B4-BE49-F238E27FC236}">
                <a16:creationId xmlns:a16="http://schemas.microsoft.com/office/drawing/2014/main" id="{25DBF953-6373-3954-9AA4-982BDA837005}"/>
              </a:ext>
            </a:extLst>
          </p:cNvPr>
          <p:cNvSpPr txBox="1"/>
          <p:nvPr/>
        </p:nvSpPr>
        <p:spPr>
          <a:xfrm>
            <a:off x="1220661" y="2037974"/>
            <a:ext cx="425016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/>
              <a:t>● 개인적 측면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070553E0-74F7-AF1C-B4B7-F0640E46625D}"/>
              </a:ext>
            </a:extLst>
          </p:cNvPr>
          <p:cNvSpPr txBox="1"/>
          <p:nvPr/>
        </p:nvSpPr>
        <p:spPr>
          <a:xfrm>
            <a:off x="1674951" y="5690429"/>
            <a:ext cx="274320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ea typeface="맑은 고딕"/>
              </a:rPr>
              <a:t>지식 공유 및 협력 기회 확장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7DB45179-E375-B562-33E1-F8EEC97D864B}"/>
              </a:ext>
            </a:extLst>
          </p:cNvPr>
          <p:cNvSpPr txBox="1"/>
          <p:nvPr/>
        </p:nvSpPr>
        <p:spPr>
          <a:xfrm>
            <a:off x="5197613" y="5690429"/>
            <a:ext cx="2743200" cy="36988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ea typeface="맑은 고딕"/>
              </a:rPr>
              <a:t>프로젝트 수행 능력 향상</a:t>
            </a:r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id="{EA8DB2E6-3B82-5F69-3B20-B0D984B05F03}"/>
              </a:ext>
            </a:extLst>
          </p:cNvPr>
          <p:cNvSpPr txBox="1"/>
          <p:nvPr/>
        </p:nvSpPr>
        <p:spPr>
          <a:xfrm>
            <a:off x="8721863" y="5690429"/>
            <a:ext cx="2743200" cy="64611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ea typeface="맑은 고딕"/>
              </a:rPr>
              <a:t>리더십 및 자기 </a:t>
            </a:r>
            <a:r>
              <a:rPr lang="ko-KR" altLang="en-US" b="1" err="1">
                <a:ea typeface="맑은 고딕"/>
              </a:rPr>
              <a:t>주도성</a:t>
            </a:r>
            <a:r>
              <a:rPr lang="ko-KR" altLang="en-US" b="1">
                <a:ea typeface="맑은 고딕"/>
              </a:rPr>
              <a:t> 향상</a:t>
            </a:r>
          </a:p>
        </p:txBody>
      </p:sp>
      <p:pic>
        <p:nvPicPr>
          <p:cNvPr id="28" name="그림 27" descr="책 ">
            <a:extLst>
              <a:ext uri="{FF2B5EF4-FFF2-40B4-BE49-F238E27FC236}">
                <a16:creationId xmlns:a16="http://schemas.microsoft.com/office/drawing/2014/main" id="{0F641D75-A44C-D7EF-6D37-3C36AB5D2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523" y="2633518"/>
            <a:ext cx="2743200" cy="2743200"/>
          </a:xfrm>
          <a:prstGeom prst="rect">
            <a:avLst/>
          </a:prstGeom>
        </p:spPr>
      </p:pic>
      <p:pic>
        <p:nvPicPr>
          <p:cNvPr id="29" name="그림 28" descr="계획 ">
            <a:extLst>
              <a:ext uri="{FF2B5EF4-FFF2-40B4-BE49-F238E27FC236}">
                <a16:creationId xmlns:a16="http://schemas.microsoft.com/office/drawing/2014/main" id="{0373440A-0188-61BA-0ACA-0232B1F17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613" y="2632904"/>
            <a:ext cx="2743200" cy="2743200"/>
          </a:xfrm>
          <a:prstGeom prst="rect">
            <a:avLst/>
          </a:prstGeom>
        </p:spPr>
      </p:pic>
      <p:pic>
        <p:nvPicPr>
          <p:cNvPr id="30" name="그림 29" descr="윤리적 리더십 ">
            <a:extLst>
              <a:ext uri="{FF2B5EF4-FFF2-40B4-BE49-F238E27FC236}">
                <a16:creationId xmlns:a16="http://schemas.microsoft.com/office/drawing/2014/main" id="{EE8D5140-8922-2AB5-5879-75C638008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1863" y="263290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3D95CC3E-9E7B-1277-CE6A-7E1906DE9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9A1-7075-C5B3-D11D-E07AEF39155D}"/>
              </a:ext>
            </a:extLst>
          </p:cNvPr>
          <p:cNvSpPr txBox="1"/>
          <p:nvPr/>
        </p:nvSpPr>
        <p:spPr>
          <a:xfrm>
            <a:off x="1238084" y="412583"/>
            <a:ext cx="68937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000000"/>
                </a:solidFill>
                <a:ea typeface="맑은 고딕"/>
              </a:rPr>
              <a:t>프로젝트 결과물의 목적과 의의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FF9291-DB2B-4A20-398F-E63DE298D8BC}"/>
              </a:ext>
            </a:extLst>
          </p:cNvPr>
          <p:cNvSpPr/>
          <p:nvPr/>
        </p:nvSpPr>
        <p:spPr>
          <a:xfrm>
            <a:off x="1012132" y="1919971"/>
            <a:ext cx="105103" cy="4568519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AD2E2B-E0FD-E71C-5CDB-9A3A8DAB2DA1}"/>
              </a:ext>
            </a:extLst>
          </p:cNvPr>
          <p:cNvSpPr/>
          <p:nvPr/>
        </p:nvSpPr>
        <p:spPr>
          <a:xfrm rot="5400000">
            <a:off x="6138312" y="-3298573"/>
            <a:ext cx="145512" cy="10393199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41C94-585E-8A86-75A3-810385F1BA99}"/>
              </a:ext>
            </a:extLst>
          </p:cNvPr>
          <p:cNvSpPr txBox="1"/>
          <p:nvPr/>
        </p:nvSpPr>
        <p:spPr>
          <a:xfrm>
            <a:off x="2128865" y="1226913"/>
            <a:ext cx="65982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>
                <a:ea typeface="+mn-lt"/>
                <a:cs typeface="+mn-lt"/>
              </a:rPr>
              <a:t>[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다른</a:t>
            </a:r>
            <a:r>
              <a:rPr lang="en-US" altLang="ko-KR" sz="2400" b="1" dirty="0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팀에게</a:t>
            </a:r>
            <a:r>
              <a:rPr lang="en-US" altLang="ko-KR" sz="2400" b="1" dirty="0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제공</a:t>
            </a:r>
            <a:r>
              <a:rPr lang="en-US" altLang="ko-KR" sz="2400" b="1" dirty="0">
                <a:latin typeface="맑은 고딕"/>
                <a:ea typeface="맑은 고딕"/>
                <a:cs typeface="+mn-lt"/>
              </a:rPr>
              <a:t> 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가능한</a:t>
            </a:r>
            <a:r>
              <a:rPr lang="en-US" altLang="ko-KR" sz="2400" b="1" dirty="0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경험</a:t>
            </a:r>
            <a:r>
              <a:rPr lang="en-US" altLang="ko-KR" sz="2400" b="1" dirty="0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400" b="1" dirty="0" err="1">
                <a:latin typeface="맑은 고딕"/>
                <a:ea typeface="맑은 고딕"/>
                <a:cs typeface="+mn-lt"/>
              </a:rPr>
              <a:t>관점</a:t>
            </a:r>
            <a:r>
              <a:rPr lang="en-US" altLang="ko-KR" sz="2400" b="1" dirty="0">
                <a:ea typeface="+mn-lt"/>
                <a:cs typeface="+mn-lt"/>
              </a:rPr>
              <a:t>]</a:t>
            </a:r>
            <a:endParaRPr lang="ko-KR" sz="2000" b="1" dirty="0">
              <a:ea typeface="맑은 고딕"/>
            </a:endParaRPr>
          </a:p>
        </p:txBody>
      </p:sp>
      <p:pic>
        <p:nvPicPr>
          <p:cNvPr id="22" name="그림 21" descr="아이디어 ">
            <a:extLst>
              <a:ext uri="{FF2B5EF4-FFF2-40B4-BE49-F238E27FC236}">
                <a16:creationId xmlns:a16="http://schemas.microsoft.com/office/drawing/2014/main" id="{9E51931C-0D57-3355-7DF2-F56F149F1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052" y="1019314"/>
            <a:ext cx="799548" cy="7995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0B72A-8DD3-3C8D-DF1A-ABCB291BCA3F}"/>
              </a:ext>
            </a:extLst>
          </p:cNvPr>
          <p:cNvSpPr txBox="1"/>
          <p:nvPr/>
        </p:nvSpPr>
        <p:spPr>
          <a:xfrm>
            <a:off x="1165444" y="2037974"/>
            <a:ext cx="425016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>
                <a:ea typeface="맑은 고딕"/>
              </a:rPr>
              <a:t>● 사회적 측면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4A8FC-0855-32E8-3EEC-542E4904E425}"/>
              </a:ext>
            </a:extLst>
          </p:cNvPr>
          <p:cNvSpPr txBox="1"/>
          <p:nvPr/>
        </p:nvSpPr>
        <p:spPr>
          <a:xfrm>
            <a:off x="1570383" y="5723559"/>
            <a:ext cx="2743200" cy="36988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ea typeface="맑은 고딕"/>
              </a:rPr>
              <a:t>전반적인 도움 제공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8FE1509-70F1-616C-6DBE-F464E58213AD}"/>
              </a:ext>
            </a:extLst>
          </p:cNvPr>
          <p:cNvSpPr txBox="1"/>
          <p:nvPr/>
        </p:nvSpPr>
        <p:spPr>
          <a:xfrm>
            <a:off x="5070821" y="5723559"/>
            <a:ext cx="2743200" cy="36988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ea typeface="맑은 고딕"/>
              </a:rPr>
              <a:t>프로젝트의 중요성 인지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2CC3195C-BD7A-0F08-CC19-FB84D7622A8C}"/>
              </a:ext>
            </a:extLst>
          </p:cNvPr>
          <p:cNvSpPr txBox="1"/>
          <p:nvPr/>
        </p:nvSpPr>
        <p:spPr>
          <a:xfrm>
            <a:off x="8571258" y="5723559"/>
            <a:ext cx="2743200" cy="64611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ea typeface="맑은 고딕"/>
              </a:rPr>
              <a:t>프로젝트 계획 및</a:t>
            </a:r>
            <a:endParaRPr lang="ko-KR" dirty="0"/>
          </a:p>
          <a:p>
            <a:pPr algn="ctr"/>
            <a:r>
              <a:rPr lang="ko-KR" altLang="en-US" b="1" dirty="0">
                <a:ea typeface="맑은 고딕"/>
              </a:rPr>
              <a:t>수행 도움</a:t>
            </a:r>
            <a:endParaRPr lang="ko-KR"/>
          </a:p>
        </p:txBody>
      </p:sp>
      <p:pic>
        <p:nvPicPr>
          <p:cNvPr id="8" name="그림 7" descr="도움 ">
            <a:extLst>
              <a:ext uri="{FF2B5EF4-FFF2-40B4-BE49-F238E27FC236}">
                <a16:creationId xmlns:a16="http://schemas.microsoft.com/office/drawing/2014/main" id="{5AF398AE-8CF1-864B-1565-EA4DE9C99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383" y="2626347"/>
            <a:ext cx="2743200" cy="2743200"/>
          </a:xfrm>
          <a:prstGeom prst="rect">
            <a:avLst/>
          </a:prstGeom>
        </p:spPr>
      </p:pic>
      <p:pic>
        <p:nvPicPr>
          <p:cNvPr id="9" name="그림 8" descr="중요성 ">
            <a:extLst>
              <a:ext uri="{FF2B5EF4-FFF2-40B4-BE49-F238E27FC236}">
                <a16:creationId xmlns:a16="http://schemas.microsoft.com/office/drawing/2014/main" id="{5FE7C21F-A4AA-2FCF-6C57-BC52C4898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821" y="2626347"/>
            <a:ext cx="2743200" cy="2743200"/>
          </a:xfrm>
          <a:prstGeom prst="rect">
            <a:avLst/>
          </a:prstGeom>
        </p:spPr>
      </p:pic>
      <p:pic>
        <p:nvPicPr>
          <p:cNvPr id="11" name="그림 10" descr="방법 ">
            <a:extLst>
              <a:ext uri="{FF2B5EF4-FFF2-40B4-BE49-F238E27FC236}">
                <a16:creationId xmlns:a16="http://schemas.microsoft.com/office/drawing/2014/main" id="{BE6D39A1-3867-6BC5-E1C7-DD4613316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1258" y="262634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2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그래픽, 로고, 그래픽 디자인, 상징이(가) 표시된 사진&#10;&#10;자동 생성된 설명">
            <a:extLst>
              <a:ext uri="{FF2B5EF4-FFF2-40B4-BE49-F238E27FC236}">
                <a16:creationId xmlns:a16="http://schemas.microsoft.com/office/drawing/2014/main" id="{563B38C7-8614-7101-6025-060FF6027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1E8E05-D734-39FC-539D-2648F8DFAAB0}"/>
              </a:ext>
            </a:extLst>
          </p:cNvPr>
          <p:cNvSpPr txBox="1"/>
          <p:nvPr/>
        </p:nvSpPr>
        <p:spPr>
          <a:xfrm>
            <a:off x="670320" y="3047999"/>
            <a:ext cx="483147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>
                <a:solidFill>
                  <a:srgbClr val="FFFFFF"/>
                </a:solidFill>
                <a:ea typeface="맑은 고딕"/>
              </a:rPr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BB4BE-61B3-229C-CA9E-CDC3479E6F8F}"/>
              </a:ext>
            </a:extLst>
          </p:cNvPr>
          <p:cNvSpPr txBox="1"/>
          <p:nvPr/>
        </p:nvSpPr>
        <p:spPr>
          <a:xfrm>
            <a:off x="1271739" y="3047999"/>
            <a:ext cx="61981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>
                <a:solidFill>
                  <a:srgbClr val="FFFFFF"/>
                </a:solidFill>
                <a:ea typeface="맑은 고딕"/>
              </a:rPr>
              <a:t>프로젝트 목표 및 내용</a:t>
            </a:r>
            <a:endParaRPr lang="ko-KR" sz="40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986512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스크린샷이(가) 표시된 사진&#10;&#10;자동 생성된 설명">
            <a:extLst>
              <a:ext uri="{FF2B5EF4-FFF2-40B4-BE49-F238E27FC236}">
                <a16:creationId xmlns:a16="http://schemas.microsoft.com/office/drawing/2014/main" id="{229F7E54-53B2-5DAA-766C-CA6CF8641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52041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FEAE3-D01F-D8D6-C818-FF997740F952}"/>
              </a:ext>
            </a:extLst>
          </p:cNvPr>
          <p:cNvSpPr txBox="1"/>
          <p:nvPr/>
        </p:nvSpPr>
        <p:spPr>
          <a:xfrm>
            <a:off x="1238084" y="423627"/>
            <a:ext cx="42462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000000"/>
                </a:solidFill>
                <a:ea typeface="맑은 고딕"/>
              </a:rPr>
              <a:t>프로젝트 최종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90BE1-70AD-9173-C948-7AB6ED0C318F}"/>
              </a:ext>
            </a:extLst>
          </p:cNvPr>
          <p:cNvSpPr txBox="1"/>
          <p:nvPr/>
        </p:nvSpPr>
        <p:spPr>
          <a:xfrm>
            <a:off x="5072023" y="2498850"/>
            <a:ext cx="72561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HW(칩)- </a:t>
            </a:r>
            <a:r>
              <a:rPr lang="ko-KR" altLang="en-US" sz="2800" b="1" dirty="0" err="1">
                <a:ea typeface="맑은 고딕"/>
              </a:rPr>
              <a:t>아두이노</a:t>
            </a:r>
            <a:r>
              <a:rPr lang="ko-KR" altLang="en-US" sz="2800" b="1" dirty="0">
                <a:ea typeface="맑은 고딕"/>
              </a:rPr>
              <a:t> </a:t>
            </a:r>
            <a:r>
              <a:rPr lang="ko-KR" altLang="en-US" sz="2800" b="1" dirty="0" err="1">
                <a:ea typeface="맑은 고딕"/>
              </a:rPr>
              <a:t>우노</a:t>
            </a:r>
            <a:r>
              <a:rPr lang="ko-KR" altLang="en-US" sz="2800" b="1" dirty="0">
                <a:ea typeface="맑은 고딕"/>
              </a:rPr>
              <a:t> 보드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26E5E7-A06C-E814-5025-D593A3CD146E}"/>
              </a:ext>
            </a:extLst>
          </p:cNvPr>
          <p:cNvSpPr txBox="1"/>
          <p:nvPr/>
        </p:nvSpPr>
        <p:spPr>
          <a:xfrm>
            <a:off x="1422153" y="1447848"/>
            <a:ext cx="65743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3200" b="1" dirty="0" err="1">
                <a:ea typeface="맑은 고딕"/>
              </a:rPr>
              <a:t>End</a:t>
            </a:r>
            <a:r>
              <a:rPr lang="ko-KR" altLang="en-US" sz="3200" b="1" dirty="0">
                <a:ea typeface="맑은 고딕"/>
              </a:rPr>
              <a:t> </a:t>
            </a:r>
            <a:r>
              <a:rPr lang="ko-KR" altLang="en-US" sz="3200" b="1" dirty="0" err="1">
                <a:ea typeface="맑은 고딕"/>
              </a:rPr>
              <a:t>Product</a:t>
            </a:r>
            <a:endParaRPr lang="ko-KR" altLang="en-US" sz="3200" b="1" dirty="0">
              <a:ea typeface="맑은 고딕"/>
            </a:endParaRPr>
          </a:p>
        </p:txBody>
      </p:sp>
      <p:pic>
        <p:nvPicPr>
          <p:cNvPr id="6" name="그림 5" descr="스크린샷, 상징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757EF2DB-9420-9EC2-D6B8-3C55F6ADA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18" y="2377661"/>
            <a:ext cx="3218070" cy="31959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97EBE3-F844-6B84-E9ED-A08C911A5D31}"/>
              </a:ext>
            </a:extLst>
          </p:cNvPr>
          <p:cNvSpPr txBox="1"/>
          <p:nvPr/>
        </p:nvSpPr>
        <p:spPr>
          <a:xfrm>
            <a:off x="5072023" y="3713632"/>
            <a:ext cx="72561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HW(모듈)- 무선통신 모듈(블루투스)</a:t>
            </a:r>
            <a:endParaRPr lang="ko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6E28AB-53F2-1A7C-AA93-4E0EA4C857CC}"/>
              </a:ext>
            </a:extLst>
          </p:cNvPr>
          <p:cNvSpPr txBox="1"/>
          <p:nvPr/>
        </p:nvSpPr>
        <p:spPr>
          <a:xfrm>
            <a:off x="5072023" y="4994677"/>
            <a:ext cx="72561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SW- </a:t>
            </a:r>
            <a:r>
              <a:rPr lang="ko-KR" altLang="en-US" sz="2800" b="1" dirty="0" err="1">
                <a:ea typeface="맑은 고딕"/>
              </a:rPr>
              <a:t>아두이노</a:t>
            </a:r>
            <a:r>
              <a:rPr lang="ko-KR" altLang="en-US" sz="2800" b="1" dirty="0">
                <a:ea typeface="맑은 고딕"/>
              </a:rPr>
              <a:t> 코드 및 어플리케이션</a:t>
            </a:r>
            <a:endParaRPr lang="ko-KR" altLang="en-US" sz="2800" b="1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16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4B5F3851-9415-C19A-4F6F-BF10D4FE4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FEAE3-D01F-D8D6-C818-FF997740F952}"/>
              </a:ext>
            </a:extLst>
          </p:cNvPr>
          <p:cNvSpPr txBox="1"/>
          <p:nvPr/>
        </p:nvSpPr>
        <p:spPr>
          <a:xfrm>
            <a:off x="1238084" y="412583"/>
            <a:ext cx="42462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000000"/>
                </a:solidFill>
                <a:ea typeface="맑은 고딕"/>
              </a:rPr>
              <a:t>프로젝트 최종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90BE1-70AD-9173-C948-7AB6ED0C318F}"/>
              </a:ext>
            </a:extLst>
          </p:cNvPr>
          <p:cNvSpPr txBox="1"/>
          <p:nvPr/>
        </p:nvSpPr>
        <p:spPr>
          <a:xfrm>
            <a:off x="2765934" y="1546887"/>
            <a:ext cx="40878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 sz="2400" b="1" dirty="0">
                <a:ea typeface="맑은 고딕"/>
              </a:rPr>
              <a:t>블루투스 제어기 이용</a:t>
            </a:r>
            <a:endParaRPr lang="ko-KR" altLang="en-US" sz="2400" b="1" dirty="0">
              <a:ea typeface="맑은 고딕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C735D-9C61-09FB-3E56-939E93E92526}"/>
              </a:ext>
            </a:extLst>
          </p:cNvPr>
          <p:cNvSpPr txBox="1"/>
          <p:nvPr/>
        </p:nvSpPr>
        <p:spPr>
          <a:xfrm>
            <a:off x="2765934" y="2734752"/>
            <a:ext cx="55902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400" b="1" dirty="0">
                <a:ea typeface="맑은 고딕"/>
              </a:rPr>
              <a:t>애플리케이션을 통해 스위치를 조작</a:t>
            </a:r>
            <a:endParaRPr lang="ko-KR" altLang="en-US" sz="2400" b="1" dirty="0">
              <a:ea typeface="맑은 고딕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829B5-3699-8720-4C65-43F55C487D9D}"/>
              </a:ext>
            </a:extLst>
          </p:cNvPr>
          <p:cNvSpPr txBox="1"/>
          <p:nvPr/>
        </p:nvSpPr>
        <p:spPr>
          <a:xfrm>
            <a:off x="3014699" y="5251866"/>
            <a:ext cx="568269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2800">
              <a:ea typeface="맑은 고딕" panose="020B0503020000020004" pitchFamily="34" charset="-127"/>
            </a:endParaRPr>
          </a:p>
          <a:p>
            <a:r>
              <a:rPr lang="ko-KR" altLang="en-US" sz="2800" b="1" dirty="0" err="1">
                <a:ea typeface="맑은 고딕"/>
              </a:rPr>
              <a:t>스마트홈</a:t>
            </a:r>
            <a:r>
              <a:rPr lang="ko-KR" altLang="en-US" sz="2800" b="1" dirty="0">
                <a:ea typeface="맑은 고딕"/>
              </a:rPr>
              <a:t> 원격 스위치 제작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9A48F1E-CC9B-336C-50B7-3AAB09AC0C34}"/>
              </a:ext>
            </a:extLst>
          </p:cNvPr>
          <p:cNvSpPr/>
          <p:nvPr/>
        </p:nvSpPr>
        <p:spPr>
          <a:xfrm>
            <a:off x="4694659" y="4266188"/>
            <a:ext cx="720105" cy="1028754"/>
          </a:xfrm>
          <a:prstGeom prst="downArrow">
            <a:avLst/>
          </a:prstGeom>
          <a:solidFill>
            <a:srgbClr val="00979C"/>
          </a:solidFill>
          <a:ln>
            <a:solidFill>
              <a:srgbClr val="0097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AhnLab | 보안 이슈">
            <a:extLst>
              <a:ext uri="{FF2B5EF4-FFF2-40B4-BE49-F238E27FC236}">
                <a16:creationId xmlns:a16="http://schemas.microsoft.com/office/drawing/2014/main" id="{59F78004-F56F-DD71-83E4-6C3709F26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26" y="1401448"/>
            <a:ext cx="607846" cy="770797"/>
          </a:xfrm>
          <a:prstGeom prst="rect">
            <a:avLst/>
          </a:prstGeom>
        </p:spPr>
      </p:pic>
      <p:pic>
        <p:nvPicPr>
          <p:cNvPr id="16" name="그림 15" descr="모바일 애플리케이션 - 무료 전자개 아이콘">
            <a:extLst>
              <a:ext uri="{FF2B5EF4-FFF2-40B4-BE49-F238E27FC236}">
                <a16:creationId xmlns:a16="http://schemas.microsoft.com/office/drawing/2014/main" id="{130B7C9B-EFA7-FC8F-89A4-C2C61FECB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267" y="2052900"/>
            <a:ext cx="2149550" cy="2149549"/>
          </a:xfrm>
          <a:prstGeom prst="rect">
            <a:avLst/>
          </a:prstGeom>
        </p:spPr>
      </p:pic>
      <p:pic>
        <p:nvPicPr>
          <p:cNvPr id="13" name="그림 12" descr="On Off 아이콘 이미지 - Freepik에서 무료 다운로드">
            <a:extLst>
              <a:ext uri="{FF2B5EF4-FFF2-40B4-BE49-F238E27FC236}">
                <a16:creationId xmlns:a16="http://schemas.microsoft.com/office/drawing/2014/main" id="{BB829522-A68D-34CF-5D38-0756655CCB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447" t="12511" r="13191" b="56170"/>
          <a:stretch/>
        </p:blipFill>
        <p:spPr>
          <a:xfrm>
            <a:off x="8596147" y="2563498"/>
            <a:ext cx="1146690" cy="485451"/>
          </a:xfrm>
          <a:prstGeom prst="rect">
            <a:avLst/>
          </a:prstGeom>
        </p:spPr>
      </p:pic>
      <p:pic>
        <p:nvPicPr>
          <p:cNvPr id="17" name="그림 16" descr="On Off 아이콘 이미지 - Freepik에서 무료 다운로드">
            <a:extLst>
              <a:ext uri="{FF2B5EF4-FFF2-40B4-BE49-F238E27FC236}">
                <a16:creationId xmlns:a16="http://schemas.microsoft.com/office/drawing/2014/main" id="{B7471652-B937-F640-610E-376B789B4A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91" t="55406" r="14468" b="13377"/>
          <a:stretch/>
        </p:blipFill>
        <p:spPr>
          <a:xfrm>
            <a:off x="8596145" y="3093389"/>
            <a:ext cx="1146852" cy="5010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CB7B8E-3F03-289B-B24F-35E7F3A4C443}"/>
              </a:ext>
            </a:extLst>
          </p:cNvPr>
          <p:cNvSpPr txBox="1"/>
          <p:nvPr/>
        </p:nvSpPr>
        <p:spPr>
          <a:xfrm>
            <a:off x="2763553" y="3494371"/>
            <a:ext cx="55902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ea typeface="맑은 고딕"/>
              </a:rPr>
              <a:t>   -&gt; 서브 모터를 제어</a:t>
            </a:r>
            <a:endParaRPr lang="ko-KR" altLang="en-US" sz="2400" b="1" dirty="0">
              <a:ea typeface="맑은 고딕" panose="020B0503020000020004" pitchFamily="34" charset="-127"/>
            </a:endParaRPr>
          </a:p>
        </p:txBody>
      </p:sp>
      <p:pic>
        <p:nvPicPr>
          <p:cNvPr id="19" name="그림 18" descr="직사각형, 잭, 디자인이(가) 표시된 사진&#10;&#10;자동 생성된 설명">
            <a:extLst>
              <a:ext uri="{FF2B5EF4-FFF2-40B4-BE49-F238E27FC236}">
                <a16:creationId xmlns:a16="http://schemas.microsoft.com/office/drawing/2014/main" id="{89EACD6D-246F-53DD-15F7-C800ECE1BE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769" t="17832" r="29021" b="17482"/>
          <a:stretch/>
        </p:blipFill>
        <p:spPr>
          <a:xfrm>
            <a:off x="7700860" y="4737773"/>
            <a:ext cx="1154496" cy="18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4DE189-21A3-BCBB-3FC5-2DDDD1166CBC}"/>
              </a:ext>
            </a:extLst>
          </p:cNvPr>
          <p:cNvSpPr txBox="1"/>
          <p:nvPr/>
        </p:nvSpPr>
        <p:spPr>
          <a:xfrm>
            <a:off x="1238084" y="424489"/>
            <a:ext cx="83856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>
                <a:solidFill>
                  <a:srgbClr val="000000"/>
                </a:solidFill>
                <a:ea typeface="맑은 고딕"/>
              </a:rPr>
              <a:t>프로젝트 세부 목표</a:t>
            </a:r>
            <a:endParaRPr lang="ko-KR" dirty="0"/>
          </a:p>
        </p:txBody>
      </p:sp>
      <p:pic>
        <p:nvPicPr>
          <p:cNvPr id="5" name="그림 4" descr="버튼을 끄고 활성화합니다. 전화에서 토글 아이콘입니다. 앱 ...">
            <a:extLst>
              <a:ext uri="{FF2B5EF4-FFF2-40B4-BE49-F238E27FC236}">
                <a16:creationId xmlns:a16="http://schemas.microsoft.com/office/drawing/2014/main" id="{9EABAB12-B81C-4D6A-FC3E-9392CD6D8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39" y="2962237"/>
            <a:ext cx="3826000" cy="3088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A7325A-D5B0-CD08-5A38-CDF4374BEF85}"/>
              </a:ext>
            </a:extLst>
          </p:cNvPr>
          <p:cNvSpPr txBox="1"/>
          <p:nvPr/>
        </p:nvSpPr>
        <p:spPr>
          <a:xfrm>
            <a:off x="1403555" y="1949912"/>
            <a:ext cx="67282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>
                <a:ea typeface="맑은 고딕"/>
              </a:rPr>
              <a:t>스위치( ON/OFF )</a:t>
            </a:r>
            <a:r>
              <a:rPr lang="ko-KR" altLang="en-US" sz="2400" b="1" err="1">
                <a:ea typeface="맑은 고딕"/>
              </a:rPr>
              <a:t>를</a:t>
            </a:r>
            <a:r>
              <a:rPr lang="ko-KR" altLang="en-US" sz="2400" b="1">
                <a:ea typeface="맑은 고딕"/>
              </a:rPr>
              <a:t> 이용해 </a:t>
            </a:r>
            <a:endParaRPr lang="ko-KR"/>
          </a:p>
          <a:p>
            <a:r>
              <a:rPr lang="ko-KR" altLang="en-US" sz="2400" b="1">
                <a:ea typeface="맑은 고딕"/>
              </a:rPr>
              <a:t>   원격 가동 기능</a:t>
            </a:r>
            <a:endParaRPr 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EADAF4-4A5E-2659-FDE4-57ED9A318E1F}"/>
              </a:ext>
            </a:extLst>
          </p:cNvPr>
          <p:cNvSpPr txBox="1"/>
          <p:nvPr/>
        </p:nvSpPr>
        <p:spPr>
          <a:xfrm>
            <a:off x="6808991" y="1954854"/>
            <a:ext cx="547742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ea typeface="맑은 고딕"/>
              </a:rPr>
              <a:t>2.</a:t>
            </a:r>
            <a:r>
              <a:rPr lang="ko-KR" altLang="en-US" sz="2400" b="1">
                <a:ea typeface="맑은 고딕"/>
              </a:rPr>
              <a:t> 모터 가동 각도 조절을 통한 </a:t>
            </a:r>
            <a:endParaRPr lang="ko-KR" sz="2400" b="1">
              <a:ea typeface="맑은 고딕" panose="020B0503020000020004" pitchFamily="34" charset="-127"/>
            </a:endParaRPr>
          </a:p>
          <a:p>
            <a:r>
              <a:rPr lang="ko-KR" altLang="en-US" sz="2400" b="1">
                <a:ea typeface="맑은 고딕"/>
              </a:rPr>
              <a:t>   스위치 제어</a:t>
            </a:r>
            <a:endParaRPr lang="ko-KR" sz="2400" b="1">
              <a:ea typeface="맑은 고딕"/>
            </a:endParaRPr>
          </a:p>
        </p:txBody>
      </p:sp>
      <p:pic>
        <p:nvPicPr>
          <p:cNvPr id="10" name="그림 9" descr="아두이노 서보모터 SG-90 B117 : 엘케이 &gt; BRAND SHOP &gt; MCU보드/제어모듈">
            <a:extLst>
              <a:ext uri="{FF2B5EF4-FFF2-40B4-BE49-F238E27FC236}">
                <a16:creationId xmlns:a16="http://schemas.microsoft.com/office/drawing/2014/main" id="{FB97DFB6-83EB-7AD9-F5EA-C79ABA60BE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56" t="17550" r="12914" b="19205"/>
          <a:stretch/>
        </p:blipFill>
        <p:spPr>
          <a:xfrm>
            <a:off x="7421479" y="2963528"/>
            <a:ext cx="3437633" cy="3085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6B4042-A762-9BFA-B954-8E95B6155CFD}"/>
              </a:ext>
            </a:extLst>
          </p:cNvPr>
          <p:cNvSpPr txBox="1"/>
          <p:nvPr/>
        </p:nvSpPr>
        <p:spPr>
          <a:xfrm>
            <a:off x="1238084" y="1236137"/>
            <a:ext cx="83856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rgbClr val="000000"/>
                </a:solidFill>
                <a:ea typeface="맑은 고딕"/>
              </a:rPr>
              <a:t>&lt;주요 기능&gt;</a:t>
            </a:r>
            <a:endParaRPr lang="ko-KR" sz="2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2286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-8744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4DE189-21A3-BCBB-3FC5-2DDDD1166CBC}"/>
              </a:ext>
            </a:extLst>
          </p:cNvPr>
          <p:cNvSpPr txBox="1"/>
          <p:nvPr/>
        </p:nvSpPr>
        <p:spPr>
          <a:xfrm>
            <a:off x="1248110" y="375504"/>
            <a:ext cx="45637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000000"/>
                </a:solidFill>
                <a:ea typeface="맑은 고딕"/>
              </a:rPr>
              <a:t>프로젝트 세부 목표</a:t>
            </a:r>
            <a:endParaRPr lang="ko-KR"/>
          </a:p>
        </p:txBody>
      </p:sp>
      <p:pic>
        <p:nvPicPr>
          <p:cNvPr id="5" name="그래픽 4" descr="모니터 단색으로 채워진">
            <a:extLst>
              <a:ext uri="{FF2B5EF4-FFF2-40B4-BE49-F238E27FC236}">
                <a16:creationId xmlns:a16="http://schemas.microsoft.com/office/drawing/2014/main" id="{8F7C2822-A132-C4B4-6385-7E354137E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9590" y="-3925"/>
            <a:ext cx="1228535" cy="1205454"/>
          </a:xfrm>
          <a:prstGeom prst="rect">
            <a:avLst/>
          </a:prstGeom>
        </p:spPr>
      </p:pic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236AB8D7-1CC5-6CA0-EDE0-4A94049C3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00" r="200" b="77652"/>
          <a:stretch/>
        </p:blipFill>
        <p:spPr>
          <a:xfrm>
            <a:off x="5339787" y="2090516"/>
            <a:ext cx="836542" cy="816313"/>
          </a:xfrm>
          <a:prstGeom prst="rect">
            <a:avLst/>
          </a:prstGeom>
        </p:spPr>
      </p:pic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889D7218-D55B-145D-12AF-780EC728A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400"/>
          <a:stretch/>
        </p:blipFill>
        <p:spPr>
          <a:xfrm>
            <a:off x="6287768" y="2011041"/>
            <a:ext cx="414422" cy="4074798"/>
          </a:xfrm>
          <a:prstGeom prst="rect">
            <a:avLst/>
          </a:prstGeom>
        </p:spPr>
      </p:pic>
      <p:pic>
        <p:nvPicPr>
          <p:cNvPr id="27" name="그림 26" descr="스크린샷이(가) 표시된 사진&#10;&#10;자동 생성된 설명">
            <a:extLst>
              <a:ext uri="{FF2B5EF4-FFF2-40B4-BE49-F238E27FC236}">
                <a16:creationId xmlns:a16="http://schemas.microsoft.com/office/drawing/2014/main" id="{45AA9539-6DB6-B736-BB35-5683D077A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00" r="200" b="77652"/>
          <a:stretch/>
        </p:blipFill>
        <p:spPr>
          <a:xfrm>
            <a:off x="10960335" y="2008603"/>
            <a:ext cx="996963" cy="99678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FE22FDA-BEA0-FD19-9A1F-C89A7DEB1556}"/>
              </a:ext>
            </a:extLst>
          </p:cNvPr>
          <p:cNvSpPr txBox="1"/>
          <p:nvPr/>
        </p:nvSpPr>
        <p:spPr>
          <a:xfrm>
            <a:off x="1249789" y="2146824"/>
            <a:ext cx="4701351" cy="38318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2000" b="1" dirty="0">
                <a:ea typeface="맑은 고딕"/>
              </a:rPr>
              <a:t>에너지 효율성</a:t>
            </a:r>
            <a:endParaRPr lang="ko-KR" sz="2000" dirty="0">
              <a:ea typeface="맑은 고딕"/>
            </a:endParaRPr>
          </a:p>
          <a:p>
            <a:pPr marL="285750">
              <a:lnSpc>
                <a:spcPct val="150000"/>
              </a:lnSpc>
              <a:buFont typeface="Calibri"/>
              <a:buChar char="-"/>
            </a:pPr>
            <a:r>
              <a:rPr lang="ko-KR" altLang="en-US" dirty="0">
                <a:ea typeface="맑은 고딕"/>
              </a:rPr>
              <a:t> 센서 사용이 불필요한 경우 비활성화</a:t>
            </a:r>
          </a:p>
          <a:p>
            <a:pPr marL="285750"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- 필요한 경우만 활성화 하는 방법 사용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2000" b="1" dirty="0">
                <a:ea typeface="맑은 고딕"/>
              </a:rPr>
              <a:t>상호 </a:t>
            </a:r>
            <a:r>
              <a:rPr lang="ko-KR" altLang="en-US" sz="2000" b="1" err="1">
                <a:ea typeface="맑은 고딕"/>
              </a:rPr>
              <a:t>운용성</a:t>
            </a:r>
            <a:endParaRPr lang="ko-KR" altLang="en-US" sz="2000" b="1">
              <a:ea typeface="맑은 고딕"/>
            </a:endParaRPr>
          </a:p>
          <a:p>
            <a:r>
              <a:rPr lang="en-US" altLang="ko-KR" dirty="0">
                <a:latin typeface="Malgun Gothic"/>
                <a:ea typeface="Malgun Gothic"/>
              </a:rPr>
              <a:t>    - </a:t>
            </a:r>
            <a:r>
              <a:rPr lang="en-US" altLang="ko-KR" dirty="0" err="1">
                <a:latin typeface="Malgun Gothic"/>
                <a:ea typeface="Malgun Gothic"/>
              </a:rPr>
              <a:t>다양한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스마트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기기들과의</a:t>
            </a:r>
            <a:r>
              <a:rPr lang="en-US" altLang="ko-KR" dirty="0">
                <a:latin typeface="Malgun Gothic"/>
                <a:ea typeface="Malgun Gothic"/>
              </a:rPr>
              <a:t> </a:t>
            </a:r>
            <a:endParaRPr lang="ko-KR" altLang="en-US" b="1">
              <a:latin typeface="맑은 고딕" panose="020F0502020204030204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Malgun Gothic"/>
                <a:ea typeface="Malgun Gothic"/>
              </a:rPr>
              <a:t>    </a:t>
            </a:r>
            <a:r>
              <a:rPr lang="en-US" altLang="ko-KR" dirty="0" err="1">
                <a:latin typeface="Malgun Gothic"/>
                <a:ea typeface="Malgun Gothic"/>
              </a:rPr>
              <a:t>상호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운용성이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중요</a:t>
            </a:r>
            <a:r>
              <a:rPr lang="en-US" altLang="ko-KR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ko-KR" altLang="en-US" b="1" dirty="0"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2000" b="1" dirty="0">
                <a:ea typeface="맑은 고딕"/>
              </a:rPr>
              <a:t>응답 시간</a:t>
            </a:r>
            <a:endParaRPr lang="ko-KR" sz="2000">
              <a:ea typeface="맑은 고딕"/>
            </a:endParaRPr>
          </a:p>
          <a:p>
            <a:r>
              <a:rPr lang="ko-KR" altLang="en-US" dirty="0">
                <a:latin typeface="Malgun Gothic"/>
                <a:ea typeface="맑은 고딕"/>
              </a:rPr>
              <a:t>    - 사용자가 </a:t>
            </a:r>
            <a:r>
              <a:rPr lang="ko-KR" altLang="en-US" dirty="0" err="1">
                <a:latin typeface="Malgun Gothic"/>
                <a:ea typeface="맑은 고딕"/>
              </a:rPr>
              <a:t>on</a:t>
            </a:r>
            <a:r>
              <a:rPr lang="ko-KR" altLang="en-US" dirty="0">
                <a:latin typeface="Malgun Gothic"/>
                <a:ea typeface="맑은 고딕"/>
              </a:rPr>
              <a:t>/</a:t>
            </a:r>
            <a:r>
              <a:rPr lang="ko-KR" altLang="en-US" dirty="0" err="1">
                <a:latin typeface="Malgun Gothic"/>
                <a:ea typeface="맑은 고딕"/>
              </a:rPr>
              <a:t>off</a:t>
            </a:r>
            <a:r>
              <a:rPr lang="ko-KR" altLang="en-US" dirty="0">
                <a:latin typeface="Malgun Gothic"/>
                <a:ea typeface="맑은 고딕"/>
              </a:rPr>
              <a:t> 버튼 누를 때,</a:t>
            </a:r>
          </a:p>
          <a:p>
            <a:r>
              <a:rPr lang="ko-KR" altLang="en-US" dirty="0">
                <a:latin typeface="Malgun Gothic"/>
                <a:ea typeface="맑은 고딕"/>
              </a:rPr>
              <a:t>    - 서브 모터 </a:t>
            </a:r>
            <a:r>
              <a:rPr lang="ko-KR" altLang="en-US" dirty="0" err="1">
                <a:latin typeface="Malgun Gothic"/>
                <a:ea typeface="맑은 고딕"/>
              </a:rPr>
              <a:t>작동~스위치</a:t>
            </a:r>
            <a:r>
              <a:rPr lang="ko-KR" altLang="en-US" dirty="0">
                <a:latin typeface="Malgun Gothic"/>
                <a:ea typeface="맑은 고딕"/>
              </a:rPr>
              <a:t> 상태 변경의 </a:t>
            </a:r>
          </a:p>
          <a:p>
            <a:r>
              <a:rPr lang="ko-KR" altLang="en-US" dirty="0">
                <a:latin typeface="Malgun Gothic"/>
                <a:ea typeface="맑은 고딕"/>
              </a:rPr>
              <a:t>      발생 시간 최소화</a:t>
            </a:r>
            <a:endParaRPr 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3663E-5058-E08A-FD86-29161520CD86}"/>
              </a:ext>
            </a:extLst>
          </p:cNvPr>
          <p:cNvSpPr txBox="1"/>
          <p:nvPr/>
        </p:nvSpPr>
        <p:spPr>
          <a:xfrm>
            <a:off x="6853174" y="2277165"/>
            <a:ext cx="5340598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000" b="1" dirty="0">
                <a:ea typeface="맑은 고딕"/>
              </a:rPr>
              <a:t>블루투스 무선 통신 기술</a:t>
            </a:r>
            <a:endParaRPr lang="ko-KR" sz="2000" dirty="0">
              <a:ea typeface="맑은 고딕"/>
            </a:endParaRPr>
          </a:p>
          <a:p>
            <a:endParaRPr lang="ko-KR" altLang="en-US" b="1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   - 근거리 무선 통신 기술</a:t>
            </a:r>
            <a:endParaRPr lang="ko-KR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   - 무선통신 기술 중 세계 최초로 개발된 기술</a:t>
            </a:r>
            <a:endParaRPr 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   - 최근 많은 전자기기에 사용됨</a:t>
            </a:r>
            <a:endParaRPr lang="ko-KR" dirty="0">
              <a:ea typeface="맑은 고딕"/>
            </a:endParaRPr>
          </a:p>
          <a:p>
            <a:pPr marL="285750" indent="-285750">
              <a:buFont typeface="Calibri"/>
              <a:buChar char="-"/>
            </a:pPr>
            <a:endParaRPr lang="ko-KR" altLang="en-US" dirty="0">
              <a:ea typeface="맑은 고딕"/>
            </a:endParaRPr>
          </a:p>
          <a:p>
            <a:pPr marL="285750" indent="-285750">
              <a:buFont typeface="Calibri"/>
              <a:buChar char="-"/>
            </a:pPr>
            <a:endParaRPr lang="ko-KR" altLang="en-US" dirty="0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000" b="1" dirty="0">
                <a:ea typeface="맑은 고딕"/>
              </a:rPr>
              <a:t>IOT 기술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   - 사물 인터넷 기술로 다양한 기기 및 장치 간</a:t>
            </a:r>
            <a:endParaRPr lang="ko-KR" altLang="en-US" b="1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     상호 연결되고 데이터를 교환하는 기술</a:t>
            </a:r>
            <a:endParaRPr lang="ko-KR" altLang="en-US" b="1" dirty="0"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1E7FD8-FCB7-FBAA-8826-08D95D63099C}"/>
              </a:ext>
            </a:extLst>
          </p:cNvPr>
          <p:cNvSpPr txBox="1"/>
          <p:nvPr/>
        </p:nvSpPr>
        <p:spPr>
          <a:xfrm>
            <a:off x="1202305" y="1449710"/>
            <a:ext cx="35169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>
                <a:ea typeface="맑은 고딕"/>
              </a:rPr>
              <a:t>&lt;주요 </a:t>
            </a:r>
            <a:r>
              <a:rPr lang="ko-KR" altLang="en-US" sz="2400" b="1" err="1">
                <a:ea typeface="맑은 고딕"/>
              </a:rPr>
              <a:t>성능치</a:t>
            </a:r>
            <a:r>
              <a:rPr lang="ko-KR" altLang="en-US" sz="2400" b="1">
                <a:ea typeface="맑은 고딕"/>
              </a:rPr>
              <a:t>&gt;</a:t>
            </a:r>
            <a:endParaRPr lang="ko-KR" sz="2400" b="1">
              <a:ea typeface="맑은 고딕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1220C5-A9D1-C23E-11C8-BFC2A36C6C8E}"/>
              </a:ext>
            </a:extLst>
          </p:cNvPr>
          <p:cNvSpPr txBox="1"/>
          <p:nvPr/>
        </p:nvSpPr>
        <p:spPr>
          <a:xfrm>
            <a:off x="6737587" y="1449710"/>
            <a:ext cx="35169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>
                <a:ea typeface="맑은 고딕"/>
              </a:rPr>
              <a:t>&lt;핵심 기술&gt;</a:t>
            </a:r>
            <a:endParaRPr lang="ko-KR" sz="2400" b="1">
              <a:ea typeface="맑은 고딕"/>
            </a:endParaRPr>
          </a:p>
        </p:txBody>
      </p:sp>
      <p:pic>
        <p:nvPicPr>
          <p:cNvPr id="32" name="그림 31" descr="스크린샷이(가) 표시된 사진&#10;&#10;자동 생성된 설명">
            <a:extLst>
              <a:ext uri="{FF2B5EF4-FFF2-40B4-BE49-F238E27FC236}">
                <a16:creationId xmlns:a16="http://schemas.microsoft.com/office/drawing/2014/main" id="{8F31FDBE-CB06-7EA8-EAF1-FED5ECE2B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400"/>
          <a:stretch/>
        </p:blipFill>
        <p:spPr>
          <a:xfrm>
            <a:off x="905337" y="2100542"/>
            <a:ext cx="344239" cy="4034693"/>
          </a:xfrm>
          <a:prstGeom prst="rect">
            <a:avLst/>
          </a:prstGeom>
        </p:spPr>
      </p:pic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:a16="http://schemas.microsoft.com/office/drawing/2014/main" id="{B818E8EE-1EF5-388E-82D4-0258C80F3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400"/>
          <a:stretch/>
        </p:blipFill>
        <p:spPr>
          <a:xfrm rot="5400000">
            <a:off x="3351757" y="-446144"/>
            <a:ext cx="93582" cy="4997219"/>
          </a:xfrm>
          <a:prstGeom prst="rect">
            <a:avLst/>
          </a:prstGeom>
        </p:spPr>
      </p:pic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505CAC81-98A0-7BFB-AC93-3CA2E1B8A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400"/>
          <a:stretch/>
        </p:blipFill>
        <p:spPr>
          <a:xfrm rot="5400000">
            <a:off x="9086809" y="-436118"/>
            <a:ext cx="93582" cy="4997219"/>
          </a:xfrm>
          <a:prstGeom prst="rect">
            <a:avLst/>
          </a:prstGeom>
        </p:spPr>
      </p:pic>
      <p:pic>
        <p:nvPicPr>
          <p:cNvPr id="6" name="그림 5" descr="AhnLab | 보안 이슈">
            <a:extLst>
              <a:ext uri="{FF2B5EF4-FFF2-40B4-BE49-F238E27FC236}">
                <a16:creationId xmlns:a16="http://schemas.microsoft.com/office/drawing/2014/main" id="{973F0EEB-51F1-35A1-F1B1-9F38E2EDD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5543" y="2233208"/>
            <a:ext cx="537582" cy="675212"/>
          </a:xfrm>
          <a:prstGeom prst="rect">
            <a:avLst/>
          </a:prstGeom>
        </p:spPr>
      </p:pic>
      <p:pic>
        <p:nvPicPr>
          <p:cNvPr id="8" name="그래픽 7" descr="스톱워치 단색으로 채워진">
            <a:extLst>
              <a:ext uri="{FF2B5EF4-FFF2-40B4-BE49-F238E27FC236}">
                <a16:creationId xmlns:a16="http://schemas.microsoft.com/office/drawing/2014/main" id="{3E305FEF-7DCC-EA68-56D2-074A99AF35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4309" y="4567907"/>
            <a:ext cx="742682" cy="74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1" descr="그래픽, 원이(가) 표시된 사진&#10;&#10;자동 생성된 설명">
            <a:extLst>
              <a:ext uri="{FF2B5EF4-FFF2-40B4-BE49-F238E27FC236}">
                <a16:creationId xmlns:a16="http://schemas.microsoft.com/office/drawing/2014/main" id="{BA438730-99D4-73DF-CFD9-191E8A227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65DD02-4ED0-747E-D6E9-032D4F5FCCD1}"/>
              </a:ext>
            </a:extLst>
          </p:cNvPr>
          <p:cNvSpPr txBox="1"/>
          <p:nvPr/>
        </p:nvSpPr>
        <p:spPr>
          <a:xfrm>
            <a:off x="1113029" y="638853"/>
            <a:ext cx="171778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b="1">
                <a:solidFill>
                  <a:srgbClr val="00979C"/>
                </a:solidFill>
                <a:ea typeface="맑은 고딕"/>
              </a:rPr>
              <a:t>목 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F28D44-93B1-429C-ECFF-D7ABC41817E5}"/>
              </a:ext>
            </a:extLst>
          </p:cNvPr>
          <p:cNvSpPr/>
          <p:nvPr/>
        </p:nvSpPr>
        <p:spPr>
          <a:xfrm>
            <a:off x="910014" y="1770306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2A517-58D3-313E-8076-24EDF2F758FC}"/>
              </a:ext>
            </a:extLst>
          </p:cNvPr>
          <p:cNvSpPr txBox="1"/>
          <p:nvPr/>
        </p:nvSpPr>
        <p:spPr>
          <a:xfrm>
            <a:off x="1102837" y="1730848"/>
            <a:ext cx="32973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solidFill>
                  <a:srgbClr val="000000"/>
                </a:solidFill>
                <a:ea typeface="맑은 고딕"/>
              </a:rPr>
              <a:t>프로젝트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8215A-5CEB-80BD-4CDB-C6D4BCAD10F6}"/>
              </a:ext>
            </a:extLst>
          </p:cNvPr>
          <p:cNvSpPr txBox="1"/>
          <p:nvPr/>
        </p:nvSpPr>
        <p:spPr>
          <a:xfrm>
            <a:off x="1102837" y="2648658"/>
            <a:ext cx="45959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solidFill>
                  <a:srgbClr val="000000"/>
                </a:solidFill>
                <a:ea typeface="맑은 고딕"/>
              </a:rPr>
              <a:t>프로젝트 </a:t>
            </a:r>
            <a:r>
              <a:rPr lang="ko-KR" altLang="en-US" sz="3200" b="1">
                <a:solidFill>
                  <a:srgbClr val="000000"/>
                </a:solidFill>
                <a:ea typeface="+mn-lt"/>
                <a:cs typeface="+mn-lt"/>
              </a:rPr>
              <a:t>목표 및 내용</a:t>
            </a:r>
            <a:endParaRPr lang="ko-KR" altLang="en-US" sz="3200" b="1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4635C-49B9-0080-4BBB-EFF5630C404D}"/>
              </a:ext>
            </a:extLst>
          </p:cNvPr>
          <p:cNvSpPr txBox="1"/>
          <p:nvPr/>
        </p:nvSpPr>
        <p:spPr>
          <a:xfrm>
            <a:off x="1080090" y="3576770"/>
            <a:ext cx="65277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 dirty="0">
                <a:solidFill>
                  <a:srgbClr val="000000"/>
                </a:solidFill>
                <a:ea typeface="+mn-lt"/>
                <a:cs typeface="+mn-lt"/>
              </a:rPr>
              <a:t>기술 개발 추진 방법</a:t>
            </a:r>
            <a:endParaRPr lang="en-US" altLang="ko-KR" sz="3200" b="1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D9FFD-A971-60B0-02B6-D0639332B7E8}"/>
              </a:ext>
            </a:extLst>
          </p:cNvPr>
          <p:cNvSpPr txBox="1"/>
          <p:nvPr/>
        </p:nvSpPr>
        <p:spPr>
          <a:xfrm>
            <a:off x="1091463" y="4552777"/>
            <a:ext cx="65277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>
                <a:solidFill>
                  <a:srgbClr val="000000"/>
                </a:solidFill>
                <a:ea typeface="+mn-lt"/>
                <a:cs typeface="+mn-lt"/>
              </a:rPr>
              <a:t>프로젝트 팀 현황</a:t>
            </a:r>
            <a:endParaRPr 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76017-5E08-04A1-ABBD-8AEE4102E8A8}"/>
              </a:ext>
            </a:extLst>
          </p:cNvPr>
          <p:cNvSpPr txBox="1"/>
          <p:nvPr/>
        </p:nvSpPr>
        <p:spPr>
          <a:xfrm>
            <a:off x="1091463" y="5557298"/>
            <a:ext cx="65277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b="1">
                <a:solidFill>
                  <a:srgbClr val="000000"/>
                </a:solidFill>
                <a:ea typeface="+mn-lt"/>
                <a:cs typeface="+mn-lt"/>
              </a:rPr>
              <a:t>프로젝트 결과물 활용 계획</a:t>
            </a:r>
            <a:endParaRPr 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1B15E6-3BC8-4DB0-94AF-7235F8248EE8}"/>
              </a:ext>
            </a:extLst>
          </p:cNvPr>
          <p:cNvSpPr/>
          <p:nvPr/>
        </p:nvSpPr>
        <p:spPr>
          <a:xfrm>
            <a:off x="910014" y="2678024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B929E5-8761-1A12-9234-76118F5593E2}"/>
              </a:ext>
            </a:extLst>
          </p:cNvPr>
          <p:cNvSpPr/>
          <p:nvPr/>
        </p:nvSpPr>
        <p:spPr>
          <a:xfrm>
            <a:off x="910014" y="3610621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4884B4-1FDE-7E19-5A0C-3A228DA1EBB1}"/>
              </a:ext>
            </a:extLst>
          </p:cNvPr>
          <p:cNvSpPr/>
          <p:nvPr/>
        </p:nvSpPr>
        <p:spPr>
          <a:xfrm>
            <a:off x="910014" y="4588711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58EAF6-66DC-6839-C0AF-363208FBC608}"/>
              </a:ext>
            </a:extLst>
          </p:cNvPr>
          <p:cNvSpPr/>
          <p:nvPr/>
        </p:nvSpPr>
        <p:spPr>
          <a:xfrm>
            <a:off x="910014" y="5589547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02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-8744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4DE189-21A3-BCBB-3FC5-2DDDD1166CBC}"/>
              </a:ext>
            </a:extLst>
          </p:cNvPr>
          <p:cNvSpPr txBox="1"/>
          <p:nvPr/>
        </p:nvSpPr>
        <p:spPr>
          <a:xfrm>
            <a:off x="1248110" y="375504"/>
            <a:ext cx="45637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000000"/>
                </a:solidFill>
                <a:ea typeface="맑은 고딕"/>
              </a:rPr>
              <a:t>프로젝트 세부 목표</a:t>
            </a:r>
            <a:endParaRPr lang="ko-KR"/>
          </a:p>
        </p:txBody>
      </p:sp>
      <p:pic>
        <p:nvPicPr>
          <p:cNvPr id="5" name="그래픽 4" descr="모니터 단색으로 채워진">
            <a:extLst>
              <a:ext uri="{FF2B5EF4-FFF2-40B4-BE49-F238E27FC236}">
                <a16:creationId xmlns:a16="http://schemas.microsoft.com/office/drawing/2014/main" id="{8F7C2822-A132-C4B4-6385-7E354137E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9511" y="126417"/>
            <a:ext cx="1338824" cy="1315743"/>
          </a:xfrm>
          <a:prstGeom prst="rect">
            <a:avLst/>
          </a:prstGeom>
        </p:spPr>
      </p:pic>
      <p:pic>
        <p:nvPicPr>
          <p:cNvPr id="27" name="그림 26" descr="스크린샷이(가) 표시된 사진&#10;&#10;자동 생성된 설명">
            <a:extLst>
              <a:ext uri="{FF2B5EF4-FFF2-40B4-BE49-F238E27FC236}">
                <a16:creationId xmlns:a16="http://schemas.microsoft.com/office/drawing/2014/main" id="{45AA9539-6DB6-B736-BB35-5683D077A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00" r="200" b="77652"/>
          <a:stretch/>
        </p:blipFill>
        <p:spPr>
          <a:xfrm>
            <a:off x="10910204" y="2064374"/>
            <a:ext cx="996963" cy="96670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FE22FDA-BEA0-FD19-9A1F-C89A7DEB1556}"/>
              </a:ext>
            </a:extLst>
          </p:cNvPr>
          <p:cNvSpPr txBox="1"/>
          <p:nvPr/>
        </p:nvSpPr>
        <p:spPr>
          <a:xfrm>
            <a:off x="1438409" y="2396856"/>
            <a:ext cx="4250168" cy="2646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000" b="1" dirty="0">
                <a:ea typeface="맑은 고딕"/>
              </a:rPr>
              <a:t>자동화된 작업 설정</a:t>
            </a:r>
            <a:endParaRPr lang="ko-KR" sz="2000" dirty="0">
              <a:ea typeface="맑은 고딕"/>
            </a:endParaRPr>
          </a:p>
          <a:p>
            <a:endParaRPr lang="ko-KR" altLang="en-US" b="1">
              <a:ea typeface="맑은 고딕"/>
            </a:endParaRPr>
          </a:p>
          <a:p>
            <a:endParaRPr lang="ko-KR" altLang="en-US" b="1">
              <a:latin typeface="맑은 고딕" panose="020F0502020204030204"/>
              <a:ea typeface="맑은 고딕"/>
            </a:endParaRPr>
          </a:p>
          <a:p>
            <a:endParaRPr lang="ko-KR" altLang="en-US" b="1">
              <a:latin typeface="맑은 고딕" panose="020F0502020204030204"/>
              <a:ea typeface="맑은 고딕"/>
            </a:endParaRPr>
          </a:p>
          <a:p>
            <a:endParaRPr lang="ko-KR" altLang="en-US" b="1">
              <a:latin typeface="맑은 고딕" panose="020F0502020204030204"/>
              <a:ea typeface="맑은 고딕"/>
            </a:endParaRPr>
          </a:p>
          <a:p>
            <a:endParaRPr lang="ko-KR" altLang="en-US" b="1">
              <a:latin typeface="맑은 고딕" panose="020F0502020204030204"/>
              <a:ea typeface="맑은 고딕"/>
            </a:endParaRPr>
          </a:p>
          <a:p>
            <a:endParaRPr lang="ko-KR" altLang="en-US" b="1">
              <a:latin typeface="맑은 고딕" panose="020F0502020204030204"/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000" b="1" dirty="0">
                <a:ea typeface="맑은 고딕"/>
              </a:rPr>
              <a:t>에너지 소비 절약 방안</a:t>
            </a:r>
            <a:endParaRPr lang="ko-KR" sz="2000" dirty="0"/>
          </a:p>
          <a:p>
            <a:endParaRPr lang="ko-KR" altLang="en-US" b="1">
              <a:ea typeface="맑은 고딕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3663E-5058-E08A-FD86-29161520CD86}"/>
              </a:ext>
            </a:extLst>
          </p:cNvPr>
          <p:cNvSpPr txBox="1"/>
          <p:nvPr/>
        </p:nvSpPr>
        <p:spPr>
          <a:xfrm>
            <a:off x="6491600" y="2420667"/>
            <a:ext cx="4983411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000" b="1" dirty="0">
                <a:ea typeface="맑은 고딕"/>
              </a:rPr>
              <a:t>보안시스템과의 결합</a:t>
            </a:r>
            <a:endParaRPr lang="ko-KR" sz="2000" dirty="0">
              <a:ea typeface="맑은 고딕"/>
            </a:endParaRPr>
          </a:p>
          <a:p>
            <a:pPr marL="285750">
              <a:lnSpc>
                <a:spcPct val="150000"/>
              </a:lnSpc>
              <a:buFont typeface="Calibri"/>
              <a:buChar char="-"/>
            </a:pPr>
            <a:r>
              <a:rPr lang="ko-KR" altLang="en-US" dirty="0" err="1">
                <a:ea typeface="맑은 고딕"/>
              </a:rPr>
              <a:t>스마트홈</a:t>
            </a:r>
            <a:r>
              <a:rPr lang="ko-KR" altLang="en-US" dirty="0">
                <a:ea typeface="맑은 고딕"/>
              </a:rPr>
              <a:t> 원격 스위치 + 보안 시스템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    -&gt; 전등, 현관문, 창문 등을 원격으로 </a:t>
            </a:r>
          </a:p>
          <a:p>
            <a:r>
              <a:rPr lang="ko-KR" altLang="en-US" dirty="0">
                <a:ea typeface="맑은 고딕"/>
              </a:rPr>
              <a:t>         모니터링 &amp; 제어</a:t>
            </a:r>
          </a:p>
          <a:p>
            <a:pPr marL="285750" indent="-285750">
              <a:buFont typeface="Calibri"/>
              <a:buChar char="-"/>
            </a:pPr>
            <a:endParaRPr lang="ko-KR" altLang="en-US">
              <a:ea typeface="맑은 고딕"/>
            </a:endParaRPr>
          </a:p>
          <a:p>
            <a:pPr marL="285750" indent="-285750">
              <a:buFont typeface="Calibri"/>
              <a:buChar char="-"/>
            </a:pPr>
            <a:endParaRPr lang="ko-KR" altLang="en-US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b="1" dirty="0">
                <a:ea typeface="맑은 고딕"/>
              </a:rPr>
              <a:t>음성제어와의 결합</a:t>
            </a:r>
          </a:p>
          <a:p>
            <a:endParaRPr lang="ko-KR" altLang="en-US" b="1">
              <a:ea typeface="맑은 고딕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dirty="0">
                <a:ea typeface="맑은 고딕"/>
              </a:rPr>
              <a:t>음성명령을 통해 </a:t>
            </a:r>
          </a:p>
          <a:p>
            <a:r>
              <a:rPr lang="ko-KR" altLang="en-US" dirty="0">
                <a:ea typeface="맑은 고딕"/>
              </a:rPr>
              <a:t>    가정 내의 다양한 기기나 시설 제어</a:t>
            </a:r>
            <a:endParaRPr 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1E7FD8-FCB7-FBAA-8826-08D95D63099C}"/>
              </a:ext>
            </a:extLst>
          </p:cNvPr>
          <p:cNvSpPr txBox="1"/>
          <p:nvPr/>
        </p:nvSpPr>
        <p:spPr>
          <a:xfrm>
            <a:off x="1021831" y="1485429"/>
            <a:ext cx="51612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>
                <a:ea typeface="맑은 고딕"/>
              </a:rPr>
              <a:t>&lt;프로젝트의 적용범위&gt;</a:t>
            </a:r>
          </a:p>
        </p:txBody>
      </p:sp>
      <p:pic>
        <p:nvPicPr>
          <p:cNvPr id="32" name="그림 31" descr="스크린샷이(가) 표시된 사진&#10;&#10;자동 생성된 설명">
            <a:extLst>
              <a:ext uri="{FF2B5EF4-FFF2-40B4-BE49-F238E27FC236}">
                <a16:creationId xmlns:a16="http://schemas.microsoft.com/office/drawing/2014/main" id="{8F31FDBE-CB06-7EA8-EAF1-FED5ECE2B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400"/>
          <a:stretch/>
        </p:blipFill>
        <p:spPr>
          <a:xfrm>
            <a:off x="674732" y="2116209"/>
            <a:ext cx="374318" cy="4185088"/>
          </a:xfrm>
          <a:prstGeom prst="rect">
            <a:avLst/>
          </a:prstGeom>
        </p:spPr>
      </p:pic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505CAC81-98A0-7BFB-AC93-3CA2E1B8A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400"/>
          <a:stretch/>
        </p:blipFill>
        <p:spPr>
          <a:xfrm rot="5400000">
            <a:off x="6245295" y="-3551596"/>
            <a:ext cx="92825" cy="112470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D7DC34-834D-C867-8DFA-11DDDA3F80C5}"/>
              </a:ext>
            </a:extLst>
          </p:cNvPr>
          <p:cNvSpPr txBox="1"/>
          <p:nvPr/>
        </p:nvSpPr>
        <p:spPr>
          <a:xfrm>
            <a:off x="1619770" y="2863293"/>
            <a:ext cx="39585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>
                <a:ea typeface="맑은 고딕"/>
              </a:rPr>
              <a:t>작업들의 가동화가 가능</a:t>
            </a:r>
          </a:p>
          <a:p>
            <a:r>
              <a:rPr lang="ko-KR" altLang="en-US">
                <a:latin typeface="Malgun Gothic"/>
                <a:ea typeface="Malgun Gothic"/>
              </a:rPr>
              <a:t>    </a:t>
            </a:r>
            <a:r>
              <a:rPr lang="en-US" altLang="ko-KR">
                <a:latin typeface="Malgun Gothic"/>
                <a:ea typeface="Malgun Gothic"/>
              </a:rPr>
              <a:t>Ex)</a:t>
            </a:r>
            <a:r>
              <a:rPr lang="ko-KR">
                <a:latin typeface="Malgun Gothic"/>
                <a:ea typeface="Malgun Gothic"/>
              </a:rPr>
              <a:t>일정시간에 불을 켜고 끄기</a:t>
            </a:r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7E7BA-2579-4BF5-DA7C-CFF70050E86B}"/>
              </a:ext>
            </a:extLst>
          </p:cNvPr>
          <p:cNvSpPr txBox="1"/>
          <p:nvPr/>
        </p:nvSpPr>
        <p:spPr>
          <a:xfrm>
            <a:off x="1617689" y="4672191"/>
            <a:ext cx="38181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>
                <a:ea typeface="맑은 고딕"/>
              </a:rPr>
              <a:t>가정 내의 조명이나 전원 장치를 원격으로 제어</a:t>
            </a:r>
            <a:endParaRPr lang="ko-KR"/>
          </a:p>
          <a:p>
            <a:r>
              <a:rPr lang="ko-KR" altLang="en-US">
                <a:ea typeface="맑은 고딕"/>
              </a:rPr>
              <a:t>    -&gt; 에너지 소비를 관리</a:t>
            </a:r>
            <a:endParaRPr lang="ko-KR"/>
          </a:p>
        </p:txBody>
      </p:sp>
      <p:pic>
        <p:nvPicPr>
          <p:cNvPr id="8" name="그래픽 7" descr="식물을 든 펼친 손 단색으로 채워진">
            <a:extLst>
              <a:ext uri="{FF2B5EF4-FFF2-40B4-BE49-F238E27FC236}">
                <a16:creationId xmlns:a16="http://schemas.microsoft.com/office/drawing/2014/main" id="{6A45B5DF-531B-EF0D-1286-2FB6131F2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1414" y="3838450"/>
            <a:ext cx="914400" cy="914400"/>
          </a:xfrm>
          <a:prstGeom prst="rect">
            <a:avLst/>
          </a:prstGeom>
        </p:spPr>
      </p:pic>
      <p:pic>
        <p:nvPicPr>
          <p:cNvPr id="9" name="그래픽 8" descr="채팅 단색으로 채워진">
            <a:extLst>
              <a:ext uri="{FF2B5EF4-FFF2-40B4-BE49-F238E27FC236}">
                <a16:creationId xmlns:a16="http://schemas.microsoft.com/office/drawing/2014/main" id="{43F4F985-3109-E539-93B9-64A0BCB95E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44877" y="42169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FEAE3-D01F-D8D6-C818-FF997740F952}"/>
              </a:ext>
            </a:extLst>
          </p:cNvPr>
          <p:cNvSpPr txBox="1"/>
          <p:nvPr/>
        </p:nvSpPr>
        <p:spPr>
          <a:xfrm>
            <a:off x="1238084" y="412583"/>
            <a:ext cx="42462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>
                <a:solidFill>
                  <a:srgbClr val="000000"/>
                </a:solidFill>
                <a:ea typeface="맑은 고딕"/>
              </a:rPr>
              <a:t>프로젝트 추진 일정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BCEDFE2-4CF2-E71E-B071-B124CA054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07" b="77285"/>
          <a:stretch/>
        </p:blipFill>
        <p:spPr>
          <a:xfrm>
            <a:off x="10663901" y="93435"/>
            <a:ext cx="1463932" cy="1574263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2C94D732-AD29-3400-577F-6A18150E2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062"/>
          <a:stretch/>
        </p:blipFill>
        <p:spPr>
          <a:xfrm>
            <a:off x="20" y="1282"/>
            <a:ext cx="730865" cy="6858020"/>
          </a:xfrm>
          <a:prstGeom prst="rect">
            <a:avLst/>
          </a:prstGeom>
        </p:spPr>
      </p:pic>
      <p:pic>
        <p:nvPicPr>
          <p:cNvPr id="2" name="그림 1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008E3108-C36B-ABA4-85F2-48E6F3314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1" t="30938" r="201" b="200"/>
          <a:stretch/>
        </p:blipFill>
        <p:spPr>
          <a:xfrm>
            <a:off x="2518753" y="1365247"/>
            <a:ext cx="7163424" cy="49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2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그림 69" descr="원, 노랑, 그래픽, 디자인이(가) 표시된 사진&#10;&#10;자동 생성된 설명">
            <a:extLst>
              <a:ext uri="{FF2B5EF4-FFF2-40B4-BE49-F238E27FC236}">
                <a16:creationId xmlns:a16="http://schemas.microsoft.com/office/drawing/2014/main" id="{D786AEE7-9722-E074-EF0B-7AE76B9D3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19" t="10313" r="25220" b="8003"/>
          <a:stretch/>
        </p:blipFill>
        <p:spPr>
          <a:xfrm>
            <a:off x="4060747" y="1456922"/>
            <a:ext cx="4641403" cy="45825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FEAE3-D01F-D8D6-C818-FF997740F952}"/>
              </a:ext>
            </a:extLst>
          </p:cNvPr>
          <p:cNvSpPr txBox="1"/>
          <p:nvPr/>
        </p:nvSpPr>
        <p:spPr>
          <a:xfrm>
            <a:off x="1238084" y="412583"/>
            <a:ext cx="42462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000000"/>
                </a:solidFill>
                <a:ea typeface="맑은 고딕"/>
              </a:rPr>
              <a:t>정량적 목표 항목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BCEDFE2-4CF2-E71E-B071-B124CA054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07" b="77285"/>
          <a:stretch/>
        </p:blipFill>
        <p:spPr>
          <a:xfrm>
            <a:off x="10663901" y="93435"/>
            <a:ext cx="1463932" cy="1574263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2C94D732-AD29-3400-577F-6A18150E27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062"/>
          <a:stretch/>
        </p:blipFill>
        <p:spPr>
          <a:xfrm>
            <a:off x="20" y="1282"/>
            <a:ext cx="730865" cy="6858020"/>
          </a:xfrm>
          <a:prstGeom prst="rect">
            <a:avLst/>
          </a:prstGeom>
        </p:spPr>
      </p:pic>
      <p:sp>
        <p:nvSpPr>
          <p:cNvPr id="63" name="TextBox 1">
            <a:extLst>
              <a:ext uri="{FF2B5EF4-FFF2-40B4-BE49-F238E27FC236}">
                <a16:creationId xmlns:a16="http://schemas.microsoft.com/office/drawing/2014/main" id="{C10540A5-8E3E-9664-9C27-89D8FF72A0B0}"/>
              </a:ext>
            </a:extLst>
          </p:cNvPr>
          <p:cNvSpPr txBox="1"/>
          <p:nvPr/>
        </p:nvSpPr>
        <p:spPr>
          <a:xfrm>
            <a:off x="5555435" y="3326692"/>
            <a:ext cx="1549912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>
                <a:solidFill>
                  <a:srgbClr val="000000"/>
                </a:solidFill>
                <a:ea typeface="맑은 고딕"/>
              </a:rPr>
              <a:t>정량적</a:t>
            </a:r>
            <a:endParaRPr lang="ko-KR" sz="2000" b="1">
              <a:ea typeface="맑은 고딕"/>
            </a:endParaRPr>
          </a:p>
          <a:p>
            <a:pPr algn="ctr"/>
            <a:r>
              <a:rPr lang="ko-KR" altLang="en-US" sz="2000" b="1">
                <a:solidFill>
                  <a:srgbClr val="000000"/>
                </a:solidFill>
                <a:ea typeface="맑은 고딕"/>
              </a:rPr>
              <a:t>목표 항목</a:t>
            </a:r>
          </a:p>
          <a:p>
            <a:pPr algn="ctr"/>
            <a:r>
              <a:rPr lang="ko-KR" altLang="en-US" sz="2000" b="1">
                <a:ea typeface="맑은 고딕"/>
              </a:rPr>
              <a:t>(비중)</a:t>
            </a:r>
          </a:p>
        </p:txBody>
      </p:sp>
      <p:sp>
        <p:nvSpPr>
          <p:cNvPr id="64" name="TextBox 1">
            <a:extLst>
              <a:ext uri="{FF2B5EF4-FFF2-40B4-BE49-F238E27FC236}">
                <a16:creationId xmlns:a16="http://schemas.microsoft.com/office/drawing/2014/main" id="{C10540A5-8E3E-9664-9C27-89D8FF72A0B0}"/>
              </a:ext>
            </a:extLst>
          </p:cNvPr>
          <p:cNvSpPr txBox="1"/>
          <p:nvPr/>
        </p:nvSpPr>
        <p:spPr>
          <a:xfrm>
            <a:off x="7539823" y="2776999"/>
            <a:ext cx="1268558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solidFill>
                  <a:srgbClr val="BF9000"/>
                </a:solidFill>
                <a:ea typeface="맑은 고딕"/>
              </a:rPr>
              <a:t>30%</a:t>
            </a:r>
            <a:endParaRPr lang="ko-KR" sz="2000">
              <a:solidFill>
                <a:srgbClr val="BF9000"/>
              </a:solidFill>
              <a:ea typeface="맑은 고딕"/>
            </a:endParaRPr>
          </a:p>
        </p:txBody>
      </p:sp>
      <p:sp>
        <p:nvSpPr>
          <p:cNvPr id="65" name="TextBox 1">
            <a:extLst>
              <a:ext uri="{FF2B5EF4-FFF2-40B4-BE49-F238E27FC236}">
                <a16:creationId xmlns:a16="http://schemas.microsoft.com/office/drawing/2014/main" id="{52FD0C7E-8A39-F696-704F-6853502E0928}"/>
              </a:ext>
            </a:extLst>
          </p:cNvPr>
          <p:cNvSpPr txBox="1"/>
          <p:nvPr/>
        </p:nvSpPr>
        <p:spPr>
          <a:xfrm>
            <a:off x="6981391" y="5051275"/>
            <a:ext cx="1268558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solidFill>
                  <a:srgbClr val="BF9000"/>
                </a:solidFill>
                <a:ea typeface="맑은 고딕"/>
              </a:rPr>
              <a:t>20%</a:t>
            </a:r>
            <a:endParaRPr lang="ko-KR" sz="2000">
              <a:solidFill>
                <a:srgbClr val="BF9000"/>
              </a:solidFill>
              <a:ea typeface="맑은 고딕"/>
            </a:endParaRPr>
          </a:p>
        </p:txBody>
      </p:sp>
      <p:sp>
        <p:nvSpPr>
          <p:cNvPr id="66" name="TextBox 1">
            <a:extLst>
              <a:ext uri="{FF2B5EF4-FFF2-40B4-BE49-F238E27FC236}">
                <a16:creationId xmlns:a16="http://schemas.microsoft.com/office/drawing/2014/main" id="{16F68F06-1D56-BFFF-267F-DCE6A1393D87}"/>
              </a:ext>
            </a:extLst>
          </p:cNvPr>
          <p:cNvSpPr txBox="1"/>
          <p:nvPr/>
        </p:nvSpPr>
        <p:spPr>
          <a:xfrm>
            <a:off x="5152592" y="5156783"/>
            <a:ext cx="1268558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solidFill>
                  <a:srgbClr val="BF9000"/>
                </a:solidFill>
                <a:ea typeface="맑은 고딕"/>
              </a:rPr>
              <a:t>15%</a:t>
            </a:r>
            <a:endParaRPr lang="ko-KR" sz="2000">
              <a:solidFill>
                <a:srgbClr val="BF9000"/>
              </a:solidFill>
              <a:ea typeface="맑은 고딕"/>
            </a:endParaRPr>
          </a:p>
        </p:txBody>
      </p:sp>
      <p:sp>
        <p:nvSpPr>
          <p:cNvPr id="67" name="TextBox 1">
            <a:extLst>
              <a:ext uri="{FF2B5EF4-FFF2-40B4-BE49-F238E27FC236}">
                <a16:creationId xmlns:a16="http://schemas.microsoft.com/office/drawing/2014/main" id="{1D9C99B2-B50D-5596-B361-143D90E23AA6}"/>
              </a:ext>
            </a:extLst>
          </p:cNvPr>
          <p:cNvSpPr txBox="1"/>
          <p:nvPr/>
        </p:nvSpPr>
        <p:spPr>
          <a:xfrm>
            <a:off x="4226468" y="3867244"/>
            <a:ext cx="1268558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solidFill>
                  <a:srgbClr val="BF9000"/>
                </a:solidFill>
                <a:ea typeface="맑은 고딕"/>
              </a:rPr>
              <a:t>15%</a:t>
            </a:r>
            <a:endParaRPr lang="ko-KR" sz="2000">
              <a:solidFill>
                <a:srgbClr val="BF9000"/>
              </a:solidFill>
              <a:ea typeface="맑은 고딕"/>
            </a:endParaRPr>
          </a:p>
        </p:txBody>
      </p:sp>
      <p:sp>
        <p:nvSpPr>
          <p:cNvPr id="68" name="TextBox 1">
            <a:extLst>
              <a:ext uri="{FF2B5EF4-FFF2-40B4-BE49-F238E27FC236}">
                <a16:creationId xmlns:a16="http://schemas.microsoft.com/office/drawing/2014/main" id="{03CBFD00-08B2-7B63-81F7-15756728B7E5}"/>
              </a:ext>
            </a:extLst>
          </p:cNvPr>
          <p:cNvSpPr txBox="1"/>
          <p:nvPr/>
        </p:nvSpPr>
        <p:spPr>
          <a:xfrm>
            <a:off x="4542990" y="2577705"/>
            <a:ext cx="1268558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solidFill>
                  <a:srgbClr val="BF9000"/>
                </a:solidFill>
                <a:ea typeface="맑은 고딕"/>
              </a:rPr>
              <a:t>10%</a:t>
            </a:r>
            <a:endParaRPr lang="ko-KR" sz="2000">
              <a:solidFill>
                <a:srgbClr val="BF9000"/>
              </a:solidFill>
              <a:ea typeface="맑은 고딕"/>
            </a:endParaRPr>
          </a:p>
        </p:txBody>
      </p:sp>
      <p:sp>
        <p:nvSpPr>
          <p:cNvPr id="69" name="TextBox 1">
            <a:extLst>
              <a:ext uri="{FF2B5EF4-FFF2-40B4-BE49-F238E27FC236}">
                <a16:creationId xmlns:a16="http://schemas.microsoft.com/office/drawing/2014/main" id="{1089F95C-F9D6-F598-9A01-D76CEF37492E}"/>
              </a:ext>
            </a:extLst>
          </p:cNvPr>
          <p:cNvSpPr txBox="1"/>
          <p:nvPr/>
        </p:nvSpPr>
        <p:spPr>
          <a:xfrm>
            <a:off x="5387051" y="1956381"/>
            <a:ext cx="1268558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solidFill>
                  <a:srgbClr val="BF9000"/>
                </a:solidFill>
                <a:ea typeface="맑은 고딕"/>
              </a:rPr>
              <a:t>10%</a:t>
            </a:r>
            <a:endParaRPr lang="ko-KR" sz="2000">
              <a:solidFill>
                <a:srgbClr val="BF9000"/>
              </a:solidFill>
              <a:ea typeface="맑은 고딕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EFEF55-5D01-447A-963A-F2EF213F2A3B}"/>
              </a:ext>
            </a:extLst>
          </p:cNvPr>
          <p:cNvCxnSpPr/>
          <p:nvPr/>
        </p:nvCxnSpPr>
        <p:spPr>
          <a:xfrm>
            <a:off x="7617463" y="3151836"/>
            <a:ext cx="2954135" cy="1275"/>
          </a:xfrm>
          <a:prstGeom prst="straightConnector1">
            <a:avLst/>
          </a:prstGeom>
          <a:ln w="28575">
            <a:solidFill>
              <a:srgbClr val="D4A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1">
            <a:extLst>
              <a:ext uri="{FF2B5EF4-FFF2-40B4-BE49-F238E27FC236}">
                <a16:creationId xmlns:a16="http://schemas.microsoft.com/office/drawing/2014/main" id="{0180D8C8-6DC4-194F-8724-FE3738093C15}"/>
              </a:ext>
            </a:extLst>
          </p:cNvPr>
          <p:cNvSpPr txBox="1"/>
          <p:nvPr/>
        </p:nvSpPr>
        <p:spPr>
          <a:xfrm>
            <a:off x="8886383" y="2678155"/>
            <a:ext cx="2065066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>
                <a:solidFill>
                  <a:srgbClr val="595959"/>
                </a:solidFill>
                <a:ea typeface="맑은 고딕"/>
              </a:rPr>
              <a:t>작동 상태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04A0BC2-7829-298B-583B-73FF79F7AC70}"/>
              </a:ext>
            </a:extLst>
          </p:cNvPr>
          <p:cNvCxnSpPr>
            <a:cxnSpLocks/>
          </p:cNvCxnSpPr>
          <p:nvPr/>
        </p:nvCxnSpPr>
        <p:spPr>
          <a:xfrm>
            <a:off x="6968733" y="5427538"/>
            <a:ext cx="2954135" cy="1275"/>
          </a:xfrm>
          <a:prstGeom prst="straightConnector1">
            <a:avLst/>
          </a:prstGeom>
          <a:ln w="28575">
            <a:solidFill>
              <a:srgbClr val="D4A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">
            <a:extLst>
              <a:ext uri="{FF2B5EF4-FFF2-40B4-BE49-F238E27FC236}">
                <a16:creationId xmlns:a16="http://schemas.microsoft.com/office/drawing/2014/main" id="{4DF97509-FB41-0E54-CD7C-3B5AC376C2A1}"/>
              </a:ext>
            </a:extLst>
          </p:cNvPr>
          <p:cNvSpPr txBox="1"/>
          <p:nvPr/>
        </p:nvSpPr>
        <p:spPr>
          <a:xfrm>
            <a:off x="8206760" y="4953857"/>
            <a:ext cx="2065066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>
                <a:solidFill>
                  <a:srgbClr val="595959"/>
                </a:solidFill>
                <a:ea typeface="맑은 고딕"/>
              </a:rPr>
              <a:t>품질 성능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F670744-0CD0-A83F-5798-07CAE1127210}"/>
              </a:ext>
            </a:extLst>
          </p:cNvPr>
          <p:cNvCxnSpPr>
            <a:cxnSpLocks/>
          </p:cNvCxnSpPr>
          <p:nvPr/>
        </p:nvCxnSpPr>
        <p:spPr>
          <a:xfrm>
            <a:off x="2891003" y="5530511"/>
            <a:ext cx="2954135" cy="1275"/>
          </a:xfrm>
          <a:prstGeom prst="straightConnector1">
            <a:avLst/>
          </a:prstGeom>
          <a:ln w="28575">
            <a:solidFill>
              <a:srgbClr val="D4A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1">
            <a:extLst>
              <a:ext uri="{FF2B5EF4-FFF2-40B4-BE49-F238E27FC236}">
                <a16:creationId xmlns:a16="http://schemas.microsoft.com/office/drawing/2014/main" id="{C31CB291-8920-4D4B-F4BF-C8A37D9006F1}"/>
              </a:ext>
            </a:extLst>
          </p:cNvPr>
          <p:cNvSpPr txBox="1"/>
          <p:nvPr/>
        </p:nvSpPr>
        <p:spPr>
          <a:xfrm>
            <a:off x="2738894" y="5056830"/>
            <a:ext cx="2065066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>
                <a:solidFill>
                  <a:srgbClr val="595959"/>
                </a:solidFill>
                <a:ea typeface="맑은 고딕"/>
              </a:rPr>
              <a:t>연동성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27067F2-2C5C-1183-4999-7FE12AB32EDC}"/>
              </a:ext>
            </a:extLst>
          </p:cNvPr>
          <p:cNvCxnSpPr>
            <a:cxnSpLocks/>
          </p:cNvCxnSpPr>
          <p:nvPr/>
        </p:nvCxnSpPr>
        <p:spPr>
          <a:xfrm>
            <a:off x="1953949" y="4243349"/>
            <a:ext cx="2954135" cy="1275"/>
          </a:xfrm>
          <a:prstGeom prst="straightConnector1">
            <a:avLst/>
          </a:prstGeom>
          <a:ln w="28575">
            <a:solidFill>
              <a:srgbClr val="D4A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">
            <a:extLst>
              <a:ext uri="{FF2B5EF4-FFF2-40B4-BE49-F238E27FC236}">
                <a16:creationId xmlns:a16="http://schemas.microsoft.com/office/drawing/2014/main" id="{B9722C7B-D149-BD0F-9C02-50F3C0EF3F55}"/>
              </a:ext>
            </a:extLst>
          </p:cNvPr>
          <p:cNvSpPr txBox="1"/>
          <p:nvPr/>
        </p:nvSpPr>
        <p:spPr>
          <a:xfrm>
            <a:off x="1822435" y="3769668"/>
            <a:ext cx="2065066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>
                <a:solidFill>
                  <a:srgbClr val="595959"/>
                </a:solidFill>
                <a:ea typeface="맑은 고딕"/>
              </a:rPr>
              <a:t>안전성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C4E40CB-BF0E-6903-F834-C4D4AD0B9247}"/>
              </a:ext>
            </a:extLst>
          </p:cNvPr>
          <p:cNvCxnSpPr>
            <a:cxnSpLocks/>
          </p:cNvCxnSpPr>
          <p:nvPr/>
        </p:nvCxnSpPr>
        <p:spPr>
          <a:xfrm>
            <a:off x="2149597" y="2945889"/>
            <a:ext cx="2954135" cy="1275"/>
          </a:xfrm>
          <a:prstGeom prst="straightConnector1">
            <a:avLst/>
          </a:prstGeom>
          <a:ln w="28575">
            <a:solidFill>
              <a:srgbClr val="D4A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">
            <a:extLst>
              <a:ext uri="{FF2B5EF4-FFF2-40B4-BE49-F238E27FC236}">
                <a16:creationId xmlns:a16="http://schemas.microsoft.com/office/drawing/2014/main" id="{8B0B03D4-10E9-AE1E-92F7-9FFA156626E7}"/>
              </a:ext>
            </a:extLst>
          </p:cNvPr>
          <p:cNvSpPr txBox="1"/>
          <p:nvPr/>
        </p:nvSpPr>
        <p:spPr>
          <a:xfrm>
            <a:off x="2327003" y="2472208"/>
            <a:ext cx="2065066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>
                <a:solidFill>
                  <a:srgbClr val="595959"/>
                </a:solidFill>
                <a:ea typeface="맑은 고딕"/>
              </a:rPr>
              <a:t>내충격성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E6016C2-78FC-9CE7-1CB2-07F2E0B0DCA3}"/>
              </a:ext>
            </a:extLst>
          </p:cNvPr>
          <p:cNvCxnSpPr>
            <a:cxnSpLocks/>
          </p:cNvCxnSpPr>
          <p:nvPr/>
        </p:nvCxnSpPr>
        <p:spPr>
          <a:xfrm>
            <a:off x="3086651" y="2317754"/>
            <a:ext cx="2954135" cy="1275"/>
          </a:xfrm>
          <a:prstGeom prst="straightConnector1">
            <a:avLst/>
          </a:prstGeom>
          <a:ln w="28575">
            <a:solidFill>
              <a:srgbClr val="D4A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">
            <a:extLst>
              <a:ext uri="{FF2B5EF4-FFF2-40B4-BE49-F238E27FC236}">
                <a16:creationId xmlns:a16="http://schemas.microsoft.com/office/drawing/2014/main" id="{986F6479-AD06-A783-7F28-4A9CB15F9980}"/>
              </a:ext>
            </a:extLst>
          </p:cNvPr>
          <p:cNvSpPr txBox="1"/>
          <p:nvPr/>
        </p:nvSpPr>
        <p:spPr>
          <a:xfrm>
            <a:off x="3037516" y="1844073"/>
            <a:ext cx="2065066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>
                <a:solidFill>
                  <a:srgbClr val="595959"/>
                </a:solidFill>
                <a:ea typeface="맑은 고딕"/>
              </a:rPr>
              <a:t>경제성</a:t>
            </a:r>
          </a:p>
        </p:txBody>
      </p:sp>
      <p:pic>
        <p:nvPicPr>
          <p:cNvPr id="86" name="그림 85" descr="그래픽, 원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0A608574-725C-DEC7-5788-CA3CC2A21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893" y="2737021"/>
            <a:ext cx="364524" cy="364525"/>
          </a:xfrm>
          <a:prstGeom prst="rect">
            <a:avLst/>
          </a:prstGeom>
        </p:spPr>
      </p:pic>
      <p:pic>
        <p:nvPicPr>
          <p:cNvPr id="87" name="그림 86" descr="기어, 메탈웨어, 원, 시계이(가) 표시된 사진&#10;&#10;자동 생성된 설명">
            <a:extLst>
              <a:ext uri="{FF2B5EF4-FFF2-40B4-BE49-F238E27FC236}">
                <a16:creationId xmlns:a16="http://schemas.microsoft.com/office/drawing/2014/main" id="{B26AB39D-35C7-A0B7-FCB3-F994A20C6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084" y="5002425"/>
            <a:ext cx="426308" cy="374823"/>
          </a:xfrm>
          <a:prstGeom prst="rect">
            <a:avLst/>
          </a:prstGeom>
        </p:spPr>
      </p:pic>
      <p:pic>
        <p:nvPicPr>
          <p:cNvPr id="89" name="그림 88" descr="상징, 그래픽, 로고, 폰트이(가) 표시된 사진&#10;&#10;자동 생성된 설명">
            <a:extLst>
              <a:ext uri="{FF2B5EF4-FFF2-40B4-BE49-F238E27FC236}">
                <a16:creationId xmlns:a16="http://schemas.microsoft.com/office/drawing/2014/main" id="{B1D322DD-DF8F-5F3D-3819-7123B9B238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759" y="5095103"/>
            <a:ext cx="416010" cy="385119"/>
          </a:xfrm>
          <a:prstGeom prst="rect">
            <a:avLst/>
          </a:prstGeom>
        </p:spPr>
      </p:pic>
      <p:pic>
        <p:nvPicPr>
          <p:cNvPr id="90" name="그림 89" descr="그래픽, 상징, 로고, 원이(가) 표시된 사진&#10;&#10;자동 생성된 설명">
            <a:extLst>
              <a:ext uri="{FF2B5EF4-FFF2-40B4-BE49-F238E27FC236}">
                <a16:creationId xmlns:a16="http://schemas.microsoft.com/office/drawing/2014/main" id="{2A04D9CD-DAB4-0D6B-0EC9-8E2377D2A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6597" y="3807940"/>
            <a:ext cx="374822" cy="395416"/>
          </a:xfrm>
          <a:prstGeom prst="rect">
            <a:avLst/>
          </a:prstGeom>
        </p:spPr>
      </p:pic>
      <p:pic>
        <p:nvPicPr>
          <p:cNvPr id="92" name="그림 91" descr="블랙, 어둠이(가) 표시된 사진&#10;&#10;자동 생성된 설명">
            <a:extLst>
              <a:ext uri="{FF2B5EF4-FFF2-40B4-BE49-F238E27FC236}">
                <a16:creationId xmlns:a16="http://schemas.microsoft.com/office/drawing/2014/main" id="{69169A32-48B1-BF39-B264-78396A718D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2545" y="2356021"/>
            <a:ext cx="560173" cy="539579"/>
          </a:xfrm>
          <a:prstGeom prst="rect">
            <a:avLst/>
          </a:prstGeom>
        </p:spPr>
      </p:pic>
      <p:pic>
        <p:nvPicPr>
          <p:cNvPr id="93" name="그림 92" descr="상징, 노랑, 폰트, 로고이(가) 표시된 사진&#10;&#10;자동 생성된 설명">
            <a:extLst>
              <a:ext uri="{FF2B5EF4-FFF2-40B4-BE49-F238E27FC236}">
                <a16:creationId xmlns:a16="http://schemas.microsoft.com/office/drawing/2014/main" id="{116B8EF1-5274-588D-21C2-43C62439F3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1382" y="1902940"/>
            <a:ext cx="395416" cy="36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10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655D6D-E1C0-368F-1B32-00DD28688B79}"/>
              </a:ext>
            </a:extLst>
          </p:cNvPr>
          <p:cNvSpPr/>
          <p:nvPr/>
        </p:nvSpPr>
        <p:spPr>
          <a:xfrm>
            <a:off x="1404822" y="2302016"/>
            <a:ext cx="4748695" cy="1811130"/>
          </a:xfrm>
          <a:prstGeom prst="rect">
            <a:avLst/>
          </a:prstGeom>
          <a:solidFill>
            <a:schemeClr val="bg1"/>
          </a:solidFill>
          <a:ln w="28575">
            <a:solidFill>
              <a:srgbClr val="E063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FEAE3-D01F-D8D6-C818-FF997740F952}"/>
              </a:ext>
            </a:extLst>
          </p:cNvPr>
          <p:cNvSpPr txBox="1"/>
          <p:nvPr/>
        </p:nvSpPr>
        <p:spPr>
          <a:xfrm>
            <a:off x="1238084" y="424128"/>
            <a:ext cx="8852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000000"/>
                </a:solidFill>
                <a:ea typeface="맑은 고딕"/>
              </a:rPr>
              <a:t>정량적 목표 항목의 평가 방법 및 환경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BCEDFE2-4CF2-E71E-B071-B124CA054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07" b="77285"/>
          <a:stretch/>
        </p:blipFill>
        <p:spPr>
          <a:xfrm>
            <a:off x="10663901" y="93435"/>
            <a:ext cx="1463932" cy="1574263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2C94D732-AD29-3400-577F-6A18150E2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062"/>
          <a:stretch/>
        </p:blipFill>
        <p:spPr>
          <a:xfrm>
            <a:off x="20" y="1282"/>
            <a:ext cx="730865" cy="6858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F73669-F398-B7FD-DA8E-9CC1C0D73D57}"/>
              </a:ext>
            </a:extLst>
          </p:cNvPr>
          <p:cNvSpPr txBox="1"/>
          <p:nvPr/>
        </p:nvSpPr>
        <p:spPr>
          <a:xfrm>
            <a:off x="1249900" y="1662495"/>
            <a:ext cx="725612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2800" b="1">
                <a:ea typeface="맑은 고딕"/>
              </a:rPr>
              <a:t>작동 상태</a:t>
            </a:r>
          </a:p>
        </p:txBody>
      </p:sp>
      <p:pic>
        <p:nvPicPr>
          <p:cNvPr id="5" name="그림 4" descr="그래픽, 원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BD5842DE-5953-30BD-659B-4FA35E7C0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477" y="1624278"/>
            <a:ext cx="537705" cy="514615"/>
          </a:xfrm>
          <a:prstGeom prst="rect">
            <a:avLst/>
          </a:prstGeom>
        </p:spPr>
      </p:pic>
      <p:sp>
        <p:nvSpPr>
          <p:cNvPr id="17" name="TextBox 1">
            <a:extLst>
              <a:ext uri="{FF2B5EF4-FFF2-40B4-BE49-F238E27FC236}">
                <a16:creationId xmlns:a16="http://schemas.microsoft.com/office/drawing/2014/main" id="{158EE7C4-CC7E-1A12-691F-E20B68563CA9}"/>
              </a:ext>
            </a:extLst>
          </p:cNvPr>
          <p:cNvSpPr txBox="1"/>
          <p:nvPr/>
        </p:nvSpPr>
        <p:spPr>
          <a:xfrm>
            <a:off x="1494770" y="2468703"/>
            <a:ext cx="4482746" cy="141782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>
                <a:ea typeface="+mn-lt"/>
                <a:cs typeface="+mn-lt"/>
              </a:rPr>
              <a:t>Q. </a:t>
            </a:r>
            <a:r>
              <a:rPr lang="ko-KR" altLang="en-US" sz="2000" b="1">
                <a:ea typeface="+mn-lt"/>
                <a:cs typeface="+mn-lt"/>
              </a:rPr>
              <a:t>프로그램</a:t>
            </a:r>
            <a:r>
              <a:rPr lang="en-US" altLang="ko-KR" sz="2000" b="1">
                <a:ea typeface="+mn-lt"/>
                <a:cs typeface="+mn-lt"/>
              </a:rPr>
              <a:t> </a:t>
            </a:r>
            <a:r>
              <a:rPr lang="en-US" altLang="ko-KR" sz="2000" b="1" err="1">
                <a:ea typeface="+mn-lt"/>
                <a:cs typeface="+mn-lt"/>
              </a:rPr>
              <a:t>실행</a:t>
            </a:r>
            <a:r>
              <a:rPr lang="en-US" altLang="ko-KR" sz="2000" b="1">
                <a:ea typeface="+mn-lt"/>
                <a:cs typeface="+mn-lt"/>
              </a:rPr>
              <a:t> 시,</a:t>
            </a:r>
            <a:endParaRPr lang="ko-KR" sz="2000" b="1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2000" b="1">
                <a:ea typeface="+mn-lt"/>
                <a:cs typeface="+mn-lt"/>
              </a:rPr>
              <a:t>   </a:t>
            </a:r>
            <a:r>
              <a:rPr lang="ko-KR" altLang="en-US" sz="2000" b="1" err="1">
                <a:ea typeface="+mn-lt"/>
                <a:cs typeface="+mn-lt"/>
              </a:rPr>
              <a:t>아두이노가</a:t>
            </a:r>
            <a:r>
              <a:rPr lang="ko-KR" sz="2000" b="1">
                <a:ea typeface="+mn-lt"/>
                <a:cs typeface="+mn-lt"/>
              </a:rPr>
              <a:t> 망가지거나 정지되지 </a:t>
            </a:r>
            <a:r>
              <a:rPr lang="ko-KR" sz="2000" b="1" err="1">
                <a:ea typeface="+mn-lt"/>
                <a:cs typeface="+mn-lt"/>
              </a:rPr>
              <a:t>X</a:t>
            </a:r>
            <a:endParaRPr lang="ko-KR" sz="2000" b="1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2000" b="1">
                <a:ea typeface="+mn-lt"/>
                <a:cs typeface="+mn-lt"/>
              </a:rPr>
              <a:t>   </a:t>
            </a:r>
            <a:r>
              <a:rPr lang="ko-KR" sz="2000" b="1">
                <a:ea typeface="+mn-lt"/>
                <a:cs typeface="+mn-lt"/>
              </a:rPr>
              <a:t>정상적으로 잘 </a:t>
            </a:r>
            <a:r>
              <a:rPr lang="ko-KR" altLang="en-US" sz="2000" b="1">
                <a:ea typeface="+mn-lt"/>
                <a:cs typeface="+mn-lt"/>
              </a:rPr>
              <a:t>작동하는가?</a:t>
            </a:r>
            <a:endParaRPr lang="ko-KR" sz="2000" b="1">
              <a:ea typeface="맑은 고딕"/>
            </a:endParaRPr>
          </a:p>
        </p:txBody>
      </p:sp>
      <p:pic>
        <p:nvPicPr>
          <p:cNvPr id="20" name="그림 19" descr="확인 ">
            <a:extLst>
              <a:ext uri="{FF2B5EF4-FFF2-40B4-BE49-F238E27FC236}">
                <a16:creationId xmlns:a16="http://schemas.microsoft.com/office/drawing/2014/main" id="{FFD7122F-48D9-B961-A6D6-41640E8EC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595" y="2582658"/>
            <a:ext cx="330351" cy="31930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808D34-29F9-4D4E-D02E-B4724288AF54}"/>
              </a:ext>
            </a:extLst>
          </p:cNvPr>
          <p:cNvSpPr/>
          <p:nvPr/>
        </p:nvSpPr>
        <p:spPr>
          <a:xfrm>
            <a:off x="6807060" y="2324762"/>
            <a:ext cx="4748695" cy="1310712"/>
          </a:xfrm>
          <a:prstGeom prst="rect">
            <a:avLst/>
          </a:prstGeom>
          <a:solidFill>
            <a:schemeClr val="bg1"/>
          </a:solidFill>
          <a:ln w="28575">
            <a:solidFill>
              <a:srgbClr val="E063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67B7C5-3448-C081-6571-7204B59C5590}"/>
              </a:ext>
            </a:extLst>
          </p:cNvPr>
          <p:cNvSpPr txBox="1"/>
          <p:nvPr/>
        </p:nvSpPr>
        <p:spPr>
          <a:xfrm>
            <a:off x="6652138" y="1673868"/>
            <a:ext cx="725612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>
                <a:ea typeface="맑은 고딕"/>
              </a:rPr>
              <a:t>2. 품질 성능</a:t>
            </a:r>
            <a:endParaRPr lang="ko-KR"/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72BE2918-C30A-69FD-F577-0AE6CBD1A184}"/>
              </a:ext>
            </a:extLst>
          </p:cNvPr>
          <p:cNvSpPr txBox="1"/>
          <p:nvPr/>
        </p:nvSpPr>
        <p:spPr>
          <a:xfrm>
            <a:off x="6897008" y="2502822"/>
            <a:ext cx="4482746" cy="95615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>
                <a:ea typeface="+mn-lt"/>
                <a:cs typeface="+mn-lt"/>
              </a:rPr>
              <a:t>Q. </a:t>
            </a:r>
            <a:r>
              <a:rPr lang="en-US" altLang="ko-KR" sz="2000" b="1" err="1">
                <a:ea typeface="+mn-lt"/>
                <a:cs typeface="+mn-lt"/>
              </a:rPr>
              <a:t>블루투스</a:t>
            </a:r>
            <a:r>
              <a:rPr lang="en-US" altLang="ko-KR" sz="2000" b="1">
                <a:ea typeface="+mn-lt"/>
                <a:cs typeface="+mn-lt"/>
              </a:rPr>
              <a:t> 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스위치로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전등을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끄거나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맑은 고딕"/>
                <a:ea typeface="맑은 고딕"/>
                <a:cs typeface="+mn-lt"/>
              </a:rPr>
              <a:t>   켤 수 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있는가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?</a:t>
            </a:r>
            <a:endParaRPr lang="en-US" altLang="ko-KR" sz="2000" b="1">
              <a:latin typeface="맑은 고딕"/>
              <a:ea typeface="맑은 고딕"/>
            </a:endParaRPr>
          </a:p>
        </p:txBody>
      </p:sp>
      <p:pic>
        <p:nvPicPr>
          <p:cNvPr id="26" name="그림 25" descr="확인 ">
            <a:extLst>
              <a:ext uri="{FF2B5EF4-FFF2-40B4-BE49-F238E27FC236}">
                <a16:creationId xmlns:a16="http://schemas.microsoft.com/office/drawing/2014/main" id="{B3A7767F-0BA7-12B7-6D9B-4590277BA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087" y="2605403"/>
            <a:ext cx="375843" cy="364800"/>
          </a:xfrm>
          <a:prstGeom prst="rect">
            <a:avLst/>
          </a:prstGeom>
        </p:spPr>
      </p:pic>
      <p:pic>
        <p:nvPicPr>
          <p:cNvPr id="28" name="그림 27" descr="기어, 메탈웨어, 원, 시계이(가) 표시된 사진&#10;&#10;자동 생성된 설명">
            <a:extLst>
              <a:ext uri="{FF2B5EF4-FFF2-40B4-BE49-F238E27FC236}">
                <a16:creationId xmlns:a16="http://schemas.microsoft.com/office/drawing/2014/main" id="{607DE657-349D-8AB9-A250-3D4D5A969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472" y="1556366"/>
            <a:ext cx="722009" cy="63640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B06E72-0D90-CDB5-BA9B-1F9E09B9DD75}"/>
              </a:ext>
            </a:extLst>
          </p:cNvPr>
          <p:cNvSpPr/>
          <p:nvPr/>
        </p:nvSpPr>
        <p:spPr>
          <a:xfrm>
            <a:off x="6829806" y="3837388"/>
            <a:ext cx="4748695" cy="1310712"/>
          </a:xfrm>
          <a:prstGeom prst="rect">
            <a:avLst/>
          </a:prstGeom>
          <a:solidFill>
            <a:schemeClr val="bg1"/>
          </a:solidFill>
          <a:ln w="28575">
            <a:solidFill>
              <a:srgbClr val="E063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id="{A718FE9F-A35B-9E05-4E2A-DEAE4CA5ED69}"/>
              </a:ext>
            </a:extLst>
          </p:cNvPr>
          <p:cNvSpPr txBox="1"/>
          <p:nvPr/>
        </p:nvSpPr>
        <p:spPr>
          <a:xfrm>
            <a:off x="6919754" y="4015448"/>
            <a:ext cx="4482746" cy="95615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>
                <a:ea typeface="+mn-lt"/>
                <a:cs typeface="+mn-lt"/>
              </a:rPr>
              <a:t>Q. </a:t>
            </a:r>
            <a:r>
              <a:rPr lang="ko-KR" altLang="en-US" sz="2000" b="1">
                <a:latin typeface="Malgun Gothic"/>
                <a:ea typeface="Malgun Gothic"/>
                <a:cs typeface="+mn-lt"/>
              </a:rPr>
              <a:t>프로그램이 실행되는 데</a:t>
            </a:r>
            <a:r>
              <a:rPr lang="en-US" sz="2000" b="1"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sz="2000" b="1">
                <a:latin typeface="Malgun Gothic"/>
                <a:ea typeface="Malgun Gothic"/>
                <a:cs typeface="+mn-lt"/>
              </a:rPr>
              <a:t>소요되는</a:t>
            </a:r>
            <a:endParaRPr lang="en-US" altLang="ko-KR" sz="2000" b="1">
              <a:latin typeface="Malgun Gothic"/>
              <a:ea typeface="Malgun Gothic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latin typeface="Malgun Gothic"/>
                <a:ea typeface="Malgun Gothic"/>
                <a:cs typeface="+mn-lt"/>
              </a:rPr>
              <a:t>   </a:t>
            </a:r>
            <a:r>
              <a:rPr lang="en-US" sz="2000" b="1" err="1">
                <a:latin typeface="Malgun Gothic"/>
                <a:ea typeface="Malgun Gothic"/>
                <a:cs typeface="+mn-lt"/>
              </a:rPr>
              <a:t>시간은</a:t>
            </a:r>
            <a:r>
              <a:rPr lang="en-US" sz="2000" b="1"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sz="2000" b="1">
                <a:latin typeface="Malgun Gothic"/>
                <a:ea typeface="Malgun Gothic"/>
                <a:cs typeface="+mn-lt"/>
              </a:rPr>
              <a:t>얼마나</a:t>
            </a:r>
            <a:r>
              <a:rPr lang="en-US" sz="2000" b="1"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sz="2000" b="1">
                <a:latin typeface="Malgun Gothic"/>
                <a:ea typeface="Malgun Gothic"/>
                <a:cs typeface="+mn-lt"/>
              </a:rPr>
              <a:t>걸리는가?</a:t>
            </a:r>
            <a:endParaRPr lang="en-US" altLang="ko-KR" sz="2000" b="1">
              <a:latin typeface="Malgun Gothic"/>
              <a:ea typeface="Malgun Gothic"/>
            </a:endParaRPr>
          </a:p>
        </p:txBody>
      </p:sp>
      <p:pic>
        <p:nvPicPr>
          <p:cNvPr id="36" name="그림 35" descr="확인 ">
            <a:extLst>
              <a:ext uri="{FF2B5EF4-FFF2-40B4-BE49-F238E27FC236}">
                <a16:creationId xmlns:a16="http://schemas.microsoft.com/office/drawing/2014/main" id="{DB96855C-B88E-BEE3-6004-7E9237758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833" y="4118029"/>
            <a:ext cx="375843" cy="364800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B39ED87-745C-7118-55C6-408BE0E8A25F}"/>
              </a:ext>
            </a:extLst>
          </p:cNvPr>
          <p:cNvCxnSpPr/>
          <p:nvPr/>
        </p:nvCxnSpPr>
        <p:spPr>
          <a:xfrm flipH="1">
            <a:off x="6403799" y="1343374"/>
            <a:ext cx="20090" cy="515468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62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/>
      <p:bldP spid="21" grpId="0" animBg="1"/>
      <p:bldP spid="24" grpId="0"/>
      <p:bldP spid="34" grpId="0" animBg="1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655D6D-E1C0-368F-1B32-00DD28688B79}"/>
              </a:ext>
            </a:extLst>
          </p:cNvPr>
          <p:cNvSpPr/>
          <p:nvPr/>
        </p:nvSpPr>
        <p:spPr>
          <a:xfrm>
            <a:off x="1404822" y="2313389"/>
            <a:ext cx="4748695" cy="1310713"/>
          </a:xfrm>
          <a:prstGeom prst="rect">
            <a:avLst/>
          </a:prstGeom>
          <a:solidFill>
            <a:schemeClr val="bg1"/>
          </a:solidFill>
          <a:ln w="28575">
            <a:solidFill>
              <a:srgbClr val="E063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FEAE3-D01F-D8D6-C818-FF997740F952}"/>
              </a:ext>
            </a:extLst>
          </p:cNvPr>
          <p:cNvSpPr txBox="1"/>
          <p:nvPr/>
        </p:nvSpPr>
        <p:spPr>
          <a:xfrm>
            <a:off x="1238084" y="424128"/>
            <a:ext cx="8852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000000"/>
                </a:solidFill>
                <a:ea typeface="맑은 고딕"/>
              </a:rPr>
              <a:t>정량적 목표 항목의 평가 방법 및 환경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BCEDFE2-4CF2-E71E-B071-B124CA054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07" b="77285"/>
          <a:stretch/>
        </p:blipFill>
        <p:spPr>
          <a:xfrm>
            <a:off x="10663901" y="93435"/>
            <a:ext cx="1463932" cy="1574263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2C94D732-AD29-3400-577F-6A18150E2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062"/>
          <a:stretch/>
        </p:blipFill>
        <p:spPr>
          <a:xfrm>
            <a:off x="20" y="1282"/>
            <a:ext cx="730865" cy="6858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F73669-F398-B7FD-DA8E-9CC1C0D73D57}"/>
              </a:ext>
            </a:extLst>
          </p:cNvPr>
          <p:cNvSpPr txBox="1"/>
          <p:nvPr/>
        </p:nvSpPr>
        <p:spPr>
          <a:xfrm>
            <a:off x="1249900" y="1651122"/>
            <a:ext cx="725612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>
                <a:ea typeface="맑은 고딕"/>
              </a:rPr>
              <a:t>3. 연동성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158EE7C4-CC7E-1A12-691F-E20B68563CA9}"/>
              </a:ext>
            </a:extLst>
          </p:cNvPr>
          <p:cNvSpPr txBox="1"/>
          <p:nvPr/>
        </p:nvSpPr>
        <p:spPr>
          <a:xfrm>
            <a:off x="1494770" y="2457330"/>
            <a:ext cx="4482746" cy="95615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>
                <a:ea typeface="+mn-lt"/>
                <a:cs typeface="+mn-lt"/>
              </a:rPr>
              <a:t>Q. 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기기와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 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상관없이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연동이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 잘 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되는지</a:t>
            </a:r>
          </a:p>
          <a:p>
            <a:pPr>
              <a:lnSpc>
                <a:spcPct val="150000"/>
              </a:lnSpc>
            </a:pPr>
            <a:r>
              <a:rPr lang="ko-KR" altLang="en-US" sz="2000" b="1">
                <a:latin typeface="맑은 고딕"/>
                <a:ea typeface="맑은 고딕"/>
                <a:cs typeface="+mn-lt"/>
              </a:rPr>
              <a:t>   안드로이드와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 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ios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 </a:t>
            </a:r>
            <a:r>
              <a:rPr lang="ko-KR" altLang="en-US" sz="2000" b="1">
                <a:latin typeface="맑은 고딕"/>
                <a:ea typeface="맑은 고딕"/>
                <a:cs typeface="+mn-lt"/>
              </a:rPr>
              <a:t>모두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 </a:t>
            </a:r>
            <a:r>
              <a:rPr lang="en-US" sz="2000" b="1" err="1">
                <a:latin typeface="맑은 고딕"/>
                <a:ea typeface="맑은 고딕"/>
                <a:cs typeface="+mn-lt"/>
              </a:rPr>
              <a:t>연결해보기</a:t>
            </a:r>
            <a:endParaRPr lang="ko-KR" err="1"/>
          </a:p>
        </p:txBody>
      </p:sp>
      <p:pic>
        <p:nvPicPr>
          <p:cNvPr id="20" name="그림 19" descr="확인 ">
            <a:extLst>
              <a:ext uri="{FF2B5EF4-FFF2-40B4-BE49-F238E27FC236}">
                <a16:creationId xmlns:a16="http://schemas.microsoft.com/office/drawing/2014/main" id="{FFD7122F-48D9-B961-A6D6-41640E8E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595" y="2571285"/>
            <a:ext cx="330351" cy="31930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808D34-29F9-4D4E-D02E-B4724288AF54}"/>
              </a:ext>
            </a:extLst>
          </p:cNvPr>
          <p:cNvSpPr/>
          <p:nvPr/>
        </p:nvSpPr>
        <p:spPr>
          <a:xfrm>
            <a:off x="6807060" y="2313389"/>
            <a:ext cx="4748695" cy="1731517"/>
          </a:xfrm>
          <a:prstGeom prst="rect">
            <a:avLst/>
          </a:prstGeom>
          <a:solidFill>
            <a:schemeClr val="bg1"/>
          </a:solidFill>
          <a:ln w="28575">
            <a:solidFill>
              <a:srgbClr val="E063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67B7C5-3448-C081-6571-7204B59C5590}"/>
              </a:ext>
            </a:extLst>
          </p:cNvPr>
          <p:cNvSpPr txBox="1"/>
          <p:nvPr/>
        </p:nvSpPr>
        <p:spPr>
          <a:xfrm>
            <a:off x="6652138" y="1662495"/>
            <a:ext cx="725612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>
                <a:ea typeface="맑은 고딕"/>
              </a:rPr>
              <a:t>4. 안전성</a:t>
            </a:r>
            <a:endParaRPr lang="ko-KR"/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72BE2918-C30A-69FD-F577-0AE6CBD1A184}"/>
              </a:ext>
            </a:extLst>
          </p:cNvPr>
          <p:cNvSpPr txBox="1"/>
          <p:nvPr/>
        </p:nvSpPr>
        <p:spPr>
          <a:xfrm>
            <a:off x="6919754" y="2468703"/>
            <a:ext cx="4732955" cy="144057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>
                <a:ea typeface="+mn-lt"/>
                <a:cs typeface="+mn-lt"/>
              </a:rPr>
              <a:t>Q. 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 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프로그램을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사용하며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 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발생할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만한</a:t>
            </a:r>
            <a:endParaRPr lang="en-US" err="1">
              <a:latin typeface="맑은 고딕"/>
              <a:ea typeface="맑은 고딕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맑은 고딕"/>
                <a:ea typeface="맑은 고딕"/>
                <a:cs typeface="+mn-lt"/>
              </a:rPr>
              <a:t>    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위험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상황은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없는지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 </a:t>
            </a:r>
            <a:r>
              <a:rPr lang="ko-KR" altLang="en-US" sz="2000" b="1" err="1">
                <a:latin typeface="맑은 고딕"/>
                <a:ea typeface="맑은 고딕"/>
                <a:cs typeface="+mn-lt"/>
              </a:rPr>
              <a:t>생각해보고</a:t>
            </a:r>
            <a:endParaRPr lang="en-US" altLang="ko-KR" err="1">
              <a:latin typeface="맑은 고딕"/>
              <a:ea typeface="맑은 고딕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2000" b="1">
                <a:latin typeface="맑은 고딕"/>
                <a:ea typeface="맑은 고딕"/>
                <a:cs typeface="+mn-lt"/>
              </a:rPr>
              <a:t>    관찰해보기</a:t>
            </a:r>
            <a:endParaRPr lang="en-US">
              <a:ea typeface="맑은 고딕"/>
            </a:endParaRPr>
          </a:p>
        </p:txBody>
      </p:sp>
      <p:pic>
        <p:nvPicPr>
          <p:cNvPr id="26" name="그림 25" descr="확인 ">
            <a:extLst>
              <a:ext uri="{FF2B5EF4-FFF2-40B4-BE49-F238E27FC236}">
                <a16:creationId xmlns:a16="http://schemas.microsoft.com/office/drawing/2014/main" id="{B3A7767F-0BA7-12B7-6D9B-4590277B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87" y="2594030"/>
            <a:ext cx="375843" cy="364800"/>
          </a:xfrm>
          <a:prstGeom prst="rect">
            <a:avLst/>
          </a:prstGeom>
        </p:spPr>
      </p:pic>
      <p:pic>
        <p:nvPicPr>
          <p:cNvPr id="7" name="그림 6" descr="상징, 그래픽, 로고, 폰트이(가) 표시된 사진&#10;&#10;자동 생성된 설명">
            <a:extLst>
              <a:ext uri="{FF2B5EF4-FFF2-40B4-BE49-F238E27FC236}">
                <a16:creationId xmlns:a16="http://schemas.microsoft.com/office/drawing/2014/main" id="{DAB05884-7815-BF8E-56EC-61A5EC5C9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759" y="1660417"/>
            <a:ext cx="518368" cy="476104"/>
          </a:xfrm>
          <a:prstGeom prst="rect">
            <a:avLst/>
          </a:prstGeom>
        </p:spPr>
      </p:pic>
      <p:pic>
        <p:nvPicPr>
          <p:cNvPr id="10" name="그림 9" descr="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C35837D4-5E72-02E7-3B2B-290BE8EDA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373" y="4659857"/>
            <a:ext cx="2756706" cy="1649673"/>
          </a:xfrm>
          <a:prstGeom prst="rect">
            <a:avLst/>
          </a:prstGeom>
        </p:spPr>
      </p:pic>
      <p:pic>
        <p:nvPicPr>
          <p:cNvPr id="13" name="그림 12" descr="그래픽, 상징, 로고, 원이(가) 표시된 사진&#10;&#10;자동 생성된 설명">
            <a:extLst>
              <a:ext uri="{FF2B5EF4-FFF2-40B4-BE49-F238E27FC236}">
                <a16:creationId xmlns:a16="http://schemas.microsoft.com/office/drawing/2014/main" id="{8B328C1C-6E57-5287-A9CD-D9CF261C0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2806" y="1635671"/>
            <a:ext cx="477180" cy="520521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40E5260-C352-8CEF-2B4D-8F2AF6227B25}"/>
              </a:ext>
            </a:extLst>
          </p:cNvPr>
          <p:cNvCxnSpPr/>
          <p:nvPr/>
        </p:nvCxnSpPr>
        <p:spPr>
          <a:xfrm flipH="1">
            <a:off x="6403799" y="1343374"/>
            <a:ext cx="20090" cy="515468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2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/>
      <p:bldP spid="21" grpId="0" animBg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655D6D-E1C0-368F-1B32-00DD28688B79}"/>
              </a:ext>
            </a:extLst>
          </p:cNvPr>
          <p:cNvSpPr/>
          <p:nvPr/>
        </p:nvSpPr>
        <p:spPr>
          <a:xfrm>
            <a:off x="1404822" y="2302016"/>
            <a:ext cx="4748695" cy="1310713"/>
          </a:xfrm>
          <a:prstGeom prst="rect">
            <a:avLst/>
          </a:prstGeom>
          <a:solidFill>
            <a:schemeClr val="bg1"/>
          </a:solidFill>
          <a:ln w="28575">
            <a:solidFill>
              <a:srgbClr val="E063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FEAE3-D01F-D8D6-C818-FF997740F952}"/>
              </a:ext>
            </a:extLst>
          </p:cNvPr>
          <p:cNvSpPr txBox="1"/>
          <p:nvPr/>
        </p:nvSpPr>
        <p:spPr>
          <a:xfrm>
            <a:off x="1238084" y="424128"/>
            <a:ext cx="8852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000000"/>
                </a:solidFill>
                <a:ea typeface="맑은 고딕"/>
              </a:rPr>
              <a:t>정량적 목표 항목의 평가 방법 및 환경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BCEDFE2-4CF2-E71E-B071-B124CA054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07" b="77285"/>
          <a:stretch/>
        </p:blipFill>
        <p:spPr>
          <a:xfrm>
            <a:off x="10663901" y="93435"/>
            <a:ext cx="1463932" cy="1574263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2C94D732-AD29-3400-577F-6A18150E2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062"/>
          <a:stretch/>
        </p:blipFill>
        <p:spPr>
          <a:xfrm>
            <a:off x="20" y="1282"/>
            <a:ext cx="730865" cy="6858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F73669-F398-B7FD-DA8E-9CC1C0D73D57}"/>
              </a:ext>
            </a:extLst>
          </p:cNvPr>
          <p:cNvSpPr txBox="1"/>
          <p:nvPr/>
        </p:nvSpPr>
        <p:spPr>
          <a:xfrm>
            <a:off x="1249900" y="1639749"/>
            <a:ext cx="725612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>
                <a:ea typeface="맑은 고딕"/>
              </a:rPr>
              <a:t>5. 내충격성</a:t>
            </a:r>
            <a:endParaRPr lang="ko-KR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AF6EC49-643B-5505-2143-ED06C92FF1AE}"/>
              </a:ext>
            </a:extLst>
          </p:cNvPr>
          <p:cNvCxnSpPr/>
          <p:nvPr/>
        </p:nvCxnSpPr>
        <p:spPr>
          <a:xfrm flipH="1">
            <a:off x="6403799" y="1343374"/>
            <a:ext cx="20090" cy="515468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">
            <a:extLst>
              <a:ext uri="{FF2B5EF4-FFF2-40B4-BE49-F238E27FC236}">
                <a16:creationId xmlns:a16="http://schemas.microsoft.com/office/drawing/2014/main" id="{158EE7C4-CC7E-1A12-691F-E20B68563CA9}"/>
              </a:ext>
            </a:extLst>
          </p:cNvPr>
          <p:cNvSpPr txBox="1"/>
          <p:nvPr/>
        </p:nvSpPr>
        <p:spPr>
          <a:xfrm>
            <a:off x="1494770" y="2445957"/>
            <a:ext cx="4482746" cy="95615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>
                <a:ea typeface="+mn-lt"/>
                <a:cs typeface="+mn-lt"/>
              </a:rPr>
              <a:t>Q. 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장치를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떨어뜨렸을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 때</a:t>
            </a:r>
            <a:endParaRPr lang="ko-KR" altLang="en-US" sz="2000" b="1">
              <a:latin typeface="맑은 고딕"/>
              <a:ea typeface="맑은 고딕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맑은 고딕"/>
                <a:ea typeface="맑은 고딕"/>
                <a:cs typeface="+mn-lt"/>
              </a:rPr>
              <a:t>   잘 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부서지진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않는가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?</a:t>
            </a:r>
            <a:endParaRPr lang="ko-KR" altLang="en-US" sz="2000" b="1">
              <a:ea typeface="맑은 고딕"/>
            </a:endParaRPr>
          </a:p>
        </p:txBody>
      </p:sp>
      <p:pic>
        <p:nvPicPr>
          <p:cNvPr id="20" name="그림 19" descr="확인 ">
            <a:extLst>
              <a:ext uri="{FF2B5EF4-FFF2-40B4-BE49-F238E27FC236}">
                <a16:creationId xmlns:a16="http://schemas.microsoft.com/office/drawing/2014/main" id="{FFD7122F-48D9-B961-A6D6-41640E8E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595" y="2559912"/>
            <a:ext cx="330351" cy="31930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808D34-29F9-4D4E-D02E-B4724288AF54}"/>
              </a:ext>
            </a:extLst>
          </p:cNvPr>
          <p:cNvSpPr/>
          <p:nvPr/>
        </p:nvSpPr>
        <p:spPr>
          <a:xfrm>
            <a:off x="6807060" y="2302016"/>
            <a:ext cx="4748695" cy="1310712"/>
          </a:xfrm>
          <a:prstGeom prst="rect">
            <a:avLst/>
          </a:prstGeom>
          <a:solidFill>
            <a:schemeClr val="bg1"/>
          </a:solidFill>
          <a:ln w="28575">
            <a:solidFill>
              <a:srgbClr val="E063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67B7C5-3448-C081-6571-7204B59C5590}"/>
              </a:ext>
            </a:extLst>
          </p:cNvPr>
          <p:cNvSpPr txBox="1"/>
          <p:nvPr/>
        </p:nvSpPr>
        <p:spPr>
          <a:xfrm>
            <a:off x="6652138" y="1651122"/>
            <a:ext cx="725612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>
                <a:ea typeface="맑은 고딕"/>
              </a:rPr>
              <a:t>6. 경제성</a:t>
            </a:r>
            <a:endParaRPr lang="ko-KR"/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72BE2918-C30A-69FD-F577-0AE6CBD1A184}"/>
              </a:ext>
            </a:extLst>
          </p:cNvPr>
          <p:cNvSpPr txBox="1"/>
          <p:nvPr/>
        </p:nvSpPr>
        <p:spPr>
          <a:xfrm>
            <a:off x="6919754" y="2457330"/>
            <a:ext cx="4732955" cy="95615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>
                <a:ea typeface="+mn-lt"/>
                <a:cs typeface="+mn-lt"/>
              </a:rPr>
              <a:t>Q. 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 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구입하는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 데 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드는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비용이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latin typeface="맑은 고딕"/>
                <a:ea typeface="맑은 고딕"/>
                <a:cs typeface="+mn-lt"/>
              </a:rPr>
              <a:t>    </a:t>
            </a:r>
            <a:r>
              <a:rPr lang="en-US" altLang="ko-KR" sz="2000" b="1" err="1">
                <a:latin typeface="맑은 고딕"/>
                <a:ea typeface="맑은 고딕"/>
                <a:cs typeface="+mn-lt"/>
              </a:rPr>
              <a:t>합리적인가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?</a:t>
            </a:r>
            <a:endParaRPr lang="en-US" altLang="ko-KR" sz="2000" b="1">
              <a:ea typeface="맑은 고딕"/>
            </a:endParaRPr>
          </a:p>
        </p:txBody>
      </p:sp>
      <p:pic>
        <p:nvPicPr>
          <p:cNvPr id="26" name="그림 25" descr="확인 ">
            <a:extLst>
              <a:ext uri="{FF2B5EF4-FFF2-40B4-BE49-F238E27FC236}">
                <a16:creationId xmlns:a16="http://schemas.microsoft.com/office/drawing/2014/main" id="{B3A7767F-0BA7-12B7-6D9B-4590277B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87" y="2582657"/>
            <a:ext cx="375843" cy="364800"/>
          </a:xfrm>
          <a:prstGeom prst="rect">
            <a:avLst/>
          </a:prstGeom>
        </p:spPr>
      </p:pic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802811D5-7A62-723D-625C-952C346CD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261" y="1343813"/>
            <a:ext cx="821755" cy="801161"/>
          </a:xfrm>
          <a:prstGeom prst="rect">
            <a:avLst/>
          </a:prstGeom>
        </p:spPr>
      </p:pic>
      <p:pic>
        <p:nvPicPr>
          <p:cNvPr id="16" name="그림 15" descr="상징, 노랑, 폰트, 로고이(가) 표시된 사진&#10;&#10;자동 생성된 설명">
            <a:extLst>
              <a:ext uri="{FF2B5EF4-FFF2-40B4-BE49-F238E27FC236}">
                <a16:creationId xmlns:a16="http://schemas.microsoft.com/office/drawing/2014/main" id="{FE50282E-7555-4D63-1997-EAD9EAFF8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158" y="1686852"/>
            <a:ext cx="520519" cy="44413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4B66E6-378E-F275-A303-D5B12F7C808F}"/>
              </a:ext>
            </a:extLst>
          </p:cNvPr>
          <p:cNvSpPr/>
          <p:nvPr/>
        </p:nvSpPr>
        <p:spPr>
          <a:xfrm>
            <a:off x="6807060" y="3803269"/>
            <a:ext cx="4748695" cy="855787"/>
          </a:xfrm>
          <a:prstGeom prst="rect">
            <a:avLst/>
          </a:prstGeom>
          <a:solidFill>
            <a:schemeClr val="bg1"/>
          </a:solidFill>
          <a:ln w="28575">
            <a:solidFill>
              <a:srgbClr val="E063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7A9C3E87-5E0E-4EA6-897C-C66F1418F746}"/>
              </a:ext>
            </a:extLst>
          </p:cNvPr>
          <p:cNvSpPr txBox="1"/>
          <p:nvPr/>
        </p:nvSpPr>
        <p:spPr>
          <a:xfrm>
            <a:off x="6919754" y="3958583"/>
            <a:ext cx="4732955" cy="49449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>
                <a:ea typeface="+mn-lt"/>
                <a:cs typeface="+mn-lt"/>
              </a:rPr>
              <a:t>Q. </a:t>
            </a:r>
            <a:r>
              <a:rPr lang="en-US" altLang="ko-KR" sz="2000" b="1">
                <a:latin typeface="맑은 고딕"/>
                <a:ea typeface="맑은 고딕"/>
                <a:cs typeface="+mn-lt"/>
              </a:rPr>
              <a:t> </a:t>
            </a:r>
            <a:r>
              <a:rPr lang="en-US" sz="2000" b="1" err="1">
                <a:latin typeface="Malgun Gothic"/>
                <a:ea typeface="Malgun Gothic"/>
                <a:cs typeface="+mn-lt"/>
              </a:rPr>
              <a:t>유지보수</a:t>
            </a:r>
            <a:r>
              <a:rPr lang="en-US" sz="2000" b="1">
                <a:latin typeface="Malgun Gothic"/>
                <a:ea typeface="Malgun Gothic"/>
                <a:cs typeface="+mn-lt"/>
              </a:rPr>
              <a:t> </a:t>
            </a:r>
            <a:r>
              <a:rPr lang="en-US" sz="2000" b="1" err="1">
                <a:latin typeface="Malgun Gothic"/>
                <a:ea typeface="Malgun Gothic"/>
                <a:cs typeface="+mn-lt"/>
              </a:rPr>
              <a:t>비용은</a:t>
            </a:r>
            <a:r>
              <a:rPr lang="en-US" sz="2000" b="1">
                <a:latin typeface="Malgun Gothic"/>
                <a:ea typeface="Malgun Gothic"/>
                <a:cs typeface="+mn-lt"/>
              </a:rPr>
              <a:t> </a:t>
            </a:r>
            <a:r>
              <a:rPr lang="ko-KR" altLang="en-US" sz="2000" b="1">
                <a:latin typeface="Malgun Gothic"/>
                <a:ea typeface="Malgun Gothic"/>
                <a:cs typeface="+mn-lt"/>
              </a:rPr>
              <a:t>얼마나 드는가?</a:t>
            </a:r>
            <a:endParaRPr lang="en-US"/>
          </a:p>
        </p:txBody>
      </p:sp>
      <p:pic>
        <p:nvPicPr>
          <p:cNvPr id="27" name="그림 26" descr="확인 ">
            <a:extLst>
              <a:ext uri="{FF2B5EF4-FFF2-40B4-BE49-F238E27FC236}">
                <a16:creationId xmlns:a16="http://schemas.microsoft.com/office/drawing/2014/main" id="{2A7EEC2D-8442-9D16-90E0-2F79663C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87" y="4083910"/>
            <a:ext cx="375843" cy="3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8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/>
      <p:bldP spid="21" grpId="0" animBg="1"/>
      <p:bldP spid="24" grpId="0"/>
      <p:bldP spid="23" grpId="0" animBg="1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그래픽, 로고, 그래픽 디자인, 상징이(가) 표시된 사진&#10;&#10;자동 생성된 설명">
            <a:extLst>
              <a:ext uri="{FF2B5EF4-FFF2-40B4-BE49-F238E27FC236}">
                <a16:creationId xmlns:a16="http://schemas.microsoft.com/office/drawing/2014/main" id="{563B38C7-8614-7101-6025-060FF6027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1E8E05-D734-39FC-539D-2648F8DFAAB0}"/>
              </a:ext>
            </a:extLst>
          </p:cNvPr>
          <p:cNvSpPr txBox="1"/>
          <p:nvPr/>
        </p:nvSpPr>
        <p:spPr>
          <a:xfrm>
            <a:off x="789331" y="3094545"/>
            <a:ext cx="483147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>
                <a:solidFill>
                  <a:srgbClr val="FFFFFF"/>
                </a:solidFill>
                <a:ea typeface="맑은 고딕"/>
              </a:rPr>
              <a:t>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BB4BE-61B3-229C-CA9E-CDC3479E6F8F}"/>
              </a:ext>
            </a:extLst>
          </p:cNvPr>
          <p:cNvSpPr txBox="1"/>
          <p:nvPr/>
        </p:nvSpPr>
        <p:spPr>
          <a:xfrm>
            <a:off x="1362474" y="3094545"/>
            <a:ext cx="505533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 dirty="0">
                <a:solidFill>
                  <a:srgbClr val="FFFFFF"/>
                </a:solidFill>
                <a:ea typeface="맑은 고딕"/>
              </a:rPr>
              <a:t>기술 개발 추진 방법</a:t>
            </a:r>
            <a:endParaRPr lang="ko-KR" dirty="0">
              <a:solidFill>
                <a:srgbClr val="000000"/>
              </a:solidFill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697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FEAE3-D01F-D8D6-C818-FF997740F952}"/>
              </a:ext>
            </a:extLst>
          </p:cNvPr>
          <p:cNvSpPr txBox="1"/>
          <p:nvPr/>
        </p:nvSpPr>
        <p:spPr>
          <a:xfrm>
            <a:off x="1238084" y="412583"/>
            <a:ext cx="53434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000000"/>
                </a:solidFill>
                <a:ea typeface="맑은 고딕"/>
              </a:rPr>
              <a:t>기술 개발 추진 방법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BCEDFE2-4CF2-E71E-B071-B124CA054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07" b="77285"/>
          <a:stretch/>
        </p:blipFill>
        <p:spPr>
          <a:xfrm>
            <a:off x="10663901" y="93435"/>
            <a:ext cx="1463932" cy="1574263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2C94D732-AD29-3400-577F-6A18150E2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062"/>
          <a:stretch/>
        </p:blipFill>
        <p:spPr>
          <a:xfrm>
            <a:off x="20" y="1282"/>
            <a:ext cx="730865" cy="68580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390BE1-70AD-9173-C948-7AB6ED0C318F}"/>
              </a:ext>
            </a:extLst>
          </p:cNvPr>
          <p:cNvSpPr txBox="1"/>
          <p:nvPr/>
        </p:nvSpPr>
        <p:spPr>
          <a:xfrm>
            <a:off x="1817821" y="2191704"/>
            <a:ext cx="72561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2800" b="1" dirty="0">
                <a:ea typeface="맑은 고딕"/>
              </a:rPr>
              <a:t>블루투스 통신</a:t>
            </a:r>
            <a:endParaRPr lang="ko-KR" altLang="en-US" sz="2800" b="1" dirty="0">
              <a:ea typeface="맑은 고딕" panose="020B05030200000200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26E5E7-A06C-E814-5025-D593A3CD146E}"/>
              </a:ext>
            </a:extLst>
          </p:cNvPr>
          <p:cNvSpPr txBox="1"/>
          <p:nvPr/>
        </p:nvSpPr>
        <p:spPr>
          <a:xfrm>
            <a:off x="2115477" y="1337588"/>
            <a:ext cx="65743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적용되는 세부 기술</a:t>
            </a:r>
            <a:endParaRPr 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A8D787-7A95-B9C9-A0A3-12274C436E9A}"/>
              </a:ext>
            </a:extLst>
          </p:cNvPr>
          <p:cNvSpPr txBox="1"/>
          <p:nvPr/>
        </p:nvSpPr>
        <p:spPr>
          <a:xfrm>
            <a:off x="1924844" y="5307806"/>
            <a:ext cx="4285131" cy="1015663"/>
          </a:xfrm>
          <a:prstGeom prst="rect">
            <a:avLst/>
          </a:prstGeom>
          <a:noFill/>
          <a:ln w="571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 dirty="0">
                <a:ea typeface="맑은 고딕"/>
              </a:rPr>
              <a:t>블루투스를 통해 외부 디바이스에서 </a:t>
            </a:r>
            <a:r>
              <a:rPr lang="ko-KR" altLang="en-US" sz="2000" b="1">
                <a:ea typeface="맑은 고딕"/>
              </a:rPr>
              <a:t>전송된 데이터를 읽고,</a:t>
            </a:r>
            <a:endParaRPr lang="ko-KR"/>
          </a:p>
          <a:p>
            <a:pPr algn="ctr"/>
            <a:r>
              <a:rPr lang="ko-KR" altLang="en-US" sz="2000" b="1" dirty="0">
                <a:ea typeface="맑은 고딕"/>
              </a:rPr>
              <a:t>그에 따라 </a:t>
            </a:r>
            <a:r>
              <a:rPr lang="ko-KR" altLang="en-US" sz="2000" b="1" dirty="0" err="1">
                <a:ea typeface="맑은 고딕"/>
              </a:rPr>
              <a:t>서보</a:t>
            </a:r>
            <a:r>
              <a:rPr lang="ko-KR" altLang="en-US" sz="2000" b="1" dirty="0">
                <a:ea typeface="맑은 고딕"/>
              </a:rPr>
              <a:t> 모터를 제어</a:t>
            </a:r>
            <a:endParaRPr 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75226-C686-A2D9-5541-7250CE59A1F2}"/>
              </a:ext>
            </a:extLst>
          </p:cNvPr>
          <p:cNvSpPr txBox="1"/>
          <p:nvPr/>
        </p:nvSpPr>
        <p:spPr>
          <a:xfrm>
            <a:off x="6901788" y="2175829"/>
            <a:ext cx="72561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2800" b="1" dirty="0" err="1">
                <a:ea typeface="맑은 고딕"/>
              </a:rPr>
              <a:t>서보</a:t>
            </a:r>
            <a:r>
              <a:rPr lang="ko-KR" altLang="en-US" sz="2800" b="1" dirty="0">
                <a:ea typeface="맑은 고딕"/>
              </a:rPr>
              <a:t> 모터</a:t>
            </a:r>
            <a:endParaRPr lang="ko-KR" altLang="en-US" sz="2800" b="1">
              <a:ea typeface="맑은 고딕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8319-6706-A1C7-66EC-4E05D4A83897}"/>
              </a:ext>
            </a:extLst>
          </p:cNvPr>
          <p:cNvSpPr txBox="1"/>
          <p:nvPr/>
        </p:nvSpPr>
        <p:spPr>
          <a:xfrm>
            <a:off x="6830217" y="5280025"/>
            <a:ext cx="477085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2000" b="1" dirty="0" err="1">
                <a:ea typeface="+mn-lt"/>
                <a:cs typeface="+mn-lt"/>
              </a:rPr>
              <a:t>서보</a:t>
            </a:r>
            <a:r>
              <a:rPr lang="ko-KR" sz="2000" b="1" dirty="0">
                <a:ea typeface="+mn-lt"/>
                <a:cs typeface="+mn-lt"/>
              </a:rPr>
              <a:t> 모터를 특정 각도로 움직이고</a:t>
            </a:r>
            <a:endParaRPr lang="ko-KR" dirty="0"/>
          </a:p>
          <a:p>
            <a:pPr algn="ctr"/>
            <a:r>
              <a:rPr lang="ko-KR" sz="2000" b="1" dirty="0">
                <a:ea typeface="+mn-lt"/>
                <a:cs typeface="+mn-lt"/>
              </a:rPr>
              <a:t>일정 시간 동안</a:t>
            </a:r>
            <a:r>
              <a:rPr lang="ko-KR" altLang="en-US" sz="2000" b="1" dirty="0">
                <a:ea typeface="+mn-lt"/>
                <a:cs typeface="+mn-lt"/>
              </a:rPr>
              <a:t> </a:t>
            </a:r>
            <a:r>
              <a:rPr lang="ko-KR" sz="2000" b="1" dirty="0">
                <a:ea typeface="+mn-lt"/>
                <a:cs typeface="+mn-lt"/>
              </a:rPr>
              <a:t>대기한 </a:t>
            </a:r>
            <a:r>
              <a:rPr lang="ko-KR" altLang="en-US" sz="2000" b="1" dirty="0">
                <a:ea typeface="+mn-lt"/>
                <a:cs typeface="+mn-lt"/>
              </a:rPr>
              <a:t>후 다시</a:t>
            </a:r>
            <a:endParaRPr lang="ko-KR" sz="2000" b="1" dirty="0">
              <a:ea typeface="+mn-lt"/>
              <a:cs typeface="+mn-lt"/>
            </a:endParaRPr>
          </a:p>
          <a:p>
            <a:pPr algn="ctr"/>
            <a:r>
              <a:rPr lang="ko-KR" sz="2000" b="1" dirty="0">
                <a:ea typeface="+mn-lt"/>
                <a:cs typeface="+mn-lt"/>
              </a:rPr>
              <a:t>원래 위치로 되돌리는 방식으로 제어</a:t>
            </a:r>
            <a:endParaRPr lang="ko-KR" sz="2000" b="1">
              <a:ea typeface="맑은 고딕"/>
            </a:endParaRPr>
          </a:p>
        </p:txBody>
      </p:sp>
      <p:pic>
        <p:nvPicPr>
          <p:cNvPr id="7" name="그림 6" descr="클립아트, 그래픽,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7E66B44C-A331-B659-C976-9C2741003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1247774"/>
            <a:ext cx="731044" cy="707232"/>
          </a:xfrm>
          <a:prstGeom prst="rect">
            <a:avLst/>
          </a:prstGeom>
        </p:spPr>
      </p:pic>
      <p:pic>
        <p:nvPicPr>
          <p:cNvPr id="10" name="그림 9" descr="상징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E1C56607-0B29-AA08-A95E-15AF3C1593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22" r="459" b="14367"/>
          <a:stretch/>
        </p:blipFill>
        <p:spPr>
          <a:xfrm>
            <a:off x="2690323" y="2752725"/>
            <a:ext cx="2751377" cy="2204509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AD13CC6-0E24-FFF7-9ED4-F1E291E15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106" y="2734866"/>
            <a:ext cx="3133724" cy="22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1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FEAE3-D01F-D8D6-C818-FF997740F952}"/>
              </a:ext>
            </a:extLst>
          </p:cNvPr>
          <p:cNvSpPr txBox="1"/>
          <p:nvPr/>
        </p:nvSpPr>
        <p:spPr>
          <a:xfrm>
            <a:off x="1238084" y="412583"/>
            <a:ext cx="53434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000000"/>
                </a:solidFill>
                <a:ea typeface="맑은 고딕"/>
              </a:rPr>
              <a:t>기술 개발 추진 방법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BCEDFE2-4CF2-E71E-B071-B124CA054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07" b="77285"/>
          <a:stretch/>
        </p:blipFill>
        <p:spPr>
          <a:xfrm>
            <a:off x="10663901" y="93435"/>
            <a:ext cx="1463932" cy="1574263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2C94D732-AD29-3400-577F-6A18150E2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062"/>
          <a:stretch/>
        </p:blipFill>
        <p:spPr>
          <a:xfrm>
            <a:off x="20" y="1282"/>
            <a:ext cx="730865" cy="68580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390BE1-70AD-9173-C948-7AB6ED0C318F}"/>
              </a:ext>
            </a:extLst>
          </p:cNvPr>
          <p:cNvSpPr txBox="1"/>
          <p:nvPr/>
        </p:nvSpPr>
        <p:spPr>
          <a:xfrm>
            <a:off x="1579696" y="2251236"/>
            <a:ext cx="72561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2800" b="1" dirty="0">
                <a:ea typeface="맑은 고딕"/>
              </a:rPr>
              <a:t>HC-06 블루투스</a:t>
            </a:r>
            <a:endParaRPr lang="ko-KR" altLang="en-US" sz="2800" b="1" dirty="0">
              <a:ea typeface="맑은 고딕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A8D787-7A95-B9C9-A0A3-12274C436E9A}"/>
              </a:ext>
            </a:extLst>
          </p:cNvPr>
          <p:cNvSpPr txBox="1"/>
          <p:nvPr/>
        </p:nvSpPr>
        <p:spPr>
          <a:xfrm>
            <a:off x="5961062" y="2926556"/>
            <a:ext cx="5744209" cy="1417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ea typeface="+mn-lt"/>
                <a:cs typeface="+mn-lt"/>
              </a:rPr>
              <a:t>: </a:t>
            </a:r>
            <a:r>
              <a:rPr lang="ko-KR" sz="2000" err="1">
                <a:ea typeface="+mn-lt"/>
                <a:cs typeface="+mn-lt"/>
              </a:rPr>
              <a:t>SoftwareSerial</a:t>
            </a:r>
            <a:r>
              <a:rPr lang="ko-KR" sz="2000" dirty="0">
                <a:ea typeface="+mn-lt"/>
                <a:cs typeface="+mn-lt"/>
              </a:rPr>
              <a:t> 라이브러리를 사용하여</a:t>
            </a:r>
            <a:endParaRPr lang="ko-KR" sz="2000">
              <a:ea typeface="맑은 고딕" panose="020B0503020000020004" pitchFamily="34" charset="-127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ea typeface="+mn-lt"/>
                <a:cs typeface="+mn-lt"/>
              </a:rPr>
              <a:t> </a:t>
            </a:r>
            <a:r>
              <a:rPr lang="ko-KR" sz="2000" dirty="0">
                <a:ea typeface="+mn-lt"/>
                <a:cs typeface="+mn-lt"/>
              </a:rPr>
              <a:t>소프트웨어 기반의 시리얼 통신을 설정한 후</a:t>
            </a:r>
            <a:endParaRPr lang="ko-KR" altLang="en-US" sz="20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ea typeface="+mn-lt"/>
                <a:cs typeface="+mn-lt"/>
              </a:rPr>
              <a:t> HC-06</a:t>
            </a:r>
            <a:r>
              <a:rPr lang="ko-KR" sz="2000" dirty="0">
                <a:ea typeface="+mn-lt"/>
                <a:cs typeface="+mn-lt"/>
              </a:rPr>
              <a:t> 모듈과의 통신을 설정</a:t>
            </a:r>
            <a:endParaRPr lang="ko-KR" sz="200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75226-C686-A2D9-5541-7250CE59A1F2}"/>
              </a:ext>
            </a:extLst>
          </p:cNvPr>
          <p:cNvSpPr txBox="1"/>
          <p:nvPr/>
        </p:nvSpPr>
        <p:spPr>
          <a:xfrm>
            <a:off x="1615413" y="4902359"/>
            <a:ext cx="72561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2800" b="1" dirty="0">
                <a:ea typeface="맑은 고딕"/>
              </a:rPr>
              <a:t>그 외 준비물</a:t>
            </a:r>
            <a:endParaRPr lang="ko-KR" altLang="en-US" sz="2800" b="1" dirty="0">
              <a:ea typeface="맑은 고딕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8319-6706-A1C7-66EC-4E05D4A83897}"/>
              </a:ext>
            </a:extLst>
          </p:cNvPr>
          <p:cNvSpPr txBox="1"/>
          <p:nvPr/>
        </p:nvSpPr>
        <p:spPr>
          <a:xfrm>
            <a:off x="2115343" y="5613400"/>
            <a:ext cx="62534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ea typeface="+mn-lt"/>
                <a:cs typeface="+mn-lt"/>
              </a:rPr>
              <a:t>:</a:t>
            </a:r>
            <a:r>
              <a:rPr lang="ko-KR" altLang="en-US" sz="2000" b="1" dirty="0">
                <a:ea typeface="+mn-lt"/>
                <a:cs typeface="+mn-lt"/>
              </a:rPr>
              <a:t> </a:t>
            </a:r>
            <a:r>
              <a:rPr lang="ko-KR" sz="2000" b="1" dirty="0" err="1">
                <a:ea typeface="+mn-lt"/>
                <a:cs typeface="+mn-lt"/>
              </a:rPr>
              <a:t>아두이노</a:t>
            </a:r>
            <a:r>
              <a:rPr lang="ko-KR" sz="2000" b="1" dirty="0">
                <a:ea typeface="+mn-lt"/>
                <a:cs typeface="+mn-lt"/>
              </a:rPr>
              <a:t>, </a:t>
            </a:r>
            <a:r>
              <a:rPr lang="ko-KR" sz="2000" b="1" dirty="0" err="1">
                <a:ea typeface="+mn-lt"/>
                <a:cs typeface="+mn-lt"/>
              </a:rPr>
              <a:t>서보</a:t>
            </a:r>
            <a:r>
              <a:rPr lang="ko-KR" sz="2000" b="1" dirty="0">
                <a:ea typeface="+mn-lt"/>
                <a:cs typeface="+mn-lt"/>
              </a:rPr>
              <a:t> 모터, </a:t>
            </a:r>
            <a:r>
              <a:rPr lang="ko-KR" sz="2000" b="1" dirty="0" err="1">
                <a:ea typeface="+mn-lt"/>
                <a:cs typeface="+mn-lt"/>
              </a:rPr>
              <a:t>브레드</a:t>
            </a:r>
            <a:r>
              <a:rPr lang="ko-KR" sz="2000" b="1" dirty="0">
                <a:ea typeface="+mn-lt"/>
                <a:cs typeface="+mn-lt"/>
              </a:rPr>
              <a:t> 보드, </a:t>
            </a:r>
            <a:r>
              <a:rPr lang="ko-KR" sz="2000" b="1" dirty="0" err="1">
                <a:ea typeface="+mn-lt"/>
                <a:cs typeface="+mn-lt"/>
              </a:rPr>
              <a:t>점퍼선</a:t>
            </a:r>
            <a:r>
              <a:rPr lang="ko-KR" sz="2000" b="1" dirty="0">
                <a:ea typeface="+mn-lt"/>
                <a:cs typeface="+mn-lt"/>
              </a:rPr>
              <a:t> </a:t>
            </a:r>
            <a:r>
              <a:rPr lang="ko-KR" altLang="en-US" sz="2000" b="1" dirty="0">
                <a:ea typeface="+mn-lt"/>
                <a:cs typeface="+mn-lt"/>
              </a:rPr>
              <a:t>등</a:t>
            </a:r>
            <a:endParaRPr lang="en-US" altLang="ko-KR" sz="2000" b="1">
              <a:ea typeface="맑은 고딕"/>
            </a:endParaRPr>
          </a:p>
        </p:txBody>
      </p:sp>
      <p:pic>
        <p:nvPicPr>
          <p:cNvPr id="15" name="그림 14" descr="AhnLab | 보안 이슈">
            <a:extLst>
              <a:ext uri="{FF2B5EF4-FFF2-40B4-BE49-F238E27FC236}">
                <a16:creationId xmlns:a16="http://schemas.microsoft.com/office/drawing/2014/main" id="{578683BD-3C1A-B029-DCB8-4051CB46F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863" y="2096207"/>
            <a:ext cx="537582" cy="675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7D836B-AD25-95EC-D864-16D382820DA2}"/>
              </a:ext>
            </a:extLst>
          </p:cNvPr>
          <p:cNvSpPr txBox="1"/>
          <p:nvPr/>
        </p:nvSpPr>
        <p:spPr>
          <a:xfrm>
            <a:off x="2115477" y="1337588"/>
            <a:ext cx="65743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세부 </a:t>
            </a:r>
            <a:r>
              <a:rPr lang="ko-KR" altLang="en-US" sz="2800" b="1" dirty="0" err="1">
                <a:ea typeface="맑은 고딕"/>
              </a:rPr>
              <a:t>기술별</a:t>
            </a:r>
            <a:r>
              <a:rPr lang="ko-KR" altLang="en-US" sz="2800" b="1" dirty="0">
                <a:ea typeface="맑은 고딕"/>
              </a:rPr>
              <a:t> 준비 상황</a:t>
            </a:r>
            <a:endParaRPr lang="ko-KR" sz="2000" dirty="0"/>
          </a:p>
        </p:txBody>
      </p:sp>
      <p:pic>
        <p:nvPicPr>
          <p:cNvPr id="13" name="그림 12" descr="클립아트, 그래픽,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CEAB455E-84BF-A277-741A-D096C1CD3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1247774"/>
            <a:ext cx="731044" cy="707232"/>
          </a:xfrm>
          <a:prstGeom prst="rect">
            <a:avLst/>
          </a:prstGeom>
        </p:spPr>
      </p:pic>
      <p:pic>
        <p:nvPicPr>
          <p:cNvPr id="16" name="그림 15" descr="전자제품, 전자 부품, 회로 구성요소, 패시브 회로 부품이(가) 표시된 사진&#10;&#10;자동 생성된 설명">
            <a:extLst>
              <a:ext uri="{FF2B5EF4-FFF2-40B4-BE49-F238E27FC236}">
                <a16:creationId xmlns:a16="http://schemas.microsoft.com/office/drawing/2014/main" id="{7B31D36A-C744-A68E-67FF-061E7CC8D1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65" t="19504" r="-217" b="23699"/>
          <a:stretch/>
        </p:blipFill>
        <p:spPr>
          <a:xfrm>
            <a:off x="2311003" y="2984896"/>
            <a:ext cx="2985676" cy="130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그래픽, 로고, 그래픽 디자인, 상징이(가) 표시된 사진&#10;&#10;자동 생성된 설명">
            <a:extLst>
              <a:ext uri="{FF2B5EF4-FFF2-40B4-BE49-F238E27FC236}">
                <a16:creationId xmlns:a16="http://schemas.microsoft.com/office/drawing/2014/main" id="{563B38C7-8614-7101-6025-060FF6027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1E8E05-D734-39FC-539D-2648F8DFAAB0}"/>
              </a:ext>
            </a:extLst>
          </p:cNvPr>
          <p:cNvSpPr txBox="1"/>
          <p:nvPr/>
        </p:nvSpPr>
        <p:spPr>
          <a:xfrm>
            <a:off x="1134388" y="3094545"/>
            <a:ext cx="483147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 dirty="0">
                <a:solidFill>
                  <a:srgbClr val="FFFFFF"/>
                </a:solidFill>
                <a:ea typeface="맑은 고딕"/>
              </a:rPr>
              <a:t>4.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BB4BE-61B3-229C-CA9E-CDC3479E6F8F}"/>
              </a:ext>
            </a:extLst>
          </p:cNvPr>
          <p:cNvSpPr txBox="1"/>
          <p:nvPr/>
        </p:nvSpPr>
        <p:spPr>
          <a:xfrm>
            <a:off x="1707531" y="3094545"/>
            <a:ext cx="505533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 dirty="0">
                <a:solidFill>
                  <a:srgbClr val="FFFFFF"/>
                </a:solidFill>
                <a:ea typeface="맑은 고딕"/>
              </a:rPr>
              <a:t>프로젝트 팀 현황</a:t>
            </a:r>
            <a:endParaRPr lang="ko-KR" altLang="en-US" sz="4000" b="1" dirty="0">
              <a:solidFill>
                <a:srgbClr val="FFFFFF"/>
              </a:solidFill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50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1" descr="그래픽, 로고, 그래픽 디자인, 상징이(가) 표시된 사진&#10;&#10;자동 생성된 설명">
            <a:extLst>
              <a:ext uri="{FF2B5EF4-FFF2-40B4-BE49-F238E27FC236}">
                <a16:creationId xmlns:a16="http://schemas.microsoft.com/office/drawing/2014/main" id="{563B38C7-8614-7101-6025-060FF6027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1E8E05-D734-39FC-539D-2648F8DFAAB0}"/>
              </a:ext>
            </a:extLst>
          </p:cNvPr>
          <p:cNvSpPr txBox="1"/>
          <p:nvPr/>
        </p:nvSpPr>
        <p:spPr>
          <a:xfrm>
            <a:off x="1399190" y="3047999"/>
            <a:ext cx="483147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400" b="1">
                <a:solidFill>
                  <a:srgbClr val="FFFFFF"/>
                </a:solidFill>
                <a:ea typeface="맑은 고딕"/>
              </a:rPr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BB4BE-61B3-229C-CA9E-CDC3479E6F8F}"/>
              </a:ext>
            </a:extLst>
          </p:cNvPr>
          <p:cNvSpPr txBox="1"/>
          <p:nvPr/>
        </p:nvSpPr>
        <p:spPr>
          <a:xfrm>
            <a:off x="2133130" y="3047999"/>
            <a:ext cx="483147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400" b="1" dirty="0">
                <a:solidFill>
                  <a:srgbClr val="FFFFFF"/>
                </a:solidFill>
                <a:ea typeface="맑은 고딕"/>
              </a:rPr>
              <a:t>프로젝트 개요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929869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FEAE3-D01F-D8D6-C818-FF997740F952}"/>
              </a:ext>
            </a:extLst>
          </p:cNvPr>
          <p:cNvSpPr txBox="1"/>
          <p:nvPr/>
        </p:nvSpPr>
        <p:spPr>
          <a:xfrm>
            <a:off x="1238084" y="412583"/>
            <a:ext cx="53434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>
                <a:solidFill>
                  <a:srgbClr val="000000"/>
                </a:solidFill>
                <a:ea typeface="맑은 고딕"/>
              </a:rPr>
              <a:t>프로젝트 팀 구성 보고서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BCEDFE2-4CF2-E71E-B071-B124CA054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07" b="77285"/>
          <a:stretch/>
        </p:blipFill>
        <p:spPr>
          <a:xfrm>
            <a:off x="10663901" y="93435"/>
            <a:ext cx="1463932" cy="1574263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2C94D732-AD29-3400-577F-6A18150E2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062"/>
          <a:stretch/>
        </p:blipFill>
        <p:spPr>
          <a:xfrm>
            <a:off x="20" y="1282"/>
            <a:ext cx="730865" cy="68580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4BCE02-EEFE-AAFC-2206-97B6EC3C6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7"/>
          <a:stretch/>
        </p:blipFill>
        <p:spPr>
          <a:xfrm>
            <a:off x="2819306" y="1296203"/>
            <a:ext cx="6553388" cy="51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49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FEAE3-D01F-D8D6-C818-FF997740F952}"/>
              </a:ext>
            </a:extLst>
          </p:cNvPr>
          <p:cNvSpPr txBox="1"/>
          <p:nvPr/>
        </p:nvSpPr>
        <p:spPr>
          <a:xfrm>
            <a:off x="1238084" y="412583"/>
            <a:ext cx="53434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>
                <a:solidFill>
                  <a:srgbClr val="000000"/>
                </a:solidFill>
                <a:ea typeface="맑은 고딕"/>
              </a:rPr>
              <a:t>프로젝트 팀 구성 보고서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BCEDFE2-4CF2-E71E-B071-B124CA054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07" b="77285"/>
          <a:stretch/>
        </p:blipFill>
        <p:spPr>
          <a:xfrm>
            <a:off x="10663901" y="93435"/>
            <a:ext cx="1463932" cy="1574263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2C94D732-AD29-3400-577F-6A18150E2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062"/>
          <a:stretch/>
        </p:blipFill>
        <p:spPr>
          <a:xfrm>
            <a:off x="20" y="1282"/>
            <a:ext cx="730865" cy="6858020"/>
          </a:xfrm>
          <a:prstGeom prst="rect">
            <a:avLst/>
          </a:prstGeom>
        </p:spPr>
      </p:pic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2AA3CFF-121E-187C-0A4C-33F7CC37B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362" y="1503511"/>
            <a:ext cx="8335992" cy="461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0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그래픽, 로고, 그래픽 디자인, 상징이(가) 표시된 사진&#10;&#10;자동 생성된 설명">
            <a:extLst>
              <a:ext uri="{FF2B5EF4-FFF2-40B4-BE49-F238E27FC236}">
                <a16:creationId xmlns:a16="http://schemas.microsoft.com/office/drawing/2014/main" id="{563B38C7-8614-7101-6025-060FF6027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1E8E05-D734-39FC-539D-2648F8DFAAB0}"/>
              </a:ext>
            </a:extLst>
          </p:cNvPr>
          <p:cNvSpPr txBox="1"/>
          <p:nvPr/>
        </p:nvSpPr>
        <p:spPr>
          <a:xfrm>
            <a:off x="1153271" y="2797790"/>
            <a:ext cx="483147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>
                <a:solidFill>
                  <a:srgbClr val="FFFFFF"/>
                </a:solidFill>
                <a:ea typeface="맑은 고딕"/>
              </a:rPr>
              <a:t>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BB4BE-61B3-229C-CA9E-CDC3479E6F8F}"/>
              </a:ext>
            </a:extLst>
          </p:cNvPr>
          <p:cNvSpPr txBox="1"/>
          <p:nvPr/>
        </p:nvSpPr>
        <p:spPr>
          <a:xfrm>
            <a:off x="1825192" y="2797790"/>
            <a:ext cx="505533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>
                <a:solidFill>
                  <a:srgbClr val="FFFFFF"/>
                </a:solidFill>
                <a:ea typeface="맑은 고딕"/>
              </a:rPr>
              <a:t>프로젝트 결과물</a:t>
            </a:r>
            <a:endParaRPr lang="ko-KR" altLang="en-US" sz="4000" b="1">
              <a:solidFill>
                <a:srgbClr val="FFFFFF"/>
              </a:solidFill>
              <a:ea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2983F-DC0E-3833-9324-B55C6A7FE937}"/>
              </a:ext>
            </a:extLst>
          </p:cNvPr>
          <p:cNvSpPr txBox="1"/>
          <p:nvPr/>
        </p:nvSpPr>
        <p:spPr>
          <a:xfrm>
            <a:off x="1825191" y="3548417"/>
            <a:ext cx="505533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>
                <a:solidFill>
                  <a:srgbClr val="FFFFFF"/>
                </a:solidFill>
                <a:ea typeface="맑은 고딕"/>
              </a:rPr>
              <a:t>활용 계획</a:t>
            </a:r>
          </a:p>
        </p:txBody>
      </p:sp>
    </p:spTree>
    <p:extLst>
      <p:ext uri="{BB962C8B-B14F-4D97-AF65-F5344CB8AC3E}">
        <p14:creationId xmlns:p14="http://schemas.microsoft.com/office/powerpoint/2010/main" val="4247021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9A1-7075-C5B3-D11D-E07AEF39155D}"/>
              </a:ext>
            </a:extLst>
          </p:cNvPr>
          <p:cNvSpPr txBox="1"/>
          <p:nvPr/>
        </p:nvSpPr>
        <p:spPr>
          <a:xfrm>
            <a:off x="1238084" y="412583"/>
            <a:ext cx="64322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000000"/>
                </a:solidFill>
                <a:ea typeface="맑은 고딕"/>
              </a:rPr>
              <a:t>최종 사용자 활용 계획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AEB3A4-A7CC-91F3-15FC-380CF2C6F5EF}"/>
              </a:ext>
            </a:extLst>
          </p:cNvPr>
          <p:cNvSpPr/>
          <p:nvPr/>
        </p:nvSpPr>
        <p:spPr>
          <a:xfrm rot="5400000">
            <a:off x="6099601" y="-3570709"/>
            <a:ext cx="124313" cy="1037020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71F3A-4DE6-5F97-0C6B-8205B2461967}"/>
              </a:ext>
            </a:extLst>
          </p:cNvPr>
          <p:cNvSpPr txBox="1"/>
          <p:nvPr/>
        </p:nvSpPr>
        <p:spPr>
          <a:xfrm>
            <a:off x="1177618" y="1919408"/>
            <a:ext cx="10478097" cy="2698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ko-KR" altLang="en-US" sz="2400" dirty="0">
                <a:ea typeface="맑은 고딕"/>
              </a:rPr>
              <a:t>스마트폰 앱을 통한 </a:t>
            </a:r>
            <a:r>
              <a:rPr lang="ko-KR" altLang="en-US" sz="2400" b="1" dirty="0">
                <a:ea typeface="맑은 고딕"/>
              </a:rPr>
              <a:t>원격으로 전등을 제어 및 실시간 모니터링 가능</a:t>
            </a:r>
            <a:r>
              <a:rPr lang="ko-KR" altLang="en-US" sz="2400" dirty="0">
                <a:ea typeface="맑은 고딕"/>
              </a:rPr>
              <a:t>.</a:t>
            </a:r>
            <a:endParaRPr lang="ko-KR" dirty="0"/>
          </a:p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ko-KR" altLang="en-US" sz="2400" dirty="0">
                <a:ea typeface="맑은 고딕"/>
              </a:rPr>
              <a:t>에너지 사용량을 모니터링하여 </a:t>
            </a:r>
            <a:r>
              <a:rPr lang="ko-KR" altLang="en-US" sz="2400" b="1" dirty="0">
                <a:ea typeface="맑은 고딕"/>
              </a:rPr>
              <a:t>에너지 효율 향상 및 전기 요금 절감</a:t>
            </a:r>
            <a:r>
              <a:rPr lang="ko-KR" altLang="en-US" sz="2400" dirty="0">
                <a:ea typeface="맑은 고딕"/>
              </a:rPr>
              <a:t> 가능.</a:t>
            </a:r>
          </a:p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ko-KR" altLang="en-US" sz="2400" dirty="0">
                <a:ea typeface="맑은 고딕"/>
              </a:rPr>
              <a:t>조명 환경을 맞춤 설정하여 </a:t>
            </a:r>
            <a:r>
              <a:rPr lang="ko-KR" altLang="en-US" sz="2400" b="1" dirty="0">
                <a:ea typeface="맑은 고딕"/>
              </a:rPr>
              <a:t>개인적인 편안함 향상</a:t>
            </a:r>
            <a:r>
              <a:rPr lang="ko-KR" altLang="en-US" sz="2400" dirty="0">
                <a:ea typeface="맑은 고딕"/>
              </a:rPr>
              <a:t>.</a:t>
            </a:r>
          </a:p>
        </p:txBody>
      </p:sp>
      <p:pic>
        <p:nvPicPr>
          <p:cNvPr id="7" name="그림 6" descr="원격 ">
            <a:extLst>
              <a:ext uri="{FF2B5EF4-FFF2-40B4-BE49-F238E27FC236}">
                <a16:creationId xmlns:a16="http://schemas.microsoft.com/office/drawing/2014/main" id="{D5CA16C2-8198-873D-D5D0-82EB185FD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998" y="4528596"/>
            <a:ext cx="1593597" cy="1593597"/>
          </a:xfrm>
          <a:prstGeom prst="rect">
            <a:avLst/>
          </a:prstGeom>
        </p:spPr>
      </p:pic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49463ADD-CD13-669D-CD1F-536FB8390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12" y="4867274"/>
            <a:ext cx="1659732" cy="1647826"/>
          </a:xfrm>
          <a:prstGeom prst="rect">
            <a:avLst/>
          </a:prstGeom>
        </p:spPr>
      </p:pic>
      <p:pic>
        <p:nvPicPr>
          <p:cNvPr id="11" name="그림 10" descr="클립아트, 스크린샷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3BC94FC8-62A2-5FAA-5A77-7245212FC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367" y="272705"/>
            <a:ext cx="835229" cy="86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80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9A1-7075-C5B3-D11D-E07AEF39155D}"/>
              </a:ext>
            </a:extLst>
          </p:cNvPr>
          <p:cNvSpPr txBox="1"/>
          <p:nvPr/>
        </p:nvSpPr>
        <p:spPr>
          <a:xfrm>
            <a:off x="1238084" y="412583"/>
            <a:ext cx="32973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000000"/>
                </a:solidFill>
                <a:ea typeface="맑은 고딕"/>
              </a:rPr>
              <a:t>팀원 활용 계획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F2980E-7AC4-9235-4773-F2E7C07CE850}"/>
              </a:ext>
            </a:extLst>
          </p:cNvPr>
          <p:cNvSpPr/>
          <p:nvPr/>
        </p:nvSpPr>
        <p:spPr>
          <a:xfrm rot="5400000">
            <a:off x="6099601" y="-3570709"/>
            <a:ext cx="124313" cy="1037020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DFC35-F162-1B4C-B5B8-E6A9049E7780}"/>
              </a:ext>
            </a:extLst>
          </p:cNvPr>
          <p:cNvSpPr txBox="1"/>
          <p:nvPr/>
        </p:nvSpPr>
        <p:spPr>
          <a:xfrm>
            <a:off x="1118087" y="1859876"/>
            <a:ext cx="10132818" cy="44067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ko-KR" altLang="en-US" sz="2400" dirty="0">
                <a:ea typeface="맑은 고딕"/>
              </a:rPr>
              <a:t>프로젝트에서 얻은 </a:t>
            </a:r>
            <a:r>
              <a:rPr lang="ko-KR" altLang="en-US" sz="2400" b="1" dirty="0">
                <a:ea typeface="맑은 고딕"/>
              </a:rPr>
              <a:t>기술적 지식과 실무 경험</a:t>
            </a:r>
            <a:r>
              <a:rPr lang="ko-KR" altLang="en-US" sz="2400" dirty="0">
                <a:ea typeface="맑은 고딕"/>
              </a:rPr>
              <a:t>을 통해 성장.</a:t>
            </a:r>
            <a:endParaRPr lang="ko-KR" sz="2400" dirty="0">
              <a:ea typeface="맑은 고딕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ko-KR" altLang="en-US" sz="2400" b="1" dirty="0">
                <a:ea typeface="맑은 고딕"/>
              </a:rPr>
              <a:t>협업 경험과 문제 해결 능력</a:t>
            </a:r>
            <a:r>
              <a:rPr lang="ko-KR" altLang="en-US" sz="2400" dirty="0">
                <a:ea typeface="맑은 고딕"/>
              </a:rPr>
              <a:t>을 통해 향후 다른 프로젝트에서 </a:t>
            </a:r>
            <a:br>
              <a:rPr lang="ko-KR" altLang="en-US" sz="2400" dirty="0">
                <a:ea typeface="맑은 고딕"/>
              </a:rPr>
            </a:br>
            <a:r>
              <a:rPr lang="ko-KR" altLang="en-US" sz="2400" dirty="0">
                <a:ea typeface="맑은 고딕"/>
              </a:rPr>
              <a:t>효율적으로 진행.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ko-KR" altLang="en-US" sz="2400" dirty="0">
                <a:ea typeface="맑은 고딕"/>
              </a:rPr>
              <a:t>사물인터넷(IOT)과 같은 최신 기술 트렌드에 대한 이해를 높여</a:t>
            </a:r>
            <a:br>
              <a:rPr lang="ko-KR" altLang="en-US" sz="2400" dirty="0">
                <a:ea typeface="맑은 고딕"/>
              </a:rPr>
            </a:br>
            <a:r>
              <a:rPr lang="ko-KR" altLang="en-US" sz="2400" dirty="0">
                <a:ea typeface="맑은 고딕"/>
              </a:rPr>
              <a:t>향후 </a:t>
            </a:r>
            <a:r>
              <a:rPr lang="ko-KR" altLang="en-US" sz="2400" b="1" dirty="0">
                <a:ea typeface="맑은 고딕"/>
              </a:rPr>
              <a:t>기술 경향 예측 및 적응 능력 향상.</a:t>
            </a:r>
            <a:endParaRPr lang="ko-KR">
              <a:ea typeface="맑은 고딕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ko-KR" altLang="en-US" sz="2400" dirty="0">
                <a:ea typeface="맑은 고딕"/>
              </a:rPr>
              <a:t>사용자의 </a:t>
            </a:r>
            <a:r>
              <a:rPr lang="ko-KR" altLang="en-US" sz="2400" b="1" dirty="0">
                <a:ea typeface="맑은 고딕"/>
              </a:rPr>
              <a:t>요구 사항</a:t>
            </a:r>
            <a:r>
              <a:rPr lang="ko-KR" altLang="en-US" sz="2400" dirty="0">
                <a:ea typeface="맑은 고딕"/>
              </a:rPr>
              <a:t>을 이해하고, </a:t>
            </a:r>
            <a:r>
              <a:rPr lang="ko-KR" altLang="en-US" sz="2400" b="1" dirty="0">
                <a:ea typeface="맑은 고딕"/>
              </a:rPr>
              <a:t>제품에 반영</a:t>
            </a:r>
            <a:r>
              <a:rPr lang="ko-KR" altLang="en-US" sz="2400" dirty="0">
                <a:ea typeface="맑은 고딕"/>
              </a:rPr>
              <a:t>하는 방법을 배우며 성장.</a:t>
            </a:r>
            <a:endParaRPr lang="ko-KR" sz="2400" dirty="0">
              <a:ea typeface="맑은 고딕"/>
            </a:endParaRPr>
          </a:p>
        </p:txBody>
      </p:sp>
      <p:pic>
        <p:nvPicPr>
          <p:cNvPr id="10" name="그림 9" descr="경험 ">
            <a:extLst>
              <a:ext uri="{FF2B5EF4-FFF2-40B4-BE49-F238E27FC236}">
                <a16:creationId xmlns:a16="http://schemas.microsoft.com/office/drawing/2014/main" id="{DABD017B-988C-BD31-9A93-1E04808E8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874" y="1861599"/>
            <a:ext cx="1283235" cy="1283235"/>
          </a:xfrm>
          <a:prstGeom prst="rect">
            <a:avLst/>
          </a:prstGeom>
        </p:spPr>
      </p:pic>
      <p:pic>
        <p:nvPicPr>
          <p:cNvPr id="11" name="그림 10" descr="사물 인터넷 ">
            <a:extLst>
              <a:ext uri="{FF2B5EF4-FFF2-40B4-BE49-F238E27FC236}">
                <a16:creationId xmlns:a16="http://schemas.microsoft.com/office/drawing/2014/main" id="{EB645C15-F0C1-9891-24E9-E82079A9B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557" y="4068355"/>
            <a:ext cx="1443319" cy="1430512"/>
          </a:xfrm>
          <a:prstGeom prst="rect">
            <a:avLst/>
          </a:prstGeom>
        </p:spPr>
      </p:pic>
      <p:pic>
        <p:nvPicPr>
          <p:cNvPr id="7" name="그림 6" descr="학생">
            <a:extLst>
              <a:ext uri="{FF2B5EF4-FFF2-40B4-BE49-F238E27FC236}">
                <a16:creationId xmlns:a16="http://schemas.microsoft.com/office/drawing/2014/main" id="{13FCC343-6B4A-40F8-F1EB-5FAF80729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717" y="300445"/>
            <a:ext cx="832679" cy="79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67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9A1-7075-C5B3-D11D-E07AEF39155D}"/>
              </a:ext>
            </a:extLst>
          </p:cNvPr>
          <p:cNvSpPr txBox="1"/>
          <p:nvPr/>
        </p:nvSpPr>
        <p:spPr>
          <a:xfrm>
            <a:off x="1238084" y="412583"/>
            <a:ext cx="39389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000000"/>
                </a:solidFill>
                <a:ea typeface="맑은 고딕"/>
              </a:rPr>
              <a:t>다른 팀 활용 계획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C1B419-8F69-FC2F-DA73-ADEBE21FBFB8}"/>
              </a:ext>
            </a:extLst>
          </p:cNvPr>
          <p:cNvSpPr/>
          <p:nvPr/>
        </p:nvSpPr>
        <p:spPr>
          <a:xfrm rot="5400000">
            <a:off x="6099601" y="-3570709"/>
            <a:ext cx="124313" cy="1037020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3B29E3-9F38-EFA6-C249-405A1AB9D18A}"/>
              </a:ext>
            </a:extLst>
          </p:cNvPr>
          <p:cNvSpPr txBox="1"/>
          <p:nvPr/>
        </p:nvSpPr>
        <p:spPr>
          <a:xfrm>
            <a:off x="1106181" y="1871781"/>
            <a:ext cx="10120911" cy="36681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ko-KR" altLang="en-US" sz="2400" b="1" dirty="0">
                <a:ea typeface="맑은 고딕"/>
              </a:rPr>
              <a:t>유사한 프로젝트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b="1" dirty="0">
                <a:ea typeface="맑은 고딕"/>
              </a:rPr>
              <a:t>수행 시</a:t>
            </a:r>
            <a:r>
              <a:rPr lang="ko-KR" altLang="en-US" sz="2400" dirty="0">
                <a:ea typeface="맑은 고딕"/>
              </a:rPr>
              <a:t> 효과적인 방법을 찾기 </a:t>
            </a:r>
            <a:r>
              <a:rPr lang="ko-KR" altLang="en-US" sz="2400" b="1" dirty="0">
                <a:ea typeface="맑은 고딕"/>
              </a:rPr>
              <a:t>수월함.</a:t>
            </a:r>
            <a:endParaRPr lang="ko-KR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ko-KR" altLang="en-US" sz="2400" dirty="0">
                <a:ea typeface="맑은 고딕"/>
              </a:rPr>
              <a:t>얻은 </a:t>
            </a:r>
            <a:r>
              <a:rPr lang="ko-KR" altLang="en-US" sz="2400" b="1" dirty="0">
                <a:ea typeface="맑은 고딕"/>
              </a:rPr>
              <a:t>경험과 지식을 공유</a:t>
            </a:r>
            <a:r>
              <a:rPr lang="ko-KR" altLang="en-US" sz="2400" dirty="0">
                <a:ea typeface="맑은 고딕"/>
              </a:rPr>
              <a:t>함으로써 </a:t>
            </a:r>
            <a:r>
              <a:rPr lang="ko-KR" altLang="en-US" sz="2400" b="1" dirty="0">
                <a:ea typeface="맑은 고딕"/>
              </a:rPr>
              <a:t>비슷한 문제를 만났을 때</a:t>
            </a:r>
            <a:br>
              <a:rPr lang="ko-KR" altLang="en-US" sz="2400" b="1" dirty="0">
                <a:ea typeface="맑은 고딕"/>
              </a:rPr>
            </a:br>
            <a:r>
              <a:rPr lang="ko-KR" altLang="en-US" sz="2400" b="1" dirty="0">
                <a:ea typeface="맑은 고딕"/>
              </a:rPr>
              <a:t>해결하는 데 도움</a:t>
            </a:r>
            <a:r>
              <a:rPr lang="ko-KR" altLang="en-US" sz="2400" dirty="0">
                <a:ea typeface="맑은 고딕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ko-KR" altLang="en-US" sz="2400" b="1" dirty="0">
                <a:ea typeface="맑은 고딕"/>
              </a:rPr>
              <a:t>프로젝트 관리, 팀워크, 문제 해결 전략 등</a:t>
            </a:r>
            <a:r>
              <a:rPr lang="ko-KR" altLang="en-US" sz="2400" dirty="0">
                <a:ea typeface="맑은 고딕"/>
              </a:rPr>
              <a:t>에 대한 실질적인 지식 공유.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ko-KR" altLang="en-US" sz="2400" dirty="0">
                <a:ea typeface="맑은 고딕"/>
              </a:rPr>
              <a:t>사회적 가치 인식을 공유하여 </a:t>
            </a:r>
            <a:r>
              <a:rPr lang="ko-KR" altLang="en-US" sz="2400" b="1" dirty="0">
                <a:ea typeface="맑은 고딕"/>
              </a:rPr>
              <a:t>프로젝트의 중요성을 인지</a:t>
            </a:r>
            <a:r>
              <a:rPr lang="ko-KR" altLang="en-US" sz="2400" dirty="0">
                <a:ea typeface="맑은 고딕"/>
              </a:rPr>
              <a:t>하는데 도움.</a:t>
            </a:r>
            <a:endParaRPr lang="ko-KR" sz="2400">
              <a:ea typeface="맑은 고딕"/>
            </a:endParaRPr>
          </a:p>
        </p:txBody>
      </p:sp>
      <p:pic>
        <p:nvPicPr>
          <p:cNvPr id="10" name="그림 9" descr="콘텐츠 관리 시스템 ">
            <a:extLst>
              <a:ext uri="{FF2B5EF4-FFF2-40B4-BE49-F238E27FC236}">
                <a16:creationId xmlns:a16="http://schemas.microsoft.com/office/drawing/2014/main" id="{3C02C420-69C1-3226-9ABA-F27D471C2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845" y="2133640"/>
            <a:ext cx="1296042" cy="1296041"/>
          </a:xfrm>
          <a:prstGeom prst="rect">
            <a:avLst/>
          </a:prstGeom>
        </p:spPr>
      </p:pic>
      <p:pic>
        <p:nvPicPr>
          <p:cNvPr id="11" name="그림 10" descr="인구 과잉 ">
            <a:extLst>
              <a:ext uri="{FF2B5EF4-FFF2-40B4-BE49-F238E27FC236}">
                <a16:creationId xmlns:a16="http://schemas.microsoft.com/office/drawing/2014/main" id="{0CBB517E-73EC-C0D8-46F2-7C25F2393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355" y="5537426"/>
            <a:ext cx="1125552" cy="1112745"/>
          </a:xfrm>
          <a:prstGeom prst="rect">
            <a:avLst/>
          </a:prstGeom>
        </p:spPr>
      </p:pic>
      <p:pic>
        <p:nvPicPr>
          <p:cNvPr id="7" name="그림 6" descr="아이디어 ">
            <a:extLst>
              <a:ext uri="{FF2B5EF4-FFF2-40B4-BE49-F238E27FC236}">
                <a16:creationId xmlns:a16="http://schemas.microsoft.com/office/drawing/2014/main" id="{0AF08E05-65AA-E9CD-DDA0-5D6C8C36D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052" y="142296"/>
            <a:ext cx="1058340" cy="110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39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1" descr="텍스트, 그래픽, 폰트, 로고이(가) 표시된 사진&#10;&#10;자동 생성된 설명">
            <a:extLst>
              <a:ext uri="{FF2B5EF4-FFF2-40B4-BE49-F238E27FC236}">
                <a16:creationId xmlns:a16="http://schemas.microsoft.com/office/drawing/2014/main" id="{664280B3-5FE2-FDBE-4B8F-1BDBBF5D3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9A1-7075-C5B3-D11D-E07AEF39155D}"/>
              </a:ext>
            </a:extLst>
          </p:cNvPr>
          <p:cNvSpPr txBox="1"/>
          <p:nvPr/>
        </p:nvSpPr>
        <p:spPr>
          <a:xfrm>
            <a:off x="1238084" y="441337"/>
            <a:ext cx="87947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>
                <a:solidFill>
                  <a:srgbClr val="000000"/>
                </a:solidFill>
                <a:ea typeface="맑은 고딕"/>
              </a:rPr>
              <a:t>프로젝트 주제 선정 과정</a:t>
            </a:r>
          </a:p>
        </p:txBody>
      </p:sp>
      <p:pic>
        <p:nvPicPr>
          <p:cNvPr id="3" name="그림 2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D4EC60BB-AF1E-8B93-AB97-B5BF3F446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67" y="2924069"/>
            <a:ext cx="9744975" cy="3123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1F5242-1806-506A-2F90-D66C617F8D58}"/>
              </a:ext>
            </a:extLst>
          </p:cNvPr>
          <p:cNvSpPr txBox="1"/>
          <p:nvPr/>
        </p:nvSpPr>
        <p:spPr>
          <a:xfrm>
            <a:off x="1123063" y="2400701"/>
            <a:ext cx="879478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AutoNum type="arabicPeriod"/>
            </a:pPr>
            <a:r>
              <a:rPr lang="ko-KR" altLang="en-US" sz="2800" b="1" dirty="0">
                <a:ea typeface="맑은 고딕"/>
              </a:rPr>
              <a:t>아이디어 평가기준 선정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27167-EBF4-6C5A-40EE-1371590746B8}"/>
              </a:ext>
            </a:extLst>
          </p:cNvPr>
          <p:cNvSpPr txBox="1"/>
          <p:nvPr/>
        </p:nvSpPr>
        <p:spPr>
          <a:xfrm>
            <a:off x="2271410" y="1449646"/>
            <a:ext cx="39171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b="1" dirty="0">
                <a:solidFill>
                  <a:srgbClr val="40595D"/>
                </a:solidFill>
                <a:latin typeface="Malgun Gothic"/>
                <a:ea typeface="Malgun Gothic"/>
              </a:rPr>
              <a:t>가중 순위 결정법 사용</a:t>
            </a:r>
            <a:endParaRPr lang="ko-KR" sz="2800">
              <a:solidFill>
                <a:srgbClr val="40595D"/>
              </a:solidFill>
              <a:latin typeface="Malgun Gothic"/>
              <a:ea typeface="Malgun Gothic"/>
            </a:endParaRPr>
          </a:p>
        </p:txBody>
      </p:sp>
      <p:pic>
        <p:nvPicPr>
          <p:cNvPr id="10" name="그림 9" descr="그래픽, 클립아트, 원, 그래픽 디자인이(가) 표시된 사진&#10;&#10;자동 생성된 설명">
            <a:extLst>
              <a:ext uri="{FF2B5EF4-FFF2-40B4-BE49-F238E27FC236}">
                <a16:creationId xmlns:a16="http://schemas.microsoft.com/office/drawing/2014/main" id="{279697F6-4FE1-AB95-EBB9-3106CB10F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004" y="1252266"/>
            <a:ext cx="730371" cy="7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3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9A1-7075-C5B3-D11D-E07AEF39155D}"/>
              </a:ext>
            </a:extLst>
          </p:cNvPr>
          <p:cNvSpPr txBox="1"/>
          <p:nvPr/>
        </p:nvSpPr>
        <p:spPr>
          <a:xfrm>
            <a:off x="1238084" y="441337"/>
            <a:ext cx="87947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>
                <a:solidFill>
                  <a:srgbClr val="000000"/>
                </a:solidFill>
                <a:ea typeface="맑은 고딕"/>
              </a:rPr>
              <a:t>프로젝트 주제 선정 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F5242-1806-506A-2F90-D66C617F8D58}"/>
              </a:ext>
            </a:extLst>
          </p:cNvPr>
          <p:cNvSpPr txBox="1"/>
          <p:nvPr/>
        </p:nvSpPr>
        <p:spPr>
          <a:xfrm>
            <a:off x="1238082" y="1308022"/>
            <a:ext cx="879478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2. 아이디어 도출</a:t>
            </a:r>
            <a:endParaRPr 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27167-EBF4-6C5A-40EE-1371590746B8}"/>
              </a:ext>
            </a:extLst>
          </p:cNvPr>
          <p:cNvSpPr txBox="1"/>
          <p:nvPr/>
        </p:nvSpPr>
        <p:spPr>
          <a:xfrm>
            <a:off x="7159712" y="428853"/>
            <a:ext cx="35002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 dirty="0">
                <a:solidFill>
                  <a:srgbClr val="40595D"/>
                </a:solidFill>
                <a:latin typeface="Malgun Gothic"/>
                <a:ea typeface="Malgun Gothic"/>
              </a:rPr>
              <a:t>가중 순위 결정법 사용</a:t>
            </a:r>
            <a:endParaRPr lang="ko-KR" sz="2400">
              <a:solidFill>
                <a:srgbClr val="40595D"/>
              </a:solidFill>
              <a:latin typeface="Malgun Gothic"/>
              <a:ea typeface="Malgun Gothic"/>
            </a:endParaRPr>
          </a:p>
        </p:txBody>
      </p:sp>
      <p:pic>
        <p:nvPicPr>
          <p:cNvPr id="10" name="그림 9" descr="그래픽, 클립아트, 원, 그래픽 디자인이(가) 표시된 사진&#10;&#10;자동 생성된 설명">
            <a:extLst>
              <a:ext uri="{FF2B5EF4-FFF2-40B4-BE49-F238E27FC236}">
                <a16:creationId xmlns:a16="http://schemas.microsoft.com/office/drawing/2014/main" id="{279697F6-4FE1-AB95-EBB9-3106CB10F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589" y="346492"/>
            <a:ext cx="529089" cy="543465"/>
          </a:xfrm>
          <a:prstGeom prst="rect">
            <a:avLst/>
          </a:prstGeom>
        </p:spPr>
      </p:pic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3BF8948-2F37-59A3-0372-0DCCF1B12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551" y="1976715"/>
            <a:ext cx="7286443" cy="441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5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9A1-7075-C5B3-D11D-E07AEF39155D}"/>
              </a:ext>
            </a:extLst>
          </p:cNvPr>
          <p:cNvSpPr txBox="1"/>
          <p:nvPr/>
        </p:nvSpPr>
        <p:spPr>
          <a:xfrm>
            <a:off x="1238084" y="441337"/>
            <a:ext cx="87947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>
                <a:solidFill>
                  <a:srgbClr val="000000"/>
                </a:solidFill>
                <a:ea typeface="맑은 고딕"/>
              </a:rPr>
              <a:t>프로젝트 주제 선정 과정</a:t>
            </a:r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3D25BE2-BA9F-AF8D-5283-6D97B422A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984" y="1928137"/>
            <a:ext cx="6797615" cy="46119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7AB277-E149-DF97-A692-E1250DC0F6BB}"/>
              </a:ext>
            </a:extLst>
          </p:cNvPr>
          <p:cNvSpPr txBox="1"/>
          <p:nvPr/>
        </p:nvSpPr>
        <p:spPr>
          <a:xfrm>
            <a:off x="1238082" y="1308022"/>
            <a:ext cx="879478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3. 아이디어 평가</a:t>
            </a:r>
            <a:endParaRPr 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171E69-25BB-1BBD-E7A4-A91C72CAC271}"/>
              </a:ext>
            </a:extLst>
          </p:cNvPr>
          <p:cNvSpPr txBox="1"/>
          <p:nvPr/>
        </p:nvSpPr>
        <p:spPr>
          <a:xfrm>
            <a:off x="7159712" y="428853"/>
            <a:ext cx="35002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 dirty="0">
                <a:solidFill>
                  <a:srgbClr val="40595D"/>
                </a:solidFill>
                <a:latin typeface="Malgun Gothic"/>
                <a:ea typeface="Malgun Gothic"/>
              </a:rPr>
              <a:t>가중 순위 결정법 사용</a:t>
            </a:r>
            <a:endParaRPr lang="ko-KR" sz="2400">
              <a:solidFill>
                <a:srgbClr val="40595D"/>
              </a:solidFill>
              <a:latin typeface="Malgun Gothic"/>
              <a:ea typeface="Malgun Gothic"/>
            </a:endParaRPr>
          </a:p>
        </p:txBody>
      </p:sp>
      <p:pic>
        <p:nvPicPr>
          <p:cNvPr id="18" name="그림 17" descr="그래픽, 클립아트, 원, 그래픽 디자인이(가) 표시된 사진&#10;&#10;자동 생성된 설명">
            <a:extLst>
              <a:ext uri="{FF2B5EF4-FFF2-40B4-BE49-F238E27FC236}">
                <a16:creationId xmlns:a16="http://schemas.microsoft.com/office/drawing/2014/main" id="{1944C9B6-9AB0-BA5D-AFBD-142996368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589" y="346492"/>
            <a:ext cx="529089" cy="54346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C527B4-3F1C-0124-85EA-A212A83E1D2C}"/>
              </a:ext>
            </a:extLst>
          </p:cNvPr>
          <p:cNvSpPr/>
          <p:nvPr/>
        </p:nvSpPr>
        <p:spPr>
          <a:xfrm>
            <a:off x="4083588" y="5092426"/>
            <a:ext cx="5765320" cy="373812"/>
          </a:xfrm>
          <a:prstGeom prst="rect">
            <a:avLst/>
          </a:prstGeom>
          <a:noFill/>
          <a:ln w="57150">
            <a:solidFill>
              <a:srgbClr val="FF42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03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9A1-7075-C5B3-D11D-E07AEF39155D}"/>
              </a:ext>
            </a:extLst>
          </p:cNvPr>
          <p:cNvSpPr txBox="1"/>
          <p:nvPr/>
        </p:nvSpPr>
        <p:spPr>
          <a:xfrm>
            <a:off x="1238084" y="441337"/>
            <a:ext cx="87947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>
                <a:solidFill>
                  <a:srgbClr val="000000"/>
                </a:solidFill>
                <a:ea typeface="맑은 고딕"/>
              </a:rPr>
              <a:t>프로젝트 주제 선정 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AB277-E149-DF97-A692-E1250DC0F6BB}"/>
              </a:ext>
            </a:extLst>
          </p:cNvPr>
          <p:cNvSpPr txBox="1"/>
          <p:nvPr/>
        </p:nvSpPr>
        <p:spPr>
          <a:xfrm>
            <a:off x="1238082" y="1308022"/>
            <a:ext cx="879478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4. 최적해 선정 -&gt; 주제</a:t>
            </a:r>
            <a:endParaRPr 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171E69-25BB-1BBD-E7A4-A91C72CAC271}"/>
              </a:ext>
            </a:extLst>
          </p:cNvPr>
          <p:cNvSpPr txBox="1"/>
          <p:nvPr/>
        </p:nvSpPr>
        <p:spPr>
          <a:xfrm>
            <a:off x="7159712" y="428853"/>
            <a:ext cx="35002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 dirty="0">
                <a:solidFill>
                  <a:srgbClr val="40595D"/>
                </a:solidFill>
                <a:latin typeface="Malgun Gothic"/>
                <a:ea typeface="Malgun Gothic"/>
              </a:rPr>
              <a:t>가중 순위 결정법 사용</a:t>
            </a:r>
            <a:endParaRPr lang="ko-KR" sz="2400">
              <a:solidFill>
                <a:srgbClr val="40595D"/>
              </a:solidFill>
              <a:latin typeface="Malgun Gothic"/>
              <a:ea typeface="Malgun Gothic"/>
            </a:endParaRPr>
          </a:p>
        </p:txBody>
      </p:sp>
      <p:pic>
        <p:nvPicPr>
          <p:cNvPr id="18" name="그림 17" descr="그래픽, 클립아트, 원, 그래픽 디자인이(가) 표시된 사진&#10;&#10;자동 생성된 설명">
            <a:extLst>
              <a:ext uri="{FF2B5EF4-FFF2-40B4-BE49-F238E27FC236}">
                <a16:creationId xmlns:a16="http://schemas.microsoft.com/office/drawing/2014/main" id="{1944C9B6-9AB0-BA5D-AFBD-142996368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589" y="346492"/>
            <a:ext cx="529089" cy="543465"/>
          </a:xfrm>
          <a:prstGeom prst="rect">
            <a:avLst/>
          </a:prstGeom>
        </p:spPr>
      </p:pic>
      <p:pic>
        <p:nvPicPr>
          <p:cNvPr id="9" name="그림 8" descr="상징, 원, 그래픽, 로고이(가) 표시된 사진&#10;&#10;자동 생성된 설명">
            <a:extLst>
              <a:ext uri="{FF2B5EF4-FFF2-40B4-BE49-F238E27FC236}">
                <a16:creationId xmlns:a16="http://schemas.microsoft.com/office/drawing/2014/main" id="{3AEACC9F-C7B2-D226-280B-9D10F3896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881" y="2597779"/>
            <a:ext cx="2710132" cy="2781480"/>
          </a:xfrm>
          <a:prstGeom prst="rect">
            <a:avLst/>
          </a:prstGeom>
        </p:spPr>
      </p:pic>
      <p:pic>
        <p:nvPicPr>
          <p:cNvPr id="10" name="그림 9" descr="직사각형, 잭, 디자인이(가) 표시된 사진&#10;&#10;자동 생성된 설명">
            <a:extLst>
              <a:ext uri="{FF2B5EF4-FFF2-40B4-BE49-F238E27FC236}">
                <a16:creationId xmlns:a16="http://schemas.microsoft.com/office/drawing/2014/main" id="{3A85768B-22E2-02B9-228E-DC0EE247A9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769" t="17832" r="29021" b="17482"/>
          <a:stretch/>
        </p:blipFill>
        <p:spPr>
          <a:xfrm>
            <a:off x="5498203" y="2654180"/>
            <a:ext cx="1654558" cy="2661676"/>
          </a:xfrm>
          <a:prstGeom prst="rect">
            <a:avLst/>
          </a:prstGeom>
        </p:spPr>
      </p:pic>
      <p:pic>
        <p:nvPicPr>
          <p:cNvPr id="11" name="그림 10" descr="그래픽, 노랑, 디자인이(가) 표시된 사진&#10;&#10;자동 생성된 설명">
            <a:extLst>
              <a:ext uri="{FF2B5EF4-FFF2-40B4-BE49-F238E27FC236}">
                <a16:creationId xmlns:a16="http://schemas.microsoft.com/office/drawing/2014/main" id="{E90D43DE-007A-1575-A723-38C34D66D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608" y="2790646"/>
            <a:ext cx="2383767" cy="23981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E6E454F-DB98-7B6A-BAF8-6E4DD9449BF4}"/>
              </a:ext>
            </a:extLst>
          </p:cNvPr>
          <p:cNvCxnSpPr/>
          <p:nvPr/>
        </p:nvCxnSpPr>
        <p:spPr>
          <a:xfrm flipH="1">
            <a:off x="9457426" y="2154905"/>
            <a:ext cx="20128" cy="509220"/>
          </a:xfrm>
          <a:prstGeom prst="straightConnector1">
            <a:avLst/>
          </a:prstGeom>
          <a:ln w="57150">
            <a:solidFill>
              <a:srgbClr val="FFE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319FBC-0B6E-24C9-3173-40C7294D9398}"/>
              </a:ext>
            </a:extLst>
          </p:cNvPr>
          <p:cNvCxnSpPr>
            <a:cxnSpLocks/>
          </p:cNvCxnSpPr>
          <p:nvPr/>
        </p:nvCxnSpPr>
        <p:spPr>
          <a:xfrm flipH="1">
            <a:off x="9878290" y="2298677"/>
            <a:ext cx="214091" cy="426094"/>
          </a:xfrm>
          <a:prstGeom prst="straightConnector1">
            <a:avLst/>
          </a:prstGeom>
          <a:ln w="57150">
            <a:solidFill>
              <a:srgbClr val="FFE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1AE7C7-3AFF-3103-5D94-1D83943A6263}"/>
              </a:ext>
            </a:extLst>
          </p:cNvPr>
          <p:cNvCxnSpPr>
            <a:cxnSpLocks/>
          </p:cNvCxnSpPr>
          <p:nvPr/>
        </p:nvCxnSpPr>
        <p:spPr>
          <a:xfrm flipH="1">
            <a:off x="10260989" y="2625958"/>
            <a:ext cx="255655" cy="287548"/>
          </a:xfrm>
          <a:prstGeom prst="straightConnector1">
            <a:avLst/>
          </a:prstGeom>
          <a:ln w="57150">
            <a:solidFill>
              <a:srgbClr val="FFE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5FE9CEC-7911-D5B3-D4DD-9C8CDF31D475}"/>
              </a:ext>
            </a:extLst>
          </p:cNvPr>
          <p:cNvCxnSpPr>
            <a:cxnSpLocks/>
          </p:cNvCxnSpPr>
          <p:nvPr/>
        </p:nvCxnSpPr>
        <p:spPr>
          <a:xfrm flipV="1">
            <a:off x="10433519" y="3135180"/>
            <a:ext cx="423215" cy="128086"/>
          </a:xfrm>
          <a:prstGeom prst="straightConnector1">
            <a:avLst/>
          </a:prstGeom>
          <a:ln w="57150">
            <a:solidFill>
              <a:srgbClr val="FFE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9555B3E-9487-844C-D21D-E4831B68F863}"/>
              </a:ext>
            </a:extLst>
          </p:cNvPr>
          <p:cNvCxnSpPr>
            <a:cxnSpLocks/>
          </p:cNvCxnSpPr>
          <p:nvPr/>
        </p:nvCxnSpPr>
        <p:spPr>
          <a:xfrm>
            <a:off x="8147519" y="3193993"/>
            <a:ext cx="353942" cy="79733"/>
          </a:xfrm>
          <a:prstGeom prst="straightConnector1">
            <a:avLst/>
          </a:prstGeom>
          <a:ln w="57150">
            <a:solidFill>
              <a:srgbClr val="FFE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99C38BA-7915-5E55-D90E-45A64FB04793}"/>
              </a:ext>
            </a:extLst>
          </p:cNvPr>
          <p:cNvCxnSpPr>
            <a:cxnSpLocks/>
          </p:cNvCxnSpPr>
          <p:nvPr/>
        </p:nvCxnSpPr>
        <p:spPr>
          <a:xfrm flipH="1" flipV="1">
            <a:off x="8252079" y="2719542"/>
            <a:ext cx="463472" cy="225070"/>
          </a:xfrm>
          <a:prstGeom prst="straightConnector1">
            <a:avLst/>
          </a:prstGeom>
          <a:ln w="57150">
            <a:solidFill>
              <a:srgbClr val="FFE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D05F3BD-D4E6-E834-533E-6BF55EBB3289}"/>
              </a:ext>
            </a:extLst>
          </p:cNvPr>
          <p:cNvCxnSpPr>
            <a:cxnSpLocks/>
          </p:cNvCxnSpPr>
          <p:nvPr/>
        </p:nvCxnSpPr>
        <p:spPr>
          <a:xfrm flipH="1" flipV="1">
            <a:off x="8820114" y="2290051"/>
            <a:ext cx="241800" cy="419033"/>
          </a:xfrm>
          <a:prstGeom prst="straightConnector1">
            <a:avLst/>
          </a:prstGeom>
          <a:ln w="57150">
            <a:solidFill>
              <a:srgbClr val="FFE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87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9A1-7075-C5B3-D11D-E07AEF39155D}"/>
              </a:ext>
            </a:extLst>
          </p:cNvPr>
          <p:cNvSpPr txBox="1"/>
          <p:nvPr/>
        </p:nvSpPr>
        <p:spPr>
          <a:xfrm>
            <a:off x="1238084" y="441337"/>
            <a:ext cx="87947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>
                <a:solidFill>
                  <a:srgbClr val="000000"/>
                </a:solidFill>
                <a:ea typeface="맑은 고딕"/>
              </a:rPr>
              <a:t>프로젝트 주제 선정 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AB277-E149-DF97-A692-E1250DC0F6BB}"/>
              </a:ext>
            </a:extLst>
          </p:cNvPr>
          <p:cNvSpPr txBox="1"/>
          <p:nvPr/>
        </p:nvSpPr>
        <p:spPr>
          <a:xfrm>
            <a:off x="1238082" y="1308022"/>
            <a:ext cx="879478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4. 최적해 선정 -&gt; 주제</a:t>
            </a:r>
            <a:endParaRPr 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171E69-25BB-1BBD-E7A4-A91C72CAC271}"/>
              </a:ext>
            </a:extLst>
          </p:cNvPr>
          <p:cNvSpPr txBox="1"/>
          <p:nvPr/>
        </p:nvSpPr>
        <p:spPr>
          <a:xfrm>
            <a:off x="7159712" y="428853"/>
            <a:ext cx="35002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 dirty="0">
                <a:solidFill>
                  <a:srgbClr val="40595D"/>
                </a:solidFill>
                <a:latin typeface="Malgun Gothic"/>
                <a:ea typeface="Malgun Gothic"/>
              </a:rPr>
              <a:t>가중 순위 결정법 사용</a:t>
            </a:r>
            <a:endParaRPr lang="ko-KR" sz="2400">
              <a:solidFill>
                <a:srgbClr val="40595D"/>
              </a:solidFill>
              <a:latin typeface="Malgun Gothic"/>
              <a:ea typeface="Malgun Gothic"/>
            </a:endParaRPr>
          </a:p>
        </p:txBody>
      </p:sp>
      <p:pic>
        <p:nvPicPr>
          <p:cNvPr id="18" name="그림 17" descr="그래픽, 클립아트, 원, 그래픽 디자인이(가) 표시된 사진&#10;&#10;자동 생성된 설명">
            <a:extLst>
              <a:ext uri="{FF2B5EF4-FFF2-40B4-BE49-F238E27FC236}">
                <a16:creationId xmlns:a16="http://schemas.microsoft.com/office/drawing/2014/main" id="{1944C9B6-9AB0-BA5D-AFBD-142996368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589" y="346492"/>
            <a:ext cx="529089" cy="543465"/>
          </a:xfrm>
          <a:prstGeom prst="rect">
            <a:avLst/>
          </a:prstGeom>
        </p:spPr>
      </p:pic>
      <p:pic>
        <p:nvPicPr>
          <p:cNvPr id="9" name="그림 8" descr="상징, 원, 그래픽, 로고이(가) 표시된 사진&#10;&#10;자동 생성된 설명">
            <a:extLst>
              <a:ext uri="{FF2B5EF4-FFF2-40B4-BE49-F238E27FC236}">
                <a16:creationId xmlns:a16="http://schemas.microsoft.com/office/drawing/2014/main" id="{3AEACC9F-C7B2-D226-280B-9D10F3896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881" y="2597779"/>
            <a:ext cx="2710132" cy="2781480"/>
          </a:xfrm>
          <a:prstGeom prst="rect">
            <a:avLst/>
          </a:prstGeom>
        </p:spPr>
      </p:pic>
      <p:pic>
        <p:nvPicPr>
          <p:cNvPr id="10" name="그림 9" descr="직사각형, 잭, 디자인이(가) 표시된 사진&#10;&#10;자동 생성된 설명">
            <a:extLst>
              <a:ext uri="{FF2B5EF4-FFF2-40B4-BE49-F238E27FC236}">
                <a16:creationId xmlns:a16="http://schemas.microsoft.com/office/drawing/2014/main" id="{3A85768B-22E2-02B9-228E-DC0EE247A9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769" t="17832" r="29021" b="17482"/>
          <a:stretch/>
        </p:blipFill>
        <p:spPr>
          <a:xfrm>
            <a:off x="5498203" y="2654180"/>
            <a:ext cx="1654558" cy="2661676"/>
          </a:xfrm>
          <a:prstGeom prst="rect">
            <a:avLst/>
          </a:prstGeom>
        </p:spPr>
      </p:pic>
      <p:pic>
        <p:nvPicPr>
          <p:cNvPr id="11" name="그림 10" descr="그래픽, 노랑, 디자인이(가) 표시된 사진&#10;&#10;자동 생성된 설명">
            <a:extLst>
              <a:ext uri="{FF2B5EF4-FFF2-40B4-BE49-F238E27FC236}">
                <a16:creationId xmlns:a16="http://schemas.microsoft.com/office/drawing/2014/main" id="{E90D43DE-007A-1575-A723-38C34D66D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608" y="2790646"/>
            <a:ext cx="2383767" cy="23981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E6E454F-DB98-7B6A-BAF8-6E4DD9449BF4}"/>
              </a:ext>
            </a:extLst>
          </p:cNvPr>
          <p:cNvCxnSpPr/>
          <p:nvPr/>
        </p:nvCxnSpPr>
        <p:spPr>
          <a:xfrm flipH="1">
            <a:off x="9457426" y="2154905"/>
            <a:ext cx="20128" cy="509220"/>
          </a:xfrm>
          <a:prstGeom prst="straightConnector1">
            <a:avLst/>
          </a:prstGeom>
          <a:ln w="57150">
            <a:solidFill>
              <a:srgbClr val="FFE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319FBC-0B6E-24C9-3173-40C7294D9398}"/>
              </a:ext>
            </a:extLst>
          </p:cNvPr>
          <p:cNvCxnSpPr>
            <a:cxnSpLocks/>
          </p:cNvCxnSpPr>
          <p:nvPr/>
        </p:nvCxnSpPr>
        <p:spPr>
          <a:xfrm flipH="1">
            <a:off x="9878290" y="2298677"/>
            <a:ext cx="214091" cy="426094"/>
          </a:xfrm>
          <a:prstGeom prst="straightConnector1">
            <a:avLst/>
          </a:prstGeom>
          <a:ln w="57150">
            <a:solidFill>
              <a:srgbClr val="FFE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1AE7C7-3AFF-3103-5D94-1D83943A6263}"/>
              </a:ext>
            </a:extLst>
          </p:cNvPr>
          <p:cNvCxnSpPr>
            <a:cxnSpLocks/>
          </p:cNvCxnSpPr>
          <p:nvPr/>
        </p:nvCxnSpPr>
        <p:spPr>
          <a:xfrm flipH="1">
            <a:off x="10260989" y="2625958"/>
            <a:ext cx="255655" cy="287548"/>
          </a:xfrm>
          <a:prstGeom prst="straightConnector1">
            <a:avLst/>
          </a:prstGeom>
          <a:ln w="57150">
            <a:solidFill>
              <a:srgbClr val="FFE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5FE9CEC-7911-D5B3-D4DD-9C8CDF31D475}"/>
              </a:ext>
            </a:extLst>
          </p:cNvPr>
          <p:cNvCxnSpPr>
            <a:cxnSpLocks/>
          </p:cNvCxnSpPr>
          <p:nvPr/>
        </p:nvCxnSpPr>
        <p:spPr>
          <a:xfrm flipV="1">
            <a:off x="10433519" y="3135180"/>
            <a:ext cx="423215" cy="128086"/>
          </a:xfrm>
          <a:prstGeom prst="straightConnector1">
            <a:avLst/>
          </a:prstGeom>
          <a:ln w="57150">
            <a:solidFill>
              <a:srgbClr val="FFE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9555B3E-9487-844C-D21D-E4831B68F863}"/>
              </a:ext>
            </a:extLst>
          </p:cNvPr>
          <p:cNvCxnSpPr>
            <a:cxnSpLocks/>
          </p:cNvCxnSpPr>
          <p:nvPr/>
        </p:nvCxnSpPr>
        <p:spPr>
          <a:xfrm>
            <a:off x="8147519" y="3193993"/>
            <a:ext cx="353942" cy="79733"/>
          </a:xfrm>
          <a:prstGeom prst="straightConnector1">
            <a:avLst/>
          </a:prstGeom>
          <a:ln w="57150">
            <a:solidFill>
              <a:srgbClr val="FFE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99C38BA-7915-5E55-D90E-45A64FB04793}"/>
              </a:ext>
            </a:extLst>
          </p:cNvPr>
          <p:cNvCxnSpPr>
            <a:cxnSpLocks/>
          </p:cNvCxnSpPr>
          <p:nvPr/>
        </p:nvCxnSpPr>
        <p:spPr>
          <a:xfrm flipH="1" flipV="1">
            <a:off x="8252079" y="2719542"/>
            <a:ext cx="463472" cy="225070"/>
          </a:xfrm>
          <a:prstGeom prst="straightConnector1">
            <a:avLst/>
          </a:prstGeom>
          <a:ln w="57150">
            <a:solidFill>
              <a:srgbClr val="FFE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D05F3BD-D4E6-E834-533E-6BF55EBB3289}"/>
              </a:ext>
            </a:extLst>
          </p:cNvPr>
          <p:cNvCxnSpPr>
            <a:cxnSpLocks/>
          </p:cNvCxnSpPr>
          <p:nvPr/>
        </p:nvCxnSpPr>
        <p:spPr>
          <a:xfrm flipH="1" flipV="1">
            <a:off x="8820114" y="2290051"/>
            <a:ext cx="241800" cy="419033"/>
          </a:xfrm>
          <a:prstGeom prst="straightConnector1">
            <a:avLst/>
          </a:prstGeom>
          <a:ln w="57150">
            <a:solidFill>
              <a:srgbClr val="FFE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39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671BD5C0-6B9A-74F3-82AB-C39887506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9CEA0D4-C131-9B64-AB90-286E8E3F5AE6}"/>
              </a:ext>
            </a:extLst>
          </p:cNvPr>
          <p:cNvSpPr/>
          <p:nvPr/>
        </p:nvSpPr>
        <p:spPr>
          <a:xfrm>
            <a:off x="1012132" y="440998"/>
            <a:ext cx="105103" cy="521838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09A1-7075-C5B3-D11D-E07AEF39155D}"/>
              </a:ext>
            </a:extLst>
          </p:cNvPr>
          <p:cNvSpPr txBox="1"/>
          <p:nvPr/>
        </p:nvSpPr>
        <p:spPr>
          <a:xfrm>
            <a:off x="1238084" y="412583"/>
            <a:ext cx="68937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000000"/>
                </a:solidFill>
                <a:ea typeface="맑은 고딕"/>
              </a:rPr>
              <a:t>프로젝트 결과물의 목적과 의의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F6CBCC-7D2F-EFA4-A8CB-67D6236BE23F}"/>
              </a:ext>
            </a:extLst>
          </p:cNvPr>
          <p:cNvSpPr/>
          <p:nvPr/>
        </p:nvSpPr>
        <p:spPr>
          <a:xfrm>
            <a:off x="1012132" y="1919971"/>
            <a:ext cx="105103" cy="4568519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0EF2CB-9D42-DA8E-D66D-48F1CBF8E411}"/>
              </a:ext>
            </a:extLst>
          </p:cNvPr>
          <p:cNvSpPr/>
          <p:nvPr/>
        </p:nvSpPr>
        <p:spPr>
          <a:xfrm rot="5400000">
            <a:off x="6138312" y="-3298573"/>
            <a:ext cx="145512" cy="10393199"/>
          </a:xfrm>
          <a:prstGeom prst="rect">
            <a:avLst/>
          </a:prstGeom>
          <a:solidFill>
            <a:srgbClr val="0097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FF79D-816E-DB44-C862-9080C80B0CBE}"/>
              </a:ext>
            </a:extLst>
          </p:cNvPr>
          <p:cNvSpPr txBox="1"/>
          <p:nvPr/>
        </p:nvSpPr>
        <p:spPr>
          <a:xfrm>
            <a:off x="1183729" y="2107517"/>
            <a:ext cx="42501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ea typeface="맑은 고딕"/>
              </a:rPr>
              <a:t>● 개인적 측면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7DCC2-9F3D-08A2-93C1-A4ADF8B9003F}"/>
              </a:ext>
            </a:extLst>
          </p:cNvPr>
          <p:cNvSpPr txBox="1"/>
          <p:nvPr/>
        </p:nvSpPr>
        <p:spPr>
          <a:xfrm>
            <a:off x="1697038" y="5887604"/>
            <a:ext cx="2743200" cy="369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/>
              <a:t>언제 어디서든 제어 가능</a:t>
            </a:r>
          </a:p>
        </p:txBody>
      </p:sp>
      <p:pic>
        <p:nvPicPr>
          <p:cNvPr id="13" name="그림 12" descr="블랙, 어둠이(가) 표시된 사진&#10;&#10;자동 생성된 설명">
            <a:extLst>
              <a:ext uri="{FF2B5EF4-FFF2-40B4-BE49-F238E27FC236}">
                <a16:creationId xmlns:a16="http://schemas.microsoft.com/office/drawing/2014/main" id="{79BCCA15-152B-59F9-7D14-D93E542C0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038" y="2739593"/>
            <a:ext cx="2743200" cy="2743200"/>
          </a:xfrm>
          <a:prstGeom prst="rect">
            <a:avLst/>
          </a:prstGeom>
        </p:spPr>
      </p:pic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62771E15-5541-EDD0-122E-68C7ED9C7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838" y="2739593"/>
            <a:ext cx="2743200" cy="2743200"/>
          </a:xfrm>
          <a:prstGeom prst="rect">
            <a:avLst/>
          </a:prstGeom>
        </p:spPr>
      </p:pic>
      <p:pic>
        <p:nvPicPr>
          <p:cNvPr id="15" name="그림 14" descr="블랙, 어둠이(가) 표시된 사진&#10;&#10;자동 생성된 설명">
            <a:extLst>
              <a:ext uri="{FF2B5EF4-FFF2-40B4-BE49-F238E27FC236}">
                <a16:creationId xmlns:a16="http://schemas.microsoft.com/office/drawing/2014/main" id="{02AB1CEC-609E-8B89-7ECE-96CC2F21E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638" y="2739593"/>
            <a:ext cx="2743200" cy="2743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F7EF2A-B6B5-073D-8133-BBDBA0AFD8BB}"/>
              </a:ext>
            </a:extLst>
          </p:cNvPr>
          <p:cNvSpPr txBox="1"/>
          <p:nvPr/>
        </p:nvSpPr>
        <p:spPr>
          <a:xfrm>
            <a:off x="5176838" y="588760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ea typeface="맑은 고딕"/>
              </a:rPr>
              <a:t>환경 의식 증가 및</a:t>
            </a:r>
            <a:endParaRPr lang="ko-KR" altLang="en-US" b="1" dirty="0">
              <a:ea typeface="맑은 고딕" panose="020B0503020000020004" pitchFamily="34" charset="-127"/>
            </a:endParaRPr>
          </a:p>
          <a:p>
            <a:pPr algn="ctr"/>
            <a:r>
              <a:rPr lang="ko-KR" altLang="en-US" b="1" dirty="0">
                <a:ea typeface="맑은 고딕"/>
              </a:rPr>
              <a:t>친환경적</a:t>
            </a:r>
            <a:endParaRPr 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69B6E-C3D3-137C-AC98-A48C9C6FD955}"/>
              </a:ext>
            </a:extLst>
          </p:cNvPr>
          <p:cNvSpPr txBox="1"/>
          <p:nvPr/>
        </p:nvSpPr>
        <p:spPr>
          <a:xfrm>
            <a:off x="8656638" y="5887604"/>
            <a:ext cx="2743200" cy="369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/>
              <a:t>편의성 및 효율성 증가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5DCF4-4B51-0CED-4E5A-F2EA57274DB9}"/>
              </a:ext>
            </a:extLst>
          </p:cNvPr>
          <p:cNvSpPr txBox="1"/>
          <p:nvPr/>
        </p:nvSpPr>
        <p:spPr>
          <a:xfrm>
            <a:off x="2062604" y="1226913"/>
            <a:ext cx="65982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 dirty="0">
                <a:ea typeface="+mn-lt"/>
                <a:cs typeface="+mn-lt"/>
              </a:rPr>
              <a:t>[</a:t>
            </a:r>
            <a:r>
              <a:rPr lang="ko-KR" sz="2400" b="1" dirty="0">
                <a:ea typeface="+mn-lt"/>
                <a:cs typeface="+mn-lt"/>
              </a:rPr>
              <a:t>프로젝트 결과물의 최종 사용자 관점</a:t>
            </a:r>
            <a:r>
              <a:rPr lang="en-US" altLang="ko-KR" sz="2400" b="1" dirty="0">
                <a:ea typeface="+mn-lt"/>
                <a:cs typeface="+mn-lt"/>
              </a:rPr>
              <a:t>]</a:t>
            </a:r>
            <a:endParaRPr lang="ko-KR" sz="2000" b="1" dirty="0"/>
          </a:p>
        </p:txBody>
      </p:sp>
      <p:pic>
        <p:nvPicPr>
          <p:cNvPr id="8" name="그림 7" descr="클립아트, 스크린샷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730B7F3E-7A47-D562-4663-169BA4764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215" y="1120969"/>
            <a:ext cx="720210" cy="7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909</Words>
  <Application>Microsoft Office PowerPoint</Application>
  <PresentationFormat>와이드스크린</PresentationFormat>
  <Paragraphs>215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은정 김</cp:lastModifiedBy>
  <cp:revision>593</cp:revision>
  <dcterms:created xsi:type="dcterms:W3CDTF">2023-11-14T02:27:35Z</dcterms:created>
  <dcterms:modified xsi:type="dcterms:W3CDTF">2023-11-30T11:21:00Z</dcterms:modified>
</cp:coreProperties>
</file>