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75" r:id="rId4"/>
    <p:sldId id="287" r:id="rId5"/>
    <p:sldId id="264" r:id="rId6"/>
    <p:sldId id="284" r:id="rId7"/>
    <p:sldId id="282" r:id="rId8"/>
    <p:sldId id="283" r:id="rId9"/>
    <p:sldId id="286" r:id="rId10"/>
    <p:sldId id="285" r:id="rId11"/>
    <p:sldId id="261" r:id="rId12"/>
    <p:sldId id="260" r:id="rId13"/>
    <p:sldId id="259" r:id="rId14"/>
    <p:sldId id="280" r:id="rId15"/>
    <p:sldId id="258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1"/>
    <a:srgbClr val="FFEBBA"/>
    <a:srgbClr val="FFE091"/>
    <a:srgbClr val="FFD05C"/>
    <a:srgbClr val="FF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B0493-04F8-4330-BE0F-CC860559FD73}" v="896" dt="2023-11-26T18:00:02.110"/>
    <p1510:client id="{A7D7B2AD-A25E-41BD-9F96-0FD270288936}" v="1890" dt="2023-11-28T18:42:19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95DDD6E-B033-AE87-3376-846224A0D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5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en-US" altLang="ko-KR" sz="32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30377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주제 확장</a:t>
            </a:r>
          </a:p>
        </p:txBody>
      </p:sp>
      <p:pic>
        <p:nvPicPr>
          <p:cNvPr id="8" name="그림 7" descr="실내, 가구, 예술, 디자인이(가) 표시된 사진&#10;&#10;자동 생성된 설명">
            <a:extLst>
              <a:ext uri="{FF2B5EF4-FFF2-40B4-BE49-F238E27FC236}">
                <a16:creationId xmlns:a16="http://schemas.microsoft.com/office/drawing/2014/main" id="{3EE3AF30-F90F-B779-B248-5A7055B0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779" y="2170797"/>
            <a:ext cx="6538025" cy="3682984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319962D1-8275-44AF-A33F-BB16F089D4CA}"/>
              </a:ext>
            </a:extLst>
          </p:cNvPr>
          <p:cNvSpPr txBox="1"/>
          <p:nvPr/>
        </p:nvSpPr>
        <p:spPr>
          <a:xfrm>
            <a:off x="3758839" y="5991629"/>
            <a:ext cx="5354940" cy="49449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</a:rPr>
              <a:t>-&gt; 스마트 홈 외관 제작 및 회로 연결하기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895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925641" y="3062489"/>
            <a:ext cx="4831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  <a:ea typeface="맑은 고딕"/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494191" y="3105209"/>
            <a:ext cx="567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  <a:ea typeface="맑은 고딕"/>
              </a:rPr>
              <a:t>다음 주 개발 예정 내용</a:t>
            </a:r>
          </a:p>
        </p:txBody>
      </p:sp>
    </p:spTree>
    <p:extLst>
      <p:ext uri="{BB962C8B-B14F-4D97-AF65-F5344CB8AC3E}">
        <p14:creationId xmlns:p14="http://schemas.microsoft.com/office/powerpoint/2010/main" val="32752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54138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다음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주 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개발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예정 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내용</a:t>
            </a:r>
            <a:endParaRPr lang="ko-KR" altLang="en-US" sz="3200" b="1" dirty="0">
              <a:ea typeface="맑은 고딕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3C686D4-1BD1-F610-F936-1BC0BC951CE7}"/>
              </a:ext>
            </a:extLst>
          </p:cNvPr>
          <p:cNvSpPr/>
          <p:nvPr/>
        </p:nvSpPr>
        <p:spPr>
          <a:xfrm>
            <a:off x="125856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72E7FD-53CD-E2D1-0D0B-332C89E240FB}"/>
              </a:ext>
            </a:extLst>
          </p:cNvPr>
          <p:cNvSpPr/>
          <p:nvPr/>
        </p:nvSpPr>
        <p:spPr>
          <a:xfrm>
            <a:off x="483765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30120-D66C-D205-434F-FED8C4FABA90}"/>
              </a:ext>
            </a:extLst>
          </p:cNvPr>
          <p:cNvSpPr/>
          <p:nvPr/>
        </p:nvSpPr>
        <p:spPr>
          <a:xfrm>
            <a:off x="841674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2421602" y="2640635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01</a:t>
            </a:r>
            <a:endParaRPr lang="ko-KR" sz="200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F863D-3F99-2C25-E861-C7FFBA63D669}"/>
              </a:ext>
            </a:extLst>
          </p:cNvPr>
          <p:cNvSpPr txBox="1"/>
          <p:nvPr/>
        </p:nvSpPr>
        <p:spPr>
          <a:xfrm>
            <a:off x="6000692" y="2640635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02</a:t>
            </a:r>
            <a:endParaRPr lang="ko-KR" sz="20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E309F-63C2-37B3-BD64-EFECC8750C93}"/>
              </a:ext>
            </a:extLst>
          </p:cNvPr>
          <p:cNvSpPr txBox="1"/>
          <p:nvPr/>
        </p:nvSpPr>
        <p:spPr>
          <a:xfrm>
            <a:off x="9579783" y="2640634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ko-KR" sz="2000" dirty="0">
              <a:solidFill>
                <a:srgbClr val="FFC000"/>
              </a:solidFill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829E34-E84C-33AB-755E-B92F968B6FEC}"/>
              </a:ext>
            </a:extLst>
          </p:cNvPr>
          <p:cNvCxnSpPr/>
          <p:nvPr/>
        </p:nvCxnSpPr>
        <p:spPr>
          <a:xfrm>
            <a:off x="1638409" y="3358464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8C22-B5FF-801D-BB09-7AF3BBD0BEE8}"/>
              </a:ext>
            </a:extLst>
          </p:cNvPr>
          <p:cNvCxnSpPr>
            <a:cxnSpLocks/>
          </p:cNvCxnSpPr>
          <p:nvPr/>
        </p:nvCxnSpPr>
        <p:spPr>
          <a:xfrm>
            <a:off x="5217499" y="3358465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4BC671-72ED-9AD7-5E91-76784AE5A571}"/>
              </a:ext>
            </a:extLst>
          </p:cNvPr>
          <p:cNvCxnSpPr>
            <a:cxnSpLocks/>
          </p:cNvCxnSpPr>
          <p:nvPr/>
        </p:nvCxnSpPr>
        <p:spPr>
          <a:xfrm>
            <a:off x="8796590" y="3358463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574400" y="3768191"/>
            <a:ext cx="2435769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2차 개발</a:t>
            </a:r>
            <a:endParaRPr 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A052-F66B-B6AC-6833-719EA0394B64}"/>
              </a:ext>
            </a:extLst>
          </p:cNvPr>
          <p:cNvSpPr txBox="1"/>
          <p:nvPr/>
        </p:nvSpPr>
        <p:spPr>
          <a:xfrm>
            <a:off x="5362859" y="3773134"/>
            <a:ext cx="197142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몸통 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BF84-69AE-E71D-D1F2-666AEC1B75A0}"/>
              </a:ext>
            </a:extLst>
          </p:cNvPr>
          <p:cNvSpPr txBox="1"/>
          <p:nvPr/>
        </p:nvSpPr>
        <p:spPr>
          <a:xfrm>
            <a:off x="8640026" y="3773133"/>
            <a:ext cx="2618407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확장 기능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95516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01</a:t>
            </a:r>
            <a:endParaRPr lang="ko-KR" sz="320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891738" y="1307960"/>
            <a:ext cx="4966389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2차 개발</a:t>
            </a:r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90BC7-3B73-9B4A-92D6-8197038338A0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A5DA8-35F2-5E6B-D402-E5C54AAC655E}"/>
              </a:ext>
            </a:extLst>
          </p:cNvPr>
          <p:cNvSpPr txBox="1"/>
          <p:nvPr/>
        </p:nvSpPr>
        <p:spPr>
          <a:xfrm>
            <a:off x="1261175" y="54138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다음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주 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개발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예정 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내용</a:t>
            </a:r>
            <a:endParaRPr lang="ko-KR" altLang="en-US" sz="3200" b="1" dirty="0">
              <a:ea typeface="맑은 고딕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D644984-0C60-80BA-068F-16DF713E741E}"/>
              </a:ext>
            </a:extLst>
          </p:cNvPr>
          <p:cNvSpPr txBox="1"/>
          <p:nvPr/>
        </p:nvSpPr>
        <p:spPr>
          <a:xfrm>
            <a:off x="1499055" y="1983696"/>
            <a:ext cx="5422645" cy="5749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ko-KR" altLang="en-US" sz="2400" b="1" dirty="0" err="1">
                <a:solidFill>
                  <a:srgbClr val="3F3F3F"/>
                </a:solidFill>
                <a:ea typeface="맑은 고딕"/>
              </a:rPr>
              <a:t>N개의</a:t>
            </a: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sz="2400" b="1" dirty="0" err="1">
                <a:solidFill>
                  <a:srgbClr val="3F3F3F"/>
                </a:solidFill>
                <a:ea typeface="맑은 고딕"/>
              </a:rPr>
              <a:t>아두이노</a:t>
            </a: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 원격 스위치 제작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CE6E8EB-6CB7-78B3-4EA4-56570A9D2D63}"/>
              </a:ext>
            </a:extLst>
          </p:cNvPr>
          <p:cNvSpPr txBox="1"/>
          <p:nvPr/>
        </p:nvSpPr>
        <p:spPr>
          <a:xfrm>
            <a:off x="1556564" y="4294622"/>
            <a:ext cx="5422645" cy="11289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ko-KR" altLang="en-US" sz="2400" b="1" dirty="0" err="1">
                <a:solidFill>
                  <a:srgbClr val="3F3F3F"/>
                </a:solidFill>
                <a:ea typeface="맑은 고딕"/>
              </a:rPr>
              <a:t>N개의</a:t>
            </a: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sz="2400" b="1" dirty="0" err="1">
                <a:solidFill>
                  <a:srgbClr val="3F3F3F"/>
                </a:solidFill>
                <a:ea typeface="맑은 고딕"/>
              </a:rPr>
              <a:t>아두이노</a:t>
            </a: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 원격 스위치를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   제어할 수 있는 </a:t>
            </a:r>
            <a:r>
              <a:rPr lang="ko-KR" altLang="en-US" sz="2400" b="1" dirty="0" err="1">
                <a:solidFill>
                  <a:srgbClr val="3F3F3F"/>
                </a:solidFill>
                <a:ea typeface="맑은 고딕"/>
              </a:rPr>
              <a:t>앱인벤터</a:t>
            </a: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 개발</a:t>
            </a:r>
          </a:p>
        </p:txBody>
      </p:sp>
      <p:pic>
        <p:nvPicPr>
          <p:cNvPr id="6" name="그림 5" descr="만화 영화, 그래픽, 디자인, 클립아트이(가) 표시된 사진&#10;&#10;자동 생성된 설명">
            <a:extLst>
              <a:ext uri="{FF2B5EF4-FFF2-40B4-BE49-F238E27FC236}">
                <a16:creationId xmlns:a16="http://schemas.microsoft.com/office/drawing/2014/main" id="{B51D7655-BB84-5F75-15D6-DBBB34860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" r="205" b="-541"/>
          <a:stretch/>
        </p:blipFill>
        <p:spPr>
          <a:xfrm>
            <a:off x="2553420" y="5467431"/>
            <a:ext cx="2973257" cy="1127779"/>
          </a:xfrm>
          <a:prstGeom prst="rect">
            <a:avLst/>
          </a:prstGeom>
        </p:spPr>
      </p:pic>
      <p:pic>
        <p:nvPicPr>
          <p:cNvPr id="7" name="그림 6" descr="텍스트, 전자 공학, 회로, 전자제품이(가) 표시된 사진&#10;&#10;자동 생성된 설명">
            <a:extLst>
              <a:ext uri="{FF2B5EF4-FFF2-40B4-BE49-F238E27FC236}">
                <a16:creationId xmlns:a16="http://schemas.microsoft.com/office/drawing/2014/main" id="{2286C70A-A61C-7025-6F24-EB3F3D08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656" y="2659849"/>
            <a:ext cx="2645434" cy="153590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748FF86-DF6E-0B99-B037-41F6429218E9}"/>
              </a:ext>
            </a:extLst>
          </p:cNvPr>
          <p:cNvSpPr txBox="1"/>
          <p:nvPr/>
        </p:nvSpPr>
        <p:spPr>
          <a:xfrm>
            <a:off x="5150903" y="3078096"/>
            <a:ext cx="951288" cy="10603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3F3F3F"/>
                </a:solidFill>
                <a:ea typeface="맑은 고딕"/>
              </a:rPr>
              <a:t>X</a:t>
            </a:r>
            <a:r>
              <a:rPr lang="ko-KR" altLang="en-US" sz="2800" b="1" dirty="0">
                <a:solidFill>
                  <a:srgbClr val="3F3F3F"/>
                </a:solidFill>
                <a:ea typeface="맑은 고딕"/>
              </a:rPr>
              <a:t> </a:t>
            </a:r>
            <a:r>
              <a:rPr lang="ko-KR" altLang="en-US" sz="2800" b="1" dirty="0" err="1">
                <a:solidFill>
                  <a:srgbClr val="3F3F3F"/>
                </a:solidFill>
                <a:ea typeface="맑은 고딕"/>
              </a:rPr>
              <a:t>n</a:t>
            </a:r>
            <a:endParaRPr lang="ko-KR" altLang="en-US" sz="2800" b="1">
              <a:solidFill>
                <a:srgbClr val="3F3F3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F3F3F"/>
                </a:solidFill>
                <a:ea typeface="맑은 고딕"/>
              </a:rPr>
              <a:t>(</a:t>
            </a:r>
            <a:r>
              <a:rPr lang="ko-KR" altLang="en-US" sz="1600" b="1" err="1">
                <a:solidFill>
                  <a:srgbClr val="3F3F3F"/>
                </a:solidFill>
                <a:ea typeface="맑은 고딕"/>
              </a:rPr>
              <a:t>n</a:t>
            </a:r>
            <a:r>
              <a:rPr lang="ko-KR" altLang="en-US" sz="1600" b="1" dirty="0">
                <a:solidFill>
                  <a:srgbClr val="3F3F3F"/>
                </a:solidFill>
                <a:ea typeface="맑은 고딕"/>
              </a:rPr>
              <a:t>&gt;=2)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17C5C0-FB77-4695-2E04-FBC344E7C092}"/>
              </a:ext>
            </a:extLst>
          </p:cNvPr>
          <p:cNvCxnSpPr/>
          <p:nvPr/>
        </p:nvCxnSpPr>
        <p:spPr>
          <a:xfrm>
            <a:off x="6859977" y="2841506"/>
            <a:ext cx="1863305" cy="1446362"/>
          </a:xfrm>
          <a:prstGeom prst="straightConnector1">
            <a:avLst/>
          </a:prstGeom>
          <a:ln w="28575">
            <a:solidFill>
              <a:srgbClr val="FFC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AF41AF-E235-597F-6CC2-1DAB3F40ED72}"/>
              </a:ext>
            </a:extLst>
          </p:cNvPr>
          <p:cNvCxnSpPr>
            <a:cxnSpLocks/>
          </p:cNvCxnSpPr>
          <p:nvPr/>
        </p:nvCxnSpPr>
        <p:spPr>
          <a:xfrm flipV="1">
            <a:off x="6859976" y="4264863"/>
            <a:ext cx="1863305" cy="1446362"/>
          </a:xfrm>
          <a:prstGeom prst="straightConnector1">
            <a:avLst/>
          </a:prstGeom>
          <a:ln w="28575">
            <a:solidFill>
              <a:srgbClr val="FFC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그래픽, 스크린샷, 그래픽 디자인, 원이(가) 표시된 사진&#10;&#10;자동 생성된 설명">
            <a:extLst>
              <a:ext uri="{FF2B5EF4-FFF2-40B4-BE49-F238E27FC236}">
                <a16:creationId xmlns:a16="http://schemas.microsoft.com/office/drawing/2014/main" id="{1B416A37-BE5D-F710-6D7D-69738F5C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664" y="3480757"/>
            <a:ext cx="1578635" cy="1621767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A6EB25C7-E8EB-C78E-9B4F-611BAA1AC33F}"/>
              </a:ext>
            </a:extLst>
          </p:cNvPr>
          <p:cNvSpPr txBox="1"/>
          <p:nvPr/>
        </p:nvSpPr>
        <p:spPr>
          <a:xfrm>
            <a:off x="3264556" y="1347224"/>
            <a:ext cx="8512805" cy="49449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3F3F3F"/>
                </a:solidFill>
                <a:ea typeface="맑은 고딕"/>
              </a:rPr>
              <a:t>: 와이파이 모듈로 변경 후 </a:t>
            </a:r>
            <a:r>
              <a:rPr lang="ko-KR" altLang="en-US" sz="2000" dirty="0" err="1">
                <a:solidFill>
                  <a:srgbClr val="3F3F3F"/>
                </a:solidFill>
                <a:ea typeface="맑은 고딕"/>
              </a:rPr>
              <a:t>n개로</a:t>
            </a:r>
            <a:r>
              <a:rPr lang="ko-KR" altLang="en-US" sz="2000" dirty="0">
                <a:solidFill>
                  <a:srgbClr val="3F3F3F"/>
                </a:solidFill>
                <a:ea typeface="맑은 고딕"/>
              </a:rPr>
              <a:t> 확장하여 </a:t>
            </a:r>
            <a:r>
              <a:rPr lang="ko-KR" altLang="en-US" sz="2000" dirty="0" err="1">
                <a:solidFill>
                  <a:srgbClr val="3F3F3F"/>
                </a:solidFill>
                <a:ea typeface="맑은 고딕"/>
              </a:rPr>
              <a:t>아두이노</a:t>
            </a:r>
            <a:r>
              <a:rPr lang="ko-KR" altLang="en-US" sz="2000" dirty="0">
                <a:solidFill>
                  <a:srgbClr val="3F3F3F"/>
                </a:solidFill>
                <a:ea typeface="맑은 고딕"/>
              </a:rPr>
              <a:t>/원격 제어 앱 개발</a:t>
            </a:r>
          </a:p>
        </p:txBody>
      </p:sp>
    </p:spTree>
    <p:extLst>
      <p:ext uri="{BB962C8B-B14F-4D97-AF65-F5344CB8AC3E}">
        <p14:creationId xmlns:p14="http://schemas.microsoft.com/office/powerpoint/2010/main" val="19087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02</a:t>
            </a:r>
            <a:endParaRPr lang="ko-KR" sz="32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11950" y="1311403"/>
            <a:ext cx="2906608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몸통 제작</a:t>
            </a:r>
            <a:endParaRPr lang="ko-KR" altLang="en-US" sz="2400" b="1" dirty="0">
              <a:solidFill>
                <a:srgbClr val="3F3F3F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90BC7-3B73-9B4A-92D6-8197038338A0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A5DA8-35F2-5E6B-D402-E5C54AAC655E}"/>
              </a:ext>
            </a:extLst>
          </p:cNvPr>
          <p:cNvSpPr txBox="1"/>
          <p:nvPr/>
        </p:nvSpPr>
        <p:spPr>
          <a:xfrm>
            <a:off x="1261175" y="54138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다음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주 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개발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예정 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내용</a:t>
            </a:r>
            <a:endParaRPr lang="ko-KR" altLang="en-US" sz="3200" b="1" dirty="0">
              <a:ea typeface="맑은 고딕"/>
            </a:endParaRPr>
          </a:p>
        </p:txBody>
      </p:sp>
      <p:pic>
        <p:nvPicPr>
          <p:cNvPr id="3" name="그림 2" descr="벽, 싱크대, 욕실, 실내이(가) 표시된 사진&#10;&#10;자동 생성된 설명">
            <a:extLst>
              <a:ext uri="{FF2B5EF4-FFF2-40B4-BE49-F238E27FC236}">
                <a16:creationId xmlns:a16="http://schemas.microsoft.com/office/drawing/2014/main" id="{4DC019DB-16F9-A583-AF9B-83A08C2B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60" y="2162809"/>
            <a:ext cx="4452551" cy="4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ko-KR" sz="32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11950" y="1290808"/>
            <a:ext cx="2906608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확장 기능 구현</a:t>
            </a:r>
            <a:endParaRPr lang="ko-KR" altLang="en-US" sz="2400" b="1" dirty="0">
              <a:solidFill>
                <a:srgbClr val="3F3F3F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90BC7-3B73-9B4A-92D6-8197038338A0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A5DA8-35F2-5E6B-D402-E5C54AAC655E}"/>
              </a:ext>
            </a:extLst>
          </p:cNvPr>
          <p:cNvSpPr txBox="1"/>
          <p:nvPr/>
        </p:nvSpPr>
        <p:spPr>
          <a:xfrm>
            <a:off x="1261175" y="54138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다음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주 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개발 </a:t>
            </a:r>
            <a:r>
              <a:rPr lang="ko-KR" altLang="en-US" sz="3200" b="1" dirty="0">
                <a:solidFill>
                  <a:srgbClr val="000000"/>
                </a:solidFill>
                <a:ea typeface="+mn-lt"/>
                <a:cs typeface="+mn-lt"/>
              </a:rPr>
              <a:t>예정 </a:t>
            </a:r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내용</a:t>
            </a:r>
            <a:endParaRPr lang="ko-KR" altLang="en-US" sz="3200" b="1" dirty="0">
              <a:ea typeface="맑은 고딕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E70668-5B79-25AD-66EB-6EF35557AC00}"/>
              </a:ext>
            </a:extLst>
          </p:cNvPr>
          <p:cNvSpPr/>
          <p:nvPr/>
        </p:nvSpPr>
        <p:spPr>
          <a:xfrm>
            <a:off x="1906968" y="2054957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FE7AF7E-E598-42DF-7D9C-793218AF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16" y="2698105"/>
            <a:ext cx="986884" cy="98688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267356E-1028-8E39-C268-4E2489A6D313}"/>
              </a:ext>
            </a:extLst>
          </p:cNvPr>
          <p:cNvSpPr/>
          <p:nvPr/>
        </p:nvSpPr>
        <p:spPr>
          <a:xfrm>
            <a:off x="4477863" y="2051289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클립아트, 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868016C6-6AB3-33BF-8B0C-CCAF8E6F9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9" y="2555048"/>
            <a:ext cx="1126274" cy="112627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47A0CFA7-2F05-0B41-41C8-7EB1CC79DA49}"/>
              </a:ext>
            </a:extLst>
          </p:cNvPr>
          <p:cNvSpPr/>
          <p:nvPr/>
        </p:nvSpPr>
        <p:spPr>
          <a:xfrm>
            <a:off x="1911125" y="4407473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그래픽, 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2B5BFD1-89D8-725A-2250-AC9F8EA30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1" y="5025188"/>
            <a:ext cx="1199149" cy="119914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A39E58B-FAFF-D7AF-AA04-95746BAA3310}"/>
              </a:ext>
            </a:extLst>
          </p:cNvPr>
          <p:cNvSpPr/>
          <p:nvPr/>
        </p:nvSpPr>
        <p:spPr>
          <a:xfrm>
            <a:off x="4477863" y="4407473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2EE5B11C-0DA6-0FB2-2740-F61EA1CB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95" y="5145504"/>
            <a:ext cx="647700" cy="657728"/>
          </a:xfrm>
          <a:prstGeom prst="rect">
            <a:avLst/>
          </a:prstGeom>
        </p:spPr>
      </p:pic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FF1B5CE7-B4B2-F5C1-E071-DEFB63619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952" y="5175583"/>
            <a:ext cx="567490" cy="587543"/>
          </a:xfrm>
          <a:prstGeom prst="rect">
            <a:avLst/>
          </a:prstGeom>
        </p:spPr>
      </p:pic>
      <p:pic>
        <p:nvPicPr>
          <p:cNvPr id="23" name="그림 22" descr="실내, 가구, 예술, 디자인이(가) 표시된 사진&#10;&#10;자동 생성된 설명">
            <a:extLst>
              <a:ext uri="{FF2B5EF4-FFF2-40B4-BE49-F238E27FC236}">
                <a16:creationId xmlns:a16="http://schemas.microsoft.com/office/drawing/2014/main" id="{AAE646B2-3581-A4DB-2E16-3E12C00DC0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621" r="22086" b="-442"/>
          <a:stretch/>
        </p:blipFill>
        <p:spPr>
          <a:xfrm>
            <a:off x="7319990" y="2341244"/>
            <a:ext cx="3811199" cy="36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그래픽, 폰트, 로고이(가) 표시된 사진&#10;&#10;자동 생성된 설명">
            <a:extLst>
              <a:ext uri="{FF2B5EF4-FFF2-40B4-BE49-F238E27FC236}">
                <a16:creationId xmlns:a16="http://schemas.microsoft.com/office/drawing/2014/main" id="{664280B3-5FE2-FDBE-4B8F-1BDBBF5D3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BD7B7D7-340C-12FB-CAC8-3FB82670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그래픽, 원이(가) 표시된 사진&#10;&#10;자동 생성된 설명">
            <a:extLst>
              <a:ext uri="{FF2B5EF4-FFF2-40B4-BE49-F238E27FC236}">
                <a16:creationId xmlns:a16="http://schemas.microsoft.com/office/drawing/2014/main" id="{33D3DF14-DF76-5B74-E9F9-40975A9ED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6863C9B-57D7-41BF-FA70-FB3A342FFC6A}"/>
              </a:ext>
            </a:extLst>
          </p:cNvPr>
          <p:cNvSpPr txBox="1"/>
          <p:nvPr/>
        </p:nvSpPr>
        <p:spPr>
          <a:xfrm>
            <a:off x="686529" y="494081"/>
            <a:ext cx="1717784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>
                <a:solidFill>
                  <a:srgbClr val="00979C"/>
                </a:solidFill>
                <a:ea typeface="맑은 고딕"/>
              </a:rPr>
              <a:t>목 차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BD6ADA8-2647-B999-B0A5-247A1B4F5986}"/>
              </a:ext>
            </a:extLst>
          </p:cNvPr>
          <p:cNvSpPr txBox="1"/>
          <p:nvPr/>
        </p:nvSpPr>
        <p:spPr>
          <a:xfrm>
            <a:off x="1562042" y="1687176"/>
            <a:ext cx="435341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200" b="1" dirty="0">
                <a:solidFill>
                  <a:srgbClr val="000000"/>
                </a:solidFill>
                <a:latin typeface="맑은 고딕"/>
                <a:ea typeface="맑은 고딕"/>
              </a:rPr>
              <a:t>이주의 주요 개발 내용</a:t>
            </a:r>
            <a:endParaRPr lang="ko-KR">
              <a:ea typeface="맑은 고딕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D4CB756-CD7E-50A6-1EE6-3EA6048F8356}"/>
              </a:ext>
            </a:extLst>
          </p:cNvPr>
          <p:cNvSpPr txBox="1"/>
          <p:nvPr/>
        </p:nvSpPr>
        <p:spPr>
          <a:xfrm>
            <a:off x="1550135" y="2318416"/>
            <a:ext cx="4365325" cy="14178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모듈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몸통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기획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주제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확장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0E90AF8-A333-0277-0E16-15407197CFDE}"/>
              </a:ext>
            </a:extLst>
          </p:cNvPr>
          <p:cNvSpPr txBox="1"/>
          <p:nvPr/>
        </p:nvSpPr>
        <p:spPr>
          <a:xfrm>
            <a:off x="1562041" y="4006219"/>
            <a:ext cx="454057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000000"/>
                </a:solidFill>
                <a:latin typeface="맑은 고딕"/>
                <a:ea typeface="맑은 고딕"/>
              </a:rPr>
              <a:t>다음 주</a:t>
            </a:r>
            <a:r>
              <a:rPr lang="ko-KR" sz="3200" b="1" dirty="0">
                <a:solidFill>
                  <a:srgbClr val="000000"/>
                </a:solidFill>
                <a:latin typeface="맑은 고딕"/>
                <a:ea typeface="맑은 고딕"/>
              </a:rPr>
              <a:t> 개발 </a:t>
            </a:r>
            <a:r>
              <a:rPr lang="ko-KR" altLang="en-US" sz="3200" b="1" dirty="0">
                <a:solidFill>
                  <a:srgbClr val="000000"/>
                </a:solidFill>
                <a:latin typeface="맑은 고딕"/>
                <a:ea typeface="맑은 고딕"/>
              </a:rPr>
              <a:t>예정 </a:t>
            </a:r>
            <a:r>
              <a:rPr lang="ko-KR" sz="3200" b="1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endParaRPr lang="ko-KR" dirty="0">
              <a:ea typeface="맑은 고딕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7578C73-2160-90C6-1E21-BE263E825458}"/>
              </a:ext>
            </a:extLst>
          </p:cNvPr>
          <p:cNvSpPr txBox="1"/>
          <p:nvPr/>
        </p:nvSpPr>
        <p:spPr>
          <a:xfrm>
            <a:off x="1562040" y="4543670"/>
            <a:ext cx="4353419" cy="187948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아두이노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2차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/>
                <a:ea typeface="맑은 고딕"/>
              </a:rPr>
              <a:t>개발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     &amp; </a:t>
            </a: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원격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제어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앱 </a:t>
            </a: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개발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 후 </a:t>
            </a:r>
            <a:r>
              <a:rPr lang="en-US" altLang="ko-KR" sz="2000" b="1" err="1">
                <a:solidFill>
                  <a:srgbClr val="000000"/>
                </a:solidFill>
                <a:latin typeface="맑은 고딕"/>
                <a:ea typeface="맑은 고딕"/>
              </a:rPr>
              <a:t>연결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몸통</a:t>
            </a:r>
            <a:r>
              <a:rPr 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제작</a:t>
            </a:r>
            <a:endParaRPr lang="en-US" altLang="ko-KR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확장 기능 구현</a:t>
            </a:r>
          </a:p>
        </p:txBody>
      </p:sp>
      <p:pic>
        <p:nvPicPr>
          <p:cNvPr id="13" name="그림 12" descr="원, 그래픽, 스크린샷, 상징이(가) 표시된 사진&#10;&#10;자동 생성된 설명">
            <a:extLst>
              <a:ext uri="{FF2B5EF4-FFF2-40B4-BE49-F238E27FC236}">
                <a16:creationId xmlns:a16="http://schemas.microsoft.com/office/drawing/2014/main" id="{B4064A3D-82EB-2F59-12CD-2DE80C0C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7" y="1687370"/>
            <a:ext cx="644359" cy="630992"/>
          </a:xfrm>
          <a:prstGeom prst="rect">
            <a:avLst/>
          </a:prstGeom>
        </p:spPr>
      </p:pic>
      <p:pic>
        <p:nvPicPr>
          <p:cNvPr id="14" name="그림 13" descr="그래픽, 폰트, 원, 상징이(가) 표시된 사진&#10;&#10;자동 생성된 설명">
            <a:extLst>
              <a:ext uri="{FF2B5EF4-FFF2-40B4-BE49-F238E27FC236}">
                <a16:creationId xmlns:a16="http://schemas.microsoft.com/office/drawing/2014/main" id="{94DA4102-91D9-73B4-C9FF-4DD3BF535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3" y="3979676"/>
            <a:ext cx="644359" cy="657728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5C04F8E-A1FC-ED86-081C-E92DAEB2161D}"/>
              </a:ext>
            </a:extLst>
          </p:cNvPr>
          <p:cNvSpPr txBox="1"/>
          <p:nvPr/>
        </p:nvSpPr>
        <p:spPr>
          <a:xfrm>
            <a:off x="2350051" y="762391"/>
            <a:ext cx="376767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1" dirty="0" err="1">
                <a:solidFill>
                  <a:srgbClr val="86BBBD"/>
                </a:solidFill>
                <a:ea typeface="맑은 고딕"/>
              </a:rPr>
              <a:t>Table</a:t>
            </a:r>
            <a:r>
              <a:rPr lang="ko-KR" altLang="en-US" sz="2400" i="1" dirty="0">
                <a:solidFill>
                  <a:srgbClr val="86BBBD"/>
                </a:solidFill>
                <a:ea typeface="맑은 고딕"/>
              </a:rPr>
              <a:t> of </a:t>
            </a:r>
            <a:r>
              <a:rPr lang="ko-KR" altLang="en-US" sz="2400" i="1" dirty="0" err="1">
                <a:solidFill>
                  <a:srgbClr val="86BBBD"/>
                </a:solidFill>
                <a:ea typeface="맑은 고딕"/>
              </a:rPr>
              <a:t>Contents</a:t>
            </a:r>
            <a:endParaRPr lang="ko-KR" sz="2400" i="1" dirty="0">
              <a:solidFill>
                <a:srgbClr val="86BBBD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9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925641" y="3062489"/>
            <a:ext cx="4831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FFFFFF"/>
                </a:solidFill>
                <a:ea typeface="맑은 고딕"/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494191" y="3105209"/>
            <a:ext cx="567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  <a:ea typeface="맑은 고딕"/>
              </a:rPr>
              <a:t>이주의 주요 개발 내용</a:t>
            </a:r>
          </a:p>
        </p:txBody>
      </p:sp>
    </p:spTree>
    <p:extLst>
      <p:ext uri="{BB962C8B-B14F-4D97-AF65-F5344CB8AC3E}">
        <p14:creationId xmlns:p14="http://schemas.microsoft.com/office/powerpoint/2010/main" val="27662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3C686D4-1BD1-F610-F936-1BC0BC951CE7}"/>
              </a:ext>
            </a:extLst>
          </p:cNvPr>
          <p:cNvSpPr/>
          <p:nvPr/>
        </p:nvSpPr>
        <p:spPr>
          <a:xfrm>
            <a:off x="125856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72E7FD-53CD-E2D1-0D0B-332C89E240FB}"/>
              </a:ext>
            </a:extLst>
          </p:cNvPr>
          <p:cNvSpPr/>
          <p:nvPr/>
        </p:nvSpPr>
        <p:spPr>
          <a:xfrm>
            <a:off x="483765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30120-D66C-D205-434F-FED8C4FABA90}"/>
              </a:ext>
            </a:extLst>
          </p:cNvPr>
          <p:cNvSpPr/>
          <p:nvPr/>
        </p:nvSpPr>
        <p:spPr>
          <a:xfrm>
            <a:off x="8416742" y="2268574"/>
            <a:ext cx="3059545" cy="296718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2421602" y="2640635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01</a:t>
            </a:r>
            <a:endParaRPr lang="ko-KR" sz="200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F863D-3F99-2C25-E861-C7FFBA63D669}"/>
              </a:ext>
            </a:extLst>
          </p:cNvPr>
          <p:cNvSpPr txBox="1"/>
          <p:nvPr/>
        </p:nvSpPr>
        <p:spPr>
          <a:xfrm>
            <a:off x="6000692" y="2640635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02</a:t>
            </a:r>
            <a:endParaRPr lang="ko-KR" sz="20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E309F-63C2-37B3-BD64-EFECC8750C93}"/>
              </a:ext>
            </a:extLst>
          </p:cNvPr>
          <p:cNvSpPr txBox="1"/>
          <p:nvPr/>
        </p:nvSpPr>
        <p:spPr>
          <a:xfrm>
            <a:off x="9579783" y="2640634"/>
            <a:ext cx="72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ko-KR" sz="2000" dirty="0">
              <a:solidFill>
                <a:srgbClr val="FFC000"/>
              </a:solidFill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829E34-E84C-33AB-755E-B92F968B6FEC}"/>
              </a:ext>
            </a:extLst>
          </p:cNvPr>
          <p:cNvCxnSpPr/>
          <p:nvPr/>
        </p:nvCxnSpPr>
        <p:spPr>
          <a:xfrm>
            <a:off x="1638409" y="3358464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8C22-B5FF-801D-BB09-7AF3BBD0BEE8}"/>
              </a:ext>
            </a:extLst>
          </p:cNvPr>
          <p:cNvCxnSpPr>
            <a:cxnSpLocks/>
          </p:cNvCxnSpPr>
          <p:nvPr/>
        </p:nvCxnSpPr>
        <p:spPr>
          <a:xfrm>
            <a:off x="5217499" y="3358465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4BC671-72ED-9AD7-5E91-76784AE5A571}"/>
              </a:ext>
            </a:extLst>
          </p:cNvPr>
          <p:cNvCxnSpPr>
            <a:cxnSpLocks/>
          </p:cNvCxnSpPr>
          <p:nvPr/>
        </p:nvCxnSpPr>
        <p:spPr>
          <a:xfrm>
            <a:off x="8796590" y="3358463"/>
            <a:ext cx="2299855" cy="13855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574400" y="3824842"/>
            <a:ext cx="24357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400" b="1" dirty="0">
                <a:solidFill>
                  <a:srgbClr val="3F3F3F"/>
                </a:solidFill>
                <a:latin typeface="Malgun Gothic"/>
                <a:ea typeface="Malgun Gothic"/>
              </a:rPr>
              <a:t>모듈 변경</a:t>
            </a:r>
            <a:endParaRPr lang="ko-KR" sz="2400" dirty="0">
              <a:solidFill>
                <a:srgbClr val="3F3F3F"/>
              </a:solidFill>
              <a:latin typeface="Malgun Gothic"/>
              <a:ea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A052-F66B-B6AC-6833-719EA0394B64}"/>
              </a:ext>
            </a:extLst>
          </p:cNvPr>
          <p:cNvSpPr txBox="1"/>
          <p:nvPr/>
        </p:nvSpPr>
        <p:spPr>
          <a:xfrm>
            <a:off x="5362859" y="3829785"/>
            <a:ext cx="1971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400" b="1" dirty="0">
                <a:solidFill>
                  <a:srgbClr val="3F3F3F"/>
                </a:solidFill>
                <a:latin typeface="Malgun Gothic"/>
                <a:ea typeface="Malgun Gothic"/>
              </a:rPr>
              <a:t>몸통 기획</a:t>
            </a:r>
            <a:endParaRPr lang="ko-KR" sz="2400" dirty="0">
              <a:solidFill>
                <a:srgbClr val="3F3F3F"/>
              </a:solidFill>
              <a:latin typeface="Malgun Gothic"/>
              <a:ea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BF84-69AE-E71D-D1F2-666AEC1B75A0}"/>
              </a:ext>
            </a:extLst>
          </p:cNvPr>
          <p:cNvSpPr txBox="1"/>
          <p:nvPr/>
        </p:nvSpPr>
        <p:spPr>
          <a:xfrm>
            <a:off x="8640026" y="3829784"/>
            <a:ext cx="2618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400" b="1" dirty="0">
                <a:solidFill>
                  <a:srgbClr val="3F3F3F"/>
                </a:solidFill>
                <a:latin typeface="Malgun Gothic"/>
                <a:ea typeface="Malgun Gothic"/>
              </a:rPr>
              <a:t>주제 확장</a:t>
            </a:r>
            <a:endParaRPr lang="ko-KR" sz="2400" dirty="0">
              <a:solidFill>
                <a:srgbClr val="3F3F3F"/>
              </a:solidFill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7D9CD-5620-CEAB-CEFA-2770C01773E6}"/>
              </a:ext>
            </a:extLst>
          </p:cNvPr>
          <p:cNvSpPr txBox="1"/>
          <p:nvPr/>
        </p:nvSpPr>
        <p:spPr>
          <a:xfrm>
            <a:off x="1261175" y="54138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</p:spTree>
    <p:extLst>
      <p:ext uri="{BB962C8B-B14F-4D97-AF65-F5344CB8AC3E}">
        <p14:creationId xmlns:p14="http://schemas.microsoft.com/office/powerpoint/2010/main" val="213381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01</a:t>
            </a:r>
            <a:endParaRPr lang="ko-KR" sz="32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16000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모듈 변경 </a:t>
            </a:r>
            <a:endParaRPr lang="ko-KR" altLang="en-US" sz="2400" b="1" dirty="0">
              <a:solidFill>
                <a:srgbClr val="3F3F3F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3E304-10B8-BD48-BCF5-D2E1BE8766F1}"/>
              </a:ext>
            </a:extLst>
          </p:cNvPr>
          <p:cNvSpPr txBox="1"/>
          <p:nvPr/>
        </p:nvSpPr>
        <p:spPr>
          <a:xfrm>
            <a:off x="6382694" y="3496035"/>
            <a:ext cx="2920985" cy="735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3F3F3F"/>
                </a:solidFill>
                <a:ea typeface="맑은 고딕"/>
              </a:rPr>
              <a:t>연동성</a:t>
            </a:r>
          </a:p>
        </p:txBody>
      </p:sp>
      <p:pic>
        <p:nvPicPr>
          <p:cNvPr id="10" name="그림 9" descr="디바이스마트,MCU보드/전자키트 &gt; 통신/네트워크 &gt; 블루투스/BLE,SZH,블루투스 직렬포트 모듈 HC-06 (DIP) [SZH-EK010],PC 또는 모바일 기기의 블루투스 Master 모듈과 임베디드 시스템간의 연결을 직렬포트 대용으로 간단히 사용하며, 아두이노와 호환됩니다.">
            <a:extLst>
              <a:ext uri="{FF2B5EF4-FFF2-40B4-BE49-F238E27FC236}">
                <a16:creationId xmlns:a16="http://schemas.microsoft.com/office/drawing/2014/main" id="{80C1F157-51F8-1D2B-9860-67163B04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43" y="2392487"/>
            <a:ext cx="3246407" cy="2431211"/>
          </a:xfrm>
          <a:prstGeom prst="rect">
            <a:avLst/>
          </a:prstGeom>
        </p:spPr>
      </p:pic>
      <p:pic>
        <p:nvPicPr>
          <p:cNvPr id="9" name="그림 8" descr="Caution ">
            <a:extLst>
              <a:ext uri="{FF2B5EF4-FFF2-40B4-BE49-F238E27FC236}">
                <a16:creationId xmlns:a16="http://schemas.microsoft.com/office/drawing/2014/main" id="{54399F2B-D2A6-1540-8103-84D4855B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982" y="3053519"/>
            <a:ext cx="1621767" cy="1621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EBFA8-1665-4767-F70D-E687B6F96F44}"/>
              </a:ext>
            </a:extLst>
          </p:cNvPr>
          <p:cNvSpPr txBox="1"/>
          <p:nvPr/>
        </p:nvSpPr>
        <p:spPr>
          <a:xfrm>
            <a:off x="2823715" y="4820715"/>
            <a:ext cx="2920985" cy="494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블루투스 모듈(HC-06)</a:t>
            </a:r>
          </a:p>
        </p:txBody>
      </p:sp>
    </p:spTree>
    <p:extLst>
      <p:ext uri="{BB962C8B-B14F-4D97-AF65-F5344CB8AC3E}">
        <p14:creationId xmlns:p14="http://schemas.microsoft.com/office/powerpoint/2010/main" val="368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01</a:t>
            </a:r>
            <a:endParaRPr lang="ko-KR" sz="3200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16000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모듈 변경 </a:t>
            </a:r>
            <a:endParaRPr lang="ko-KR" altLang="en-US" sz="2400" b="1" dirty="0">
              <a:solidFill>
                <a:srgbClr val="3F3F3F"/>
              </a:solidFill>
              <a:ea typeface="맑은 고딕" panose="020B0503020000020004" pitchFamily="34" charset="-127"/>
            </a:endParaRPr>
          </a:p>
        </p:txBody>
      </p:sp>
      <p:pic>
        <p:nvPicPr>
          <p:cNvPr id="3" name="그림 2" descr="전자제품, 전자 부품, 회로 구성요소, 전자 공학이(가) 표시된 사진&#10;&#10;자동 생성된 설명">
            <a:extLst>
              <a:ext uri="{FF2B5EF4-FFF2-40B4-BE49-F238E27FC236}">
                <a16:creationId xmlns:a16="http://schemas.microsoft.com/office/drawing/2014/main" id="{1363F0CC-858D-66D5-185D-9C888185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41" y="2170670"/>
            <a:ext cx="3299254" cy="3299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EBFA8-1665-4767-F70D-E687B6F96F44}"/>
              </a:ext>
            </a:extLst>
          </p:cNvPr>
          <p:cNvSpPr txBox="1"/>
          <p:nvPr/>
        </p:nvSpPr>
        <p:spPr>
          <a:xfrm>
            <a:off x="4584554" y="5150228"/>
            <a:ext cx="3271093" cy="494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와이파이 모듈(ESP8266)</a:t>
            </a:r>
          </a:p>
        </p:txBody>
      </p:sp>
    </p:spTree>
    <p:extLst>
      <p:ext uri="{BB962C8B-B14F-4D97-AF65-F5344CB8AC3E}">
        <p14:creationId xmlns:p14="http://schemas.microsoft.com/office/powerpoint/2010/main" val="2904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02</a:t>
            </a:r>
            <a:endParaRPr lang="en-US" altLang="ko-KR" sz="32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30377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몸통 기획</a:t>
            </a:r>
          </a:p>
        </p:txBody>
      </p:sp>
      <p:pic>
        <p:nvPicPr>
          <p:cNvPr id="5" name="그림 4" descr="포맥스판] 백색*컬러*포맥스 재단을 소개합니다~^^ : 네이버 블로그">
            <a:extLst>
              <a:ext uri="{FF2B5EF4-FFF2-40B4-BE49-F238E27FC236}">
                <a16:creationId xmlns:a16="http://schemas.microsoft.com/office/drawing/2014/main" id="{254061FD-1E9F-980F-1086-F7B837B3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2322267"/>
            <a:ext cx="3185982" cy="3191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2061E-D52A-2D65-8D86-2D9F0BD47324}"/>
              </a:ext>
            </a:extLst>
          </p:cNvPr>
          <p:cNvSpPr txBox="1"/>
          <p:nvPr/>
        </p:nvSpPr>
        <p:spPr>
          <a:xfrm>
            <a:off x="2391229" y="5613607"/>
            <a:ext cx="3271093" cy="494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3F3F3F"/>
                </a:solidFill>
                <a:ea typeface="맑은 고딕"/>
              </a:rPr>
              <a:t>포맥스판으로</a:t>
            </a: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 제작할 예정</a:t>
            </a:r>
          </a:p>
        </p:txBody>
      </p:sp>
      <p:pic>
        <p:nvPicPr>
          <p:cNvPr id="9" name="그림 8" descr="벽, 싱크대, 욕실, 실내이(가) 표시된 사진&#10;&#10;자동 생성된 설명">
            <a:extLst>
              <a:ext uri="{FF2B5EF4-FFF2-40B4-BE49-F238E27FC236}">
                <a16:creationId xmlns:a16="http://schemas.microsoft.com/office/drawing/2014/main" id="{4C5F6802-57CF-59EF-5087-D2753FA28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4" r="9173" b="-225"/>
          <a:stretch/>
        </p:blipFill>
        <p:spPr>
          <a:xfrm>
            <a:off x="6722075" y="2062003"/>
            <a:ext cx="3852974" cy="41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en-US" altLang="ko-KR" sz="32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30377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주제 확장</a:t>
            </a:r>
          </a:p>
        </p:txBody>
      </p:sp>
      <p:pic>
        <p:nvPicPr>
          <p:cNvPr id="5" name="그림 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423176E-2978-FE52-B31C-B9DB53E46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" t="11111" r="46959" b="54655"/>
          <a:stretch/>
        </p:blipFill>
        <p:spPr>
          <a:xfrm>
            <a:off x="1418987" y="2841277"/>
            <a:ext cx="4767652" cy="1884418"/>
          </a:xfrm>
          <a:prstGeom prst="rect">
            <a:avLst/>
          </a:prstGeom>
        </p:spPr>
      </p:pic>
      <p:pic>
        <p:nvPicPr>
          <p:cNvPr id="7" name="그림 6" descr="렌탈업계 '스마트 홈' 눈독… 매년 20%씩 성장 | Save Internet 뉴데일리">
            <a:extLst>
              <a:ext uri="{FF2B5EF4-FFF2-40B4-BE49-F238E27FC236}">
                <a16:creationId xmlns:a16="http://schemas.microsoft.com/office/drawing/2014/main" id="{441C9128-671C-2EA0-CAA6-7C20346D3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995" y="2335225"/>
            <a:ext cx="4699685" cy="33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46768" y="51027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61175" y="483876"/>
            <a:ext cx="87947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이주의 주요 개발 내용 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BD83E-AEDD-2950-8069-02F2A40FE044}"/>
              </a:ext>
            </a:extLst>
          </p:cNvPr>
          <p:cNvSpPr txBox="1"/>
          <p:nvPr/>
        </p:nvSpPr>
        <p:spPr>
          <a:xfrm>
            <a:off x="1318903" y="1326257"/>
            <a:ext cx="724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ea typeface="+mn-lt"/>
                <a:cs typeface="+mn-lt"/>
              </a:rPr>
              <a:t>03</a:t>
            </a:r>
            <a:endParaRPr lang="en-US" altLang="ko-KR" sz="3200" b="1" dirty="0">
              <a:solidFill>
                <a:srgbClr val="FFC000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D1E56-934A-0A35-6117-98EB0FA39950}"/>
              </a:ext>
            </a:extLst>
          </p:cNvPr>
          <p:cNvSpPr txBox="1"/>
          <p:nvPr/>
        </p:nvSpPr>
        <p:spPr>
          <a:xfrm>
            <a:off x="1930377" y="1307960"/>
            <a:ext cx="5796456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F3F3F"/>
                </a:solidFill>
                <a:ea typeface="맑은 고딕"/>
              </a:rPr>
              <a:t>주제 확장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A8B7-44E0-8B13-C333-94BF4E5FB0EE}"/>
              </a:ext>
            </a:extLst>
          </p:cNvPr>
          <p:cNvSpPr txBox="1"/>
          <p:nvPr/>
        </p:nvSpPr>
        <p:spPr>
          <a:xfrm>
            <a:off x="1893945" y="4777993"/>
            <a:ext cx="2928572" cy="1417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2000" b="1" dirty="0">
                <a:solidFill>
                  <a:srgbClr val="3F3F3F"/>
                </a:solidFill>
                <a:ea typeface="맑은 고딕"/>
              </a:rPr>
              <a:t>햇빛에 따라 </a:t>
            </a: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움직이는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스마트</a:t>
            </a:r>
            <a:r>
              <a:rPr lang="ko-KR" sz="2000" b="1" dirty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블라인드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ea typeface="맑은 고딕"/>
              </a:rPr>
              <a:t>(</a:t>
            </a:r>
            <a:r>
              <a:rPr lang="ko-KR" sz="2000" b="1" dirty="0">
                <a:solidFill>
                  <a:srgbClr val="3F3F3F"/>
                </a:solidFill>
                <a:ea typeface="맑은 고딕"/>
              </a:rPr>
              <a:t>조도센서</a:t>
            </a:r>
            <a:r>
              <a:rPr lang="en-US" altLang="ko-KR" sz="2000" b="1" dirty="0">
                <a:solidFill>
                  <a:srgbClr val="3F3F3F"/>
                </a:solidFill>
                <a:ea typeface="맑은 고딕"/>
              </a:rPr>
              <a:t>+</a:t>
            </a:r>
            <a:r>
              <a:rPr lang="ko-KR" sz="2000" b="1" dirty="0" err="1">
                <a:solidFill>
                  <a:srgbClr val="3F3F3F"/>
                </a:solidFill>
                <a:ea typeface="맑은 고딕"/>
              </a:rPr>
              <a:t>서보모터</a:t>
            </a:r>
            <a:r>
              <a:rPr lang="en-US" altLang="ko-KR" sz="2000" b="1" dirty="0">
                <a:solidFill>
                  <a:srgbClr val="3F3F3F"/>
                </a:solidFill>
                <a:ea typeface="맑은 고딕"/>
              </a:rPr>
              <a:t>)</a:t>
            </a:r>
            <a:endParaRPr lang="ko-KR" altLang="en-US" sz="2000" b="1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BBA508-A067-994E-1B4A-5801C46756EF}"/>
              </a:ext>
            </a:extLst>
          </p:cNvPr>
          <p:cNvSpPr/>
          <p:nvPr/>
        </p:nvSpPr>
        <p:spPr>
          <a:xfrm>
            <a:off x="2267915" y="2265510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573BB687-B2A6-8C93-4CA1-3405B6A9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63" y="2908658"/>
            <a:ext cx="986884" cy="98688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DAC4C9F-A65C-D6FA-13ED-82FEEC9A539B}"/>
              </a:ext>
            </a:extLst>
          </p:cNvPr>
          <p:cNvSpPr/>
          <p:nvPr/>
        </p:nvSpPr>
        <p:spPr>
          <a:xfrm>
            <a:off x="5390257" y="2311973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클립아트, 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4EA91278-2D9C-571A-D053-86388903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63" y="2815732"/>
            <a:ext cx="1126274" cy="11262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20EAAA6-F651-61B1-5A9B-D17465E5C9AE}"/>
              </a:ext>
            </a:extLst>
          </p:cNvPr>
          <p:cNvSpPr/>
          <p:nvPr/>
        </p:nvSpPr>
        <p:spPr>
          <a:xfrm>
            <a:off x="8498414" y="2311973"/>
            <a:ext cx="2182761" cy="2138302"/>
          </a:xfrm>
          <a:prstGeom prst="ellipse">
            <a:avLst/>
          </a:prstGeom>
          <a:solidFill>
            <a:srgbClr val="FFF2D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래픽, 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B436DA-C7F3-E80F-F862-E2AAC358B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769" y="2869531"/>
            <a:ext cx="1199149" cy="1199149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319962D1-8275-44AF-A33F-BB16F089D4CA}"/>
              </a:ext>
            </a:extLst>
          </p:cNvPr>
          <p:cNvSpPr txBox="1"/>
          <p:nvPr/>
        </p:nvSpPr>
        <p:spPr>
          <a:xfrm>
            <a:off x="5403155" y="4778220"/>
            <a:ext cx="2146519" cy="96618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스마트 </a:t>
            </a:r>
            <a:r>
              <a:rPr lang="ko-KR" altLang="en-US" sz="2000" b="1" dirty="0" err="1">
                <a:solidFill>
                  <a:srgbClr val="3F3F3F"/>
                </a:solidFill>
                <a:ea typeface="맑은 고딕"/>
              </a:rPr>
              <a:t>온습도계</a:t>
            </a:r>
            <a:endParaRPr lang="ko-KR" altLang="en-US" sz="2000" b="1" dirty="0" err="1">
              <a:solidFill>
                <a:srgbClr val="3F3F3F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(</a:t>
            </a:r>
            <a:r>
              <a:rPr lang="ko-KR" altLang="en-US" sz="2000" b="1" dirty="0" err="1">
                <a:solidFill>
                  <a:srgbClr val="3F3F3F"/>
                </a:solidFill>
                <a:ea typeface="맑은 고딕"/>
              </a:rPr>
              <a:t>온습도</a:t>
            </a: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 센서)</a:t>
            </a:r>
            <a:endParaRPr lang="ko-KR" altLang="en-US" sz="2000" b="1" dirty="0">
              <a:solidFill>
                <a:srgbClr val="3F3F3F"/>
              </a:solidFill>
              <a:latin typeface="Malgun Gothic"/>
              <a:ea typeface="Malgun Gothic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6AC0F9C2-A534-1465-4ADC-D4E72DF05D5B}"/>
              </a:ext>
            </a:extLst>
          </p:cNvPr>
          <p:cNvSpPr txBox="1"/>
          <p:nvPr/>
        </p:nvSpPr>
        <p:spPr>
          <a:xfrm>
            <a:off x="8581497" y="4783006"/>
            <a:ext cx="2146519" cy="14178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스마트 전등</a:t>
            </a:r>
            <a:endParaRPr lang="ko-KR" altLang="en-US" sz="2000" b="1" dirty="0" err="1">
              <a:solidFill>
                <a:srgbClr val="3F3F3F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스위치 제어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(기존 프로젝트)</a:t>
            </a:r>
            <a:endParaRPr lang="ko-KR" altLang="en-US" sz="2000" b="1" dirty="0">
              <a:solidFill>
                <a:srgbClr val="3F3F3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77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486</cp:revision>
  <dcterms:created xsi:type="dcterms:W3CDTF">2023-11-26T17:41:23Z</dcterms:created>
  <dcterms:modified xsi:type="dcterms:W3CDTF">2023-11-28T18:43:07Z</dcterms:modified>
</cp:coreProperties>
</file>