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1f8aeec85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61f8aeec85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1f8aeec85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61f8aeec85_1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1f8aeec85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61f8aeec85_1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1f8aeec85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61f8aeec85_5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inkercad.com/things/0fJPigTsIUc-swanky-jofo/editel?sharecode=zq_QMxL31yjjWXx9x1ZrP4n8EST4HwUrl1qMrg5rs2U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371475" y="352425"/>
            <a:ext cx="11449200" cy="615330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ㅇㄹㅇㄹ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971115" y="1467094"/>
            <a:ext cx="6338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8CAE9A"/>
                </a:solidFill>
              </a:rPr>
              <a:t>SMARTFARM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8CAE9A"/>
                </a:solidFill>
              </a:rPr>
              <a:t>RESEARCH NOTE</a:t>
            </a:r>
            <a:endParaRPr b="1" sz="4800">
              <a:solidFill>
                <a:srgbClr val="8CAE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3"/>
          <p:cNvGrpSpPr/>
          <p:nvPr/>
        </p:nvGrpSpPr>
        <p:grpSpPr>
          <a:xfrm>
            <a:off x="628650" y="4980377"/>
            <a:ext cx="11029950" cy="1506148"/>
            <a:chOff x="371475" y="4999427"/>
            <a:chExt cx="11449050" cy="1506148"/>
          </a:xfrm>
        </p:grpSpPr>
        <p:pic>
          <p:nvPicPr>
            <p:cNvPr descr="식물, 자연, 냄비, 화분, 즙이 많은, 선인장, 녹색, 정원, 야외 활동, 유기적인" id="87" name="Google Shape;87;p13"/>
            <p:cNvPicPr preferRelativeResize="0"/>
            <p:nvPr/>
          </p:nvPicPr>
          <p:blipFill rotWithShape="1">
            <a:blip r:embed="rId3">
              <a:alphaModFix/>
            </a:blip>
            <a:srcRect b="31944" l="0" r="0" t="45000"/>
            <a:stretch/>
          </p:blipFill>
          <p:spPr>
            <a:xfrm>
              <a:off x="371475" y="4999428"/>
              <a:ext cx="6440091" cy="1506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식물, 자연, 냄비, 화분, 즙이 많은, 선인장, 녹색, 정원, 야외 활동, 유기적인" id="88" name="Google Shape;88;p13"/>
            <p:cNvPicPr preferRelativeResize="0"/>
            <p:nvPr/>
          </p:nvPicPr>
          <p:blipFill rotWithShape="1">
            <a:blip r:embed="rId4">
              <a:alphaModFix/>
            </a:blip>
            <a:srcRect b="5833" l="0" r="0" t="70139"/>
            <a:stretch/>
          </p:blipFill>
          <p:spPr>
            <a:xfrm>
              <a:off x="5380434" y="4999427"/>
              <a:ext cx="6440091" cy="1506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13"/>
          <p:cNvSpPr txBox="1"/>
          <p:nvPr/>
        </p:nvSpPr>
        <p:spPr>
          <a:xfrm>
            <a:off x="1971139" y="3052325"/>
            <a:ext cx="543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4D2CD"/>
                </a:solidFill>
                <a:latin typeface="Malgun Gothic"/>
                <a:ea typeface="Malgun Gothic"/>
                <a:cs typeface="Malgun Gothic"/>
                <a:sym typeface="Malgun Gothic"/>
              </a:rPr>
              <a:t>RAM(9조)</a:t>
            </a:r>
            <a:endParaRPr sz="1600">
              <a:solidFill>
                <a:srgbClr val="C4D2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4D2CD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김도현, 김승우, 문예강, 이동건, 정언우 </a:t>
            </a:r>
            <a:endParaRPr sz="1600">
              <a:solidFill>
                <a:srgbClr val="C4D2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/>
          <p:nvPr/>
        </p:nvSpPr>
        <p:spPr>
          <a:xfrm rot="10800000">
            <a:off x="1381123" y="1467094"/>
            <a:ext cx="180976" cy="2170018"/>
          </a:xfrm>
          <a:prstGeom prst="rect">
            <a:avLst/>
          </a:prstGeom>
          <a:solidFill>
            <a:srgbClr val="ACC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7469285" y="2363914"/>
            <a:ext cx="415549" cy="510445"/>
            <a:chOff x="1008058" y="1520112"/>
            <a:chExt cx="457200" cy="561607"/>
          </a:xfrm>
        </p:grpSpPr>
        <p:sp>
          <p:nvSpPr>
            <p:cNvPr id="92" name="Google Shape;92;p13"/>
            <p:cNvSpPr/>
            <p:nvPr/>
          </p:nvSpPr>
          <p:spPr>
            <a:xfrm flipH="1" rot="10800000">
              <a:off x="1008058" y="1764422"/>
              <a:ext cx="457200" cy="317297"/>
            </a:xfrm>
            <a:prstGeom prst="trapezoid">
              <a:avLst>
                <a:gd fmla="val 25000" name="adj"/>
              </a:avLst>
            </a:prstGeom>
            <a:solidFill>
              <a:srgbClr val="D7E5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1107873" y="1520112"/>
              <a:ext cx="263728" cy="215532"/>
            </a:xfrm>
            <a:prstGeom prst="heart">
              <a:avLst/>
            </a:prstGeom>
            <a:solidFill>
              <a:srgbClr val="D7E5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371475" y="352425"/>
            <a:ext cx="11449200" cy="615330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541465" y="1334386"/>
            <a:ext cx="258127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ACC4B6"/>
                </a:solidFill>
              </a:rPr>
              <a:t>목차</a:t>
            </a:r>
            <a:endParaRPr b="1" sz="4400">
              <a:solidFill>
                <a:srgbClr val="ACC4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971548" y="2989485"/>
            <a:ext cx="3438600" cy="2560146"/>
            <a:chOff x="819148" y="2767367"/>
            <a:chExt cx="3438600" cy="2560146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819148" y="3121756"/>
              <a:ext cx="2181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r>
                <a:rPr b="1" lang="en-US" sz="2400">
                  <a:solidFill>
                    <a:srgbClr val="8CAE9A"/>
                  </a:solidFill>
                </a:rPr>
                <a:t> 팅커 캐드</a:t>
              </a:r>
              <a:endParaRPr b="1" sz="2400">
                <a:solidFill>
                  <a:srgbClr val="8CAE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819148" y="3678606"/>
              <a:ext cx="34386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111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000"/>
                <a:buFont typeface="Arial"/>
                <a:buChar char="-"/>
              </a:pPr>
              <a:r>
                <a:rPr lang="en-US" sz="2000">
                  <a:solidFill>
                    <a:srgbClr val="9FBBAA"/>
                  </a:solidFill>
                </a:rPr>
                <a:t>기능</a:t>
              </a:r>
              <a:endParaRPr sz="2000">
                <a:solidFill>
                  <a:srgbClr val="9FBBA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111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000"/>
                <a:buFont typeface="Arial"/>
                <a:buChar char="-"/>
              </a:pPr>
              <a:r>
                <a:rPr lang="en-US" sz="2000">
                  <a:solidFill>
                    <a:srgbClr val="9FBBAA"/>
                  </a:solidFill>
                </a:rPr>
                <a:t>활용</a:t>
              </a:r>
              <a:endParaRPr sz="1800"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819148" y="2767367"/>
              <a:ext cx="2181227" cy="110079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819148" y="5217434"/>
              <a:ext cx="2181227" cy="110079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3685375" y="2989472"/>
            <a:ext cx="3438601" cy="2560146"/>
            <a:chOff x="819147" y="2767367"/>
            <a:chExt cx="3438601" cy="2560146"/>
          </a:xfrm>
        </p:grpSpPr>
        <p:sp>
          <p:nvSpPr>
            <p:cNvPr id="106" name="Google Shape;106;p14"/>
            <p:cNvSpPr txBox="1"/>
            <p:nvPr/>
          </p:nvSpPr>
          <p:spPr>
            <a:xfrm>
              <a:off x="819147" y="3121757"/>
              <a:ext cx="2358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b="1" lang="en-US" sz="2400">
                  <a:solidFill>
                    <a:srgbClr val="8CAE9A"/>
                  </a:solidFill>
                </a:rPr>
                <a:t>조도 센서</a:t>
              </a:r>
              <a:endParaRPr b="1" sz="2400">
                <a:solidFill>
                  <a:srgbClr val="8CAE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819148" y="3678606"/>
              <a:ext cx="34386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111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000"/>
                <a:buFont typeface="Arial"/>
                <a:buChar char="-"/>
              </a:pPr>
              <a:r>
                <a:rPr lang="en-US" sz="2000">
                  <a:solidFill>
                    <a:srgbClr val="9FBBAA"/>
                  </a:solidFill>
                </a:rPr>
                <a:t>회로</a:t>
              </a:r>
              <a:endParaRPr sz="2000">
                <a:solidFill>
                  <a:srgbClr val="9FBBA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1600"/>
                <a:buFont typeface="Arial"/>
                <a:buChar char="-"/>
              </a:pPr>
              <a:r>
                <a:rPr lang="en-US" sz="2000">
                  <a:solidFill>
                    <a:srgbClr val="9FBBAA"/>
                  </a:solidFill>
                </a:rPr>
                <a:t>코드</a:t>
              </a:r>
              <a:r>
                <a:rPr lang="en-US" sz="1600">
                  <a:solidFill>
                    <a:srgbClr val="9FBBAA"/>
                  </a:solidFill>
                </a:rPr>
                <a:t> </a:t>
              </a:r>
              <a:endParaRPr sz="1600">
                <a:solidFill>
                  <a:srgbClr val="9FBBA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819148" y="2767367"/>
              <a:ext cx="2181227" cy="110079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819148" y="5217434"/>
              <a:ext cx="2181227" cy="110079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0" name="Google Shape;110;p14"/>
          <p:cNvGrpSpPr/>
          <p:nvPr/>
        </p:nvGrpSpPr>
        <p:grpSpPr>
          <a:xfrm>
            <a:off x="971548" y="1438302"/>
            <a:ext cx="457200" cy="561607"/>
            <a:chOff x="1008058" y="1520112"/>
            <a:chExt cx="457200" cy="561607"/>
          </a:xfrm>
        </p:grpSpPr>
        <p:sp>
          <p:nvSpPr>
            <p:cNvPr id="111" name="Google Shape;111;p14"/>
            <p:cNvSpPr/>
            <p:nvPr/>
          </p:nvSpPr>
          <p:spPr>
            <a:xfrm flipH="1" rot="10800000">
              <a:off x="1008058" y="1764422"/>
              <a:ext cx="457200" cy="317297"/>
            </a:xfrm>
            <a:prstGeom prst="trapezoid">
              <a:avLst>
                <a:gd fmla="val 25000" name="adj"/>
              </a:avLst>
            </a:prstGeom>
            <a:solidFill>
              <a:srgbClr val="8CA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107873" y="1520112"/>
              <a:ext cx="263728" cy="215532"/>
            </a:xfrm>
            <a:prstGeom prst="heart">
              <a:avLst/>
            </a:prstGeom>
            <a:solidFill>
              <a:srgbClr val="8CA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3" name="Google Shape;113;p14"/>
          <p:cNvGrpSpPr/>
          <p:nvPr/>
        </p:nvGrpSpPr>
        <p:grpSpPr>
          <a:xfrm>
            <a:off x="6357975" y="2989460"/>
            <a:ext cx="3438604" cy="2560167"/>
            <a:chOff x="819144" y="2767367"/>
            <a:chExt cx="3438604" cy="2560167"/>
          </a:xfrm>
        </p:grpSpPr>
        <p:sp>
          <p:nvSpPr>
            <p:cNvPr id="114" name="Google Shape;114;p14"/>
            <p:cNvSpPr txBox="1"/>
            <p:nvPr/>
          </p:nvSpPr>
          <p:spPr>
            <a:xfrm>
              <a:off x="819144" y="3121757"/>
              <a:ext cx="2421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03  </a:t>
              </a:r>
              <a:r>
                <a:rPr b="1" lang="en-US" sz="2400">
                  <a:solidFill>
                    <a:srgbClr val="8CAE9A"/>
                  </a:solidFill>
                </a:rPr>
                <a:t>온습도 센서</a:t>
              </a:r>
              <a:endParaRPr b="1" sz="2400">
                <a:solidFill>
                  <a:srgbClr val="8CAE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819148" y="3678606"/>
              <a:ext cx="34386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111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000"/>
                <a:buFont typeface="Arial"/>
                <a:buChar char="-"/>
              </a:pPr>
              <a:r>
                <a:rPr lang="en-US" sz="2000">
                  <a:solidFill>
                    <a:srgbClr val="9FBBAA"/>
                  </a:solidFill>
                </a:rPr>
                <a:t>회로</a:t>
              </a:r>
              <a:endParaRPr sz="2000">
                <a:solidFill>
                  <a:srgbClr val="9FBBA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111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000"/>
                <a:buFont typeface="Arial"/>
                <a:buChar char="-"/>
              </a:pPr>
              <a:r>
                <a:rPr lang="en-US" sz="2000">
                  <a:solidFill>
                    <a:srgbClr val="9FBBAA"/>
                  </a:solidFill>
                </a:rPr>
                <a:t>코드</a:t>
              </a:r>
              <a:endParaRPr sz="2000">
                <a:solidFill>
                  <a:srgbClr val="9FBBA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19148" y="2767367"/>
              <a:ext cx="21813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819148" y="5217434"/>
              <a:ext cx="21813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8" name="Google Shape;118;p14"/>
          <p:cNvGrpSpPr/>
          <p:nvPr/>
        </p:nvGrpSpPr>
        <p:grpSpPr>
          <a:xfrm>
            <a:off x="9088575" y="2989473"/>
            <a:ext cx="3438604" cy="2560167"/>
            <a:chOff x="819144" y="2767367"/>
            <a:chExt cx="3438604" cy="2560167"/>
          </a:xfrm>
        </p:grpSpPr>
        <p:sp>
          <p:nvSpPr>
            <p:cNvPr id="119" name="Google Shape;119;p14"/>
            <p:cNvSpPr txBox="1"/>
            <p:nvPr/>
          </p:nvSpPr>
          <p:spPr>
            <a:xfrm>
              <a:off x="819144" y="3121757"/>
              <a:ext cx="2421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en-US" sz="2400">
                  <a:solidFill>
                    <a:srgbClr val="8CAE9A"/>
                  </a:solidFill>
                </a:rPr>
                <a:t>4</a:t>
              </a: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1" lang="en-US" sz="2400">
                  <a:solidFill>
                    <a:srgbClr val="8CAE9A"/>
                  </a:solidFill>
                </a:rPr>
                <a:t>향후 일정</a:t>
              </a:r>
              <a:endParaRPr b="1" sz="2400">
                <a:solidFill>
                  <a:srgbClr val="8CAE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819148" y="3678606"/>
              <a:ext cx="34386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111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000"/>
                <a:buFont typeface="Arial"/>
                <a:buChar char="-"/>
              </a:pPr>
              <a:r>
                <a:rPr lang="en-US" sz="2000">
                  <a:solidFill>
                    <a:srgbClr val="9FBBAA"/>
                  </a:solidFill>
                </a:rPr>
                <a:t>회로</a:t>
              </a:r>
              <a:endParaRPr sz="2000">
                <a:solidFill>
                  <a:srgbClr val="9FBBA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111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000"/>
                <a:buFont typeface="Arial"/>
                <a:buChar char="-"/>
              </a:pPr>
              <a:r>
                <a:rPr lang="en-US" sz="2000">
                  <a:solidFill>
                    <a:srgbClr val="9FBBAA"/>
                  </a:solidFill>
                </a:rPr>
                <a:t>코드</a:t>
              </a:r>
              <a:endParaRPr sz="2000">
                <a:solidFill>
                  <a:srgbClr val="9FBBA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19148" y="2767367"/>
              <a:ext cx="21813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819148" y="5217434"/>
              <a:ext cx="21813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/>
          <p:nvPr/>
        </p:nvSpPr>
        <p:spPr>
          <a:xfrm>
            <a:off x="474500" y="269838"/>
            <a:ext cx="11449200" cy="615330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836272" y="802450"/>
            <a:ext cx="482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BBD3C0"/>
                </a:solidFill>
              </a:rPr>
              <a:t>01 팅커 캐드</a:t>
            </a:r>
            <a:endParaRPr b="1" sz="3200">
              <a:solidFill>
                <a:srgbClr val="BBD3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5"/>
          <p:cNvGrpSpPr/>
          <p:nvPr/>
        </p:nvGrpSpPr>
        <p:grpSpPr>
          <a:xfrm>
            <a:off x="1269925" y="1603047"/>
            <a:ext cx="3952800" cy="3831344"/>
            <a:chOff x="7210423" y="2053833"/>
            <a:chExt cx="3952800" cy="3028970"/>
          </a:xfrm>
        </p:grpSpPr>
        <p:sp>
          <p:nvSpPr>
            <p:cNvPr id="130" name="Google Shape;130;p15"/>
            <p:cNvSpPr txBox="1"/>
            <p:nvPr/>
          </p:nvSpPr>
          <p:spPr>
            <a:xfrm>
              <a:off x="7210423" y="2408222"/>
              <a:ext cx="32100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b="1" sz="2400">
                <a:solidFill>
                  <a:srgbClr val="8CAE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7210423" y="2930623"/>
              <a:ext cx="3438600" cy="11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238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200"/>
                <a:buFont typeface="Arial"/>
                <a:buChar char="-"/>
              </a:pPr>
              <a:r>
                <a:rPr lang="en-US" sz="2200">
                  <a:solidFill>
                    <a:srgbClr val="9FBBAA"/>
                  </a:solidFill>
                </a:rPr>
                <a:t>온라인 시뮬레이션</a:t>
              </a:r>
              <a:endParaRPr sz="2200">
                <a:solidFill>
                  <a:srgbClr val="9FBBA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238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200"/>
                <a:buFont typeface="Arial"/>
                <a:buChar char="-"/>
              </a:pPr>
              <a:r>
                <a:rPr lang="en-US" sz="2200">
                  <a:solidFill>
                    <a:srgbClr val="9FBBAA"/>
                  </a:solidFill>
                </a:rPr>
                <a:t>협업 시 편리성</a:t>
              </a:r>
              <a:endParaRPr sz="2200">
                <a:solidFill>
                  <a:srgbClr val="9FBBA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7210423" y="2053833"/>
              <a:ext cx="39528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7210423" y="4972703"/>
              <a:ext cx="39528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4" name="Google Shape;134;p15"/>
          <p:cNvSpPr txBox="1"/>
          <p:nvPr/>
        </p:nvSpPr>
        <p:spPr>
          <a:xfrm>
            <a:off x="971150" y="5791425"/>
            <a:ext cx="6047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https://www.tinkercad.com/things/0fJPigTsIUc-swanky-jofo/editel?sharecode=zq_QMxL31yjjWXx9x1ZrP4n8EST4HwUrl1qMrg5rs2U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" name="Google Shape;13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9750" y="1547750"/>
            <a:ext cx="3762499" cy="3762499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/>
          <p:nvPr/>
        </p:nvSpPr>
        <p:spPr>
          <a:xfrm>
            <a:off x="371475" y="352425"/>
            <a:ext cx="11449050" cy="615315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836272" y="802450"/>
            <a:ext cx="505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BBD3C0"/>
                </a:solidFill>
              </a:rPr>
              <a:t>02.</a:t>
            </a:r>
            <a:r>
              <a:rPr b="1" lang="en-US" sz="3200">
                <a:solidFill>
                  <a:srgbClr val="BBD3C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3200">
                <a:solidFill>
                  <a:srgbClr val="BBD3C0"/>
                </a:solidFill>
              </a:rPr>
              <a:t>조도 센서 - 회로</a:t>
            </a:r>
            <a:endParaRPr b="1" sz="3200">
              <a:solidFill>
                <a:srgbClr val="BBD3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4852614" y="5235418"/>
            <a:ext cx="25669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CAE9A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 1</a:t>
            </a:r>
            <a:endParaRPr b="1" sz="1200">
              <a:solidFill>
                <a:srgbClr val="8CAE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4852614" y="5512417"/>
            <a:ext cx="25669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그림에 대한 설명을 입력하세요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836264" y="1717033"/>
            <a:ext cx="720000" cy="708000"/>
          </a:xfrm>
          <a:prstGeom prst="rect">
            <a:avLst/>
          </a:prstGeom>
          <a:solidFill>
            <a:srgbClr val="8CAE9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450" y="1717025"/>
            <a:ext cx="9462876" cy="4408175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/>
          <p:nvPr/>
        </p:nvSpPr>
        <p:spPr>
          <a:xfrm>
            <a:off x="371475" y="352425"/>
            <a:ext cx="11449050" cy="615315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836272" y="802450"/>
            <a:ext cx="482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BBD3C0"/>
                </a:solidFill>
              </a:rPr>
              <a:t>02.2 조도 센서 - 코드</a:t>
            </a:r>
            <a:endParaRPr b="1" sz="3200">
              <a:solidFill>
                <a:srgbClr val="BBD3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7"/>
          <p:cNvPicPr preferRelativeResize="0"/>
          <p:nvPr/>
        </p:nvPicPr>
        <p:blipFill rotWithShape="1">
          <a:blip r:embed="rId3">
            <a:alphaModFix/>
          </a:blip>
          <a:srcRect b="6264" l="8219" r="8419" t="7446"/>
          <a:stretch/>
        </p:blipFill>
        <p:spPr>
          <a:xfrm>
            <a:off x="6709600" y="626468"/>
            <a:ext cx="4820099" cy="5605067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"/>
            <a:headEnd len="sm" w="sm" type="none"/>
            <a:tailEnd len="sm" w="sm" type="none"/>
          </a:ln>
        </p:spPr>
      </p:pic>
      <p:grpSp>
        <p:nvGrpSpPr>
          <p:cNvPr id="153" name="Google Shape;153;p17"/>
          <p:cNvGrpSpPr/>
          <p:nvPr/>
        </p:nvGrpSpPr>
        <p:grpSpPr>
          <a:xfrm>
            <a:off x="1269925" y="1672577"/>
            <a:ext cx="3952800" cy="2670340"/>
            <a:chOff x="7210423" y="2053833"/>
            <a:chExt cx="3952800" cy="3028970"/>
          </a:xfrm>
        </p:grpSpPr>
        <p:sp>
          <p:nvSpPr>
            <p:cNvPr id="154" name="Google Shape;154;p17"/>
            <p:cNvSpPr txBox="1"/>
            <p:nvPr/>
          </p:nvSpPr>
          <p:spPr>
            <a:xfrm>
              <a:off x="7210423" y="2408222"/>
              <a:ext cx="3210000" cy="52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1" lang="en-US" sz="2400">
                  <a:solidFill>
                    <a:srgbClr val="8CAE9A"/>
                  </a:solidFill>
                </a:rPr>
                <a:t>2</a:t>
              </a: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b="1" sz="2400">
                <a:solidFill>
                  <a:srgbClr val="8CAE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7210423" y="3176321"/>
              <a:ext cx="3438600" cy="16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238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200"/>
                <a:buFont typeface="Arial"/>
                <a:buChar char="-"/>
              </a:pPr>
              <a:r>
                <a:rPr lang="en-US" sz="2200">
                  <a:solidFill>
                    <a:srgbClr val="9FBBAA"/>
                  </a:solidFill>
                </a:rPr>
                <a:t>밝을수록 센서 값 상승</a:t>
              </a:r>
              <a:endParaRPr sz="2200">
                <a:solidFill>
                  <a:srgbClr val="9FBBAA"/>
                </a:solidFill>
              </a:endParaRPr>
            </a:p>
            <a:p>
              <a:pPr indent="-3238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200"/>
                <a:buChar char="-"/>
              </a:pPr>
              <a:r>
                <a:rPr lang="en-US" sz="2200">
                  <a:solidFill>
                    <a:srgbClr val="9FBBAA"/>
                  </a:solidFill>
                </a:rPr>
                <a:t>임계값 따라 조명 조절</a:t>
              </a:r>
              <a:endParaRPr sz="2200">
                <a:solidFill>
                  <a:srgbClr val="9FBBAA"/>
                </a:solidFill>
              </a:endParaRPr>
            </a:p>
            <a:p>
              <a:pPr indent="-3238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200"/>
                <a:buFont typeface="Arial"/>
                <a:buChar char="-"/>
              </a:pPr>
              <a:r>
                <a:rPr lang="en-US" sz="2200">
                  <a:solidFill>
                    <a:srgbClr val="9FBBAA"/>
                  </a:solidFill>
                </a:rPr>
                <a:t>네오픽셀</a:t>
              </a:r>
              <a:endParaRPr sz="2000"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7210423" y="2053833"/>
              <a:ext cx="39528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7210423" y="4972703"/>
              <a:ext cx="39528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371475" y="352425"/>
            <a:ext cx="11449200" cy="615330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836272" y="802450"/>
            <a:ext cx="505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BBD3C0"/>
                </a:solidFill>
              </a:rPr>
              <a:t>03.</a:t>
            </a:r>
            <a:r>
              <a:rPr b="1" lang="en-US" sz="3200">
                <a:solidFill>
                  <a:srgbClr val="BBD3C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3200">
                <a:solidFill>
                  <a:srgbClr val="BBD3C0"/>
                </a:solidFill>
              </a:rPr>
              <a:t>온습도</a:t>
            </a:r>
            <a:r>
              <a:rPr b="1" lang="en-US" sz="3200">
                <a:solidFill>
                  <a:srgbClr val="BBD3C0"/>
                </a:solidFill>
              </a:rPr>
              <a:t> 센서 - 회로</a:t>
            </a:r>
            <a:endParaRPr b="1" sz="3200">
              <a:solidFill>
                <a:srgbClr val="BBD3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4852614" y="5235418"/>
            <a:ext cx="2567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CAE9A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 1</a:t>
            </a:r>
            <a:endParaRPr b="1" sz="1200">
              <a:solidFill>
                <a:srgbClr val="8CAE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4852614" y="5512417"/>
            <a:ext cx="2567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그림에 대한 설명을 입력하세요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836264" y="1717033"/>
            <a:ext cx="720000" cy="708000"/>
          </a:xfrm>
          <a:prstGeom prst="rect">
            <a:avLst/>
          </a:prstGeom>
          <a:solidFill>
            <a:srgbClr val="8CAE9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2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250" y="1717025"/>
            <a:ext cx="9738797" cy="413915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/>
          <p:nvPr/>
        </p:nvSpPr>
        <p:spPr>
          <a:xfrm>
            <a:off x="371475" y="352425"/>
            <a:ext cx="11449200" cy="615330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836272" y="802450"/>
            <a:ext cx="482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BBD3C0"/>
                </a:solidFill>
              </a:rPr>
              <a:t>03.2 온습도 센서 - 코드</a:t>
            </a:r>
            <a:endParaRPr b="1" sz="3200">
              <a:solidFill>
                <a:srgbClr val="BBD3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19"/>
          <p:cNvGrpSpPr/>
          <p:nvPr/>
        </p:nvGrpSpPr>
        <p:grpSpPr>
          <a:xfrm>
            <a:off x="1269925" y="1694382"/>
            <a:ext cx="3952800" cy="2335336"/>
            <a:chOff x="7210423" y="2053833"/>
            <a:chExt cx="3952800" cy="3028970"/>
          </a:xfrm>
        </p:grpSpPr>
        <p:sp>
          <p:nvSpPr>
            <p:cNvPr id="175" name="Google Shape;175;p19"/>
            <p:cNvSpPr txBox="1"/>
            <p:nvPr/>
          </p:nvSpPr>
          <p:spPr>
            <a:xfrm>
              <a:off x="7210423" y="2408222"/>
              <a:ext cx="3210000" cy="5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1" lang="en-US" sz="2400">
                  <a:solidFill>
                    <a:srgbClr val="8CAE9A"/>
                  </a:solidFill>
                </a:rPr>
                <a:t>3</a:t>
              </a: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r>
                <a:rPr b="1" lang="en-US" sz="2400">
                  <a:solidFill>
                    <a:srgbClr val="8CAE9A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b="1" sz="2400">
                <a:solidFill>
                  <a:srgbClr val="8CAE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7210423" y="3320752"/>
              <a:ext cx="3438600" cy="1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238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200"/>
                <a:buFont typeface="Arial"/>
                <a:buChar char="-"/>
              </a:pPr>
              <a:r>
                <a:rPr lang="en-US" sz="2200">
                  <a:solidFill>
                    <a:srgbClr val="9FBBAA"/>
                  </a:solidFill>
                </a:rPr>
                <a:t>온습도 센서 값 저장</a:t>
              </a:r>
              <a:endParaRPr sz="2200">
                <a:solidFill>
                  <a:srgbClr val="9FBBA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7210423" y="2053833"/>
              <a:ext cx="39528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7210423" y="4972703"/>
              <a:ext cx="39528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875" y="613100"/>
            <a:ext cx="4735224" cy="5631799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>
            <a:off x="536375" y="269838"/>
            <a:ext cx="11449200" cy="615330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836272" y="802450"/>
            <a:ext cx="482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BBD3C0"/>
                </a:solidFill>
              </a:rPr>
              <a:t>04 향후 일정</a:t>
            </a:r>
            <a:endParaRPr b="1" sz="3200">
              <a:solidFill>
                <a:srgbClr val="BBD3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20"/>
          <p:cNvGrpSpPr/>
          <p:nvPr/>
        </p:nvGrpSpPr>
        <p:grpSpPr>
          <a:xfrm>
            <a:off x="1269514" y="1603046"/>
            <a:ext cx="5588469" cy="3831344"/>
            <a:chOff x="7210423" y="2053833"/>
            <a:chExt cx="3952800" cy="3028970"/>
          </a:xfrm>
        </p:grpSpPr>
        <p:sp>
          <p:nvSpPr>
            <p:cNvPr id="187" name="Google Shape;187;p20"/>
            <p:cNvSpPr txBox="1"/>
            <p:nvPr/>
          </p:nvSpPr>
          <p:spPr>
            <a:xfrm>
              <a:off x="7210423" y="2392539"/>
              <a:ext cx="3438600" cy="15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238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200"/>
                <a:buFont typeface="Arial"/>
                <a:buChar char="-"/>
              </a:pPr>
              <a:r>
                <a:rPr lang="en-US" sz="2200">
                  <a:solidFill>
                    <a:srgbClr val="9FBBAA"/>
                  </a:solidFill>
                </a:rPr>
                <a:t>온습도 센서 라이브러리 오류 검토</a:t>
              </a:r>
              <a:endParaRPr sz="2200">
                <a:solidFill>
                  <a:srgbClr val="9FBBAA"/>
                </a:solidFill>
              </a:endParaRPr>
            </a:p>
            <a:p>
              <a:pPr indent="-3238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200"/>
                <a:buFont typeface="Arial"/>
                <a:buChar char="-"/>
              </a:pPr>
              <a:r>
                <a:rPr lang="en-US" sz="2200">
                  <a:solidFill>
                    <a:srgbClr val="9FBBAA"/>
                  </a:solidFill>
                </a:rPr>
                <a:t>습도 조절 시스템 구축</a:t>
              </a:r>
              <a:endParaRPr sz="2200">
                <a:solidFill>
                  <a:srgbClr val="9FBBAA"/>
                </a:solidFill>
              </a:endParaRPr>
            </a:p>
            <a:p>
              <a:pPr indent="-3238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FBBAA"/>
                </a:buClr>
                <a:buSzPts val="2200"/>
                <a:buChar char="-"/>
              </a:pPr>
              <a:r>
                <a:rPr lang="en-US" sz="2200">
                  <a:solidFill>
                    <a:srgbClr val="9FBBAA"/>
                  </a:solidFill>
                </a:rPr>
                <a:t>온도 및 토양 습도 알림 시스템 구축</a:t>
              </a:r>
              <a:endParaRPr sz="2200">
                <a:solidFill>
                  <a:srgbClr val="9FBBAA"/>
                </a:solidFill>
              </a:endParaRPr>
            </a:p>
            <a:p>
              <a:pPr indent="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7210423" y="2053833"/>
              <a:ext cx="39528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7210423" y="4972703"/>
              <a:ext cx="3952800" cy="110100"/>
            </a:xfrm>
            <a:prstGeom prst="rect">
              <a:avLst/>
            </a:prstGeom>
            <a:solidFill>
              <a:srgbClr val="89AD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>
            <a:off x="371475" y="352425"/>
            <a:ext cx="11449050" cy="6153150"/>
          </a:xfrm>
          <a:prstGeom prst="rect">
            <a:avLst/>
          </a:prstGeom>
          <a:noFill/>
          <a:ln cap="flat" cmpd="dbl" w="82550">
            <a:solidFill>
              <a:srgbClr val="8CAE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1971115" y="1467094"/>
            <a:ext cx="633804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8CAE9A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8CAE9A"/>
                </a:solidFill>
                <a:latin typeface="Arial"/>
                <a:ea typeface="Arial"/>
                <a:cs typeface="Arial"/>
                <a:sym typeface="Arial"/>
              </a:rPr>
              <a:t>FOR LISTENING :-)</a:t>
            </a:r>
            <a:endParaRPr/>
          </a:p>
        </p:txBody>
      </p:sp>
      <p:grpSp>
        <p:nvGrpSpPr>
          <p:cNvPr id="196" name="Google Shape;196;p21"/>
          <p:cNvGrpSpPr/>
          <p:nvPr/>
        </p:nvGrpSpPr>
        <p:grpSpPr>
          <a:xfrm>
            <a:off x="628650" y="4980377"/>
            <a:ext cx="11029950" cy="1506148"/>
            <a:chOff x="371475" y="4999427"/>
            <a:chExt cx="11449050" cy="1506148"/>
          </a:xfrm>
        </p:grpSpPr>
        <p:pic>
          <p:nvPicPr>
            <p:cNvPr descr="식물, 자연, 냄비, 화분, 즙이 많은, 선인장, 녹색, 정원, 야외 활동, 유기적인" id="197" name="Google Shape;197;p21"/>
            <p:cNvPicPr preferRelativeResize="0"/>
            <p:nvPr/>
          </p:nvPicPr>
          <p:blipFill rotWithShape="1">
            <a:blip r:embed="rId3">
              <a:alphaModFix/>
            </a:blip>
            <a:srcRect b="31944" l="0" r="0" t="45000"/>
            <a:stretch/>
          </p:blipFill>
          <p:spPr>
            <a:xfrm>
              <a:off x="371475" y="4999428"/>
              <a:ext cx="6440091" cy="1506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식물, 자연, 냄비, 화분, 즙이 많은, 선인장, 녹색, 정원, 야외 활동, 유기적인" id="198" name="Google Shape;198;p21"/>
            <p:cNvPicPr preferRelativeResize="0"/>
            <p:nvPr/>
          </p:nvPicPr>
          <p:blipFill rotWithShape="1">
            <a:blip r:embed="rId4">
              <a:alphaModFix/>
            </a:blip>
            <a:srcRect b="5833" l="0" r="0" t="70139"/>
            <a:stretch/>
          </p:blipFill>
          <p:spPr>
            <a:xfrm>
              <a:off x="5380434" y="4999427"/>
              <a:ext cx="6440091" cy="1506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21"/>
          <p:cNvSpPr txBox="1"/>
          <p:nvPr/>
        </p:nvSpPr>
        <p:spPr>
          <a:xfrm>
            <a:off x="1971115" y="3052337"/>
            <a:ext cx="227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4D2C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21"/>
          <p:cNvSpPr/>
          <p:nvPr/>
        </p:nvSpPr>
        <p:spPr>
          <a:xfrm rot="10800000">
            <a:off x="1381123" y="1467094"/>
            <a:ext cx="180976" cy="2170018"/>
          </a:xfrm>
          <a:prstGeom prst="rect">
            <a:avLst/>
          </a:prstGeom>
          <a:solidFill>
            <a:srgbClr val="ACC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