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2655031b8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62655031b8_9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2655031b8_8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62655031b8_8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2655031b8_8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62655031b8_8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2655031b8_8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62655031b8_8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1f8aeec85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61f8aeec85_5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2655031b8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62655031b8_8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2655031b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62655031b8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1f8aeec85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61f8aeec85_1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2655031b8_8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62655031b8_8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1f8aeec85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61f8aeec85_1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371475" y="352425"/>
            <a:ext cx="11449200" cy="6153300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ㅇㄹㅇㄹ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971115" y="1467094"/>
            <a:ext cx="6338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8CAE9A"/>
                </a:solidFill>
              </a:rPr>
              <a:t>SMARTFARM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8CAE9A"/>
                </a:solidFill>
              </a:rPr>
              <a:t>RESEARCH NOTE</a:t>
            </a:r>
            <a:endParaRPr b="1" sz="4800">
              <a:solidFill>
                <a:srgbClr val="8CAE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13"/>
          <p:cNvGrpSpPr/>
          <p:nvPr/>
        </p:nvGrpSpPr>
        <p:grpSpPr>
          <a:xfrm>
            <a:off x="628650" y="4980377"/>
            <a:ext cx="11029950" cy="1506148"/>
            <a:chOff x="371475" y="4999427"/>
            <a:chExt cx="11449050" cy="1506148"/>
          </a:xfrm>
        </p:grpSpPr>
        <p:pic>
          <p:nvPicPr>
            <p:cNvPr descr="식물, 자연, 냄비, 화분, 즙이 많은, 선인장, 녹색, 정원, 야외 활동, 유기적인" id="87" name="Google Shape;87;p13"/>
            <p:cNvPicPr preferRelativeResize="0"/>
            <p:nvPr/>
          </p:nvPicPr>
          <p:blipFill rotWithShape="1">
            <a:blip r:embed="rId3">
              <a:alphaModFix/>
            </a:blip>
            <a:srcRect b="31944" l="0" r="0" t="45000"/>
            <a:stretch/>
          </p:blipFill>
          <p:spPr>
            <a:xfrm>
              <a:off x="371475" y="4999428"/>
              <a:ext cx="6440091" cy="1506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식물, 자연, 냄비, 화분, 즙이 많은, 선인장, 녹색, 정원, 야외 활동, 유기적인" id="88" name="Google Shape;88;p13"/>
            <p:cNvPicPr preferRelativeResize="0"/>
            <p:nvPr/>
          </p:nvPicPr>
          <p:blipFill rotWithShape="1">
            <a:blip r:embed="rId4">
              <a:alphaModFix/>
            </a:blip>
            <a:srcRect b="5833" l="0" r="0" t="70139"/>
            <a:stretch/>
          </p:blipFill>
          <p:spPr>
            <a:xfrm>
              <a:off x="5380434" y="4999427"/>
              <a:ext cx="6440091" cy="1506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13"/>
          <p:cNvSpPr txBox="1"/>
          <p:nvPr/>
        </p:nvSpPr>
        <p:spPr>
          <a:xfrm>
            <a:off x="1971139" y="3052325"/>
            <a:ext cx="543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4D2CD"/>
                </a:solidFill>
                <a:latin typeface="Malgun Gothic"/>
                <a:ea typeface="Malgun Gothic"/>
                <a:cs typeface="Malgun Gothic"/>
                <a:sym typeface="Malgun Gothic"/>
              </a:rPr>
              <a:t>RAM(9조)</a:t>
            </a:r>
            <a:endParaRPr sz="1600">
              <a:solidFill>
                <a:srgbClr val="C4D2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4D2CD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김도현, 김승우, 문예강, 이동건, 정언우 </a:t>
            </a:r>
            <a:endParaRPr sz="1600">
              <a:solidFill>
                <a:srgbClr val="C4D2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/>
          <p:nvPr/>
        </p:nvSpPr>
        <p:spPr>
          <a:xfrm rot="10800000">
            <a:off x="1381123" y="1467094"/>
            <a:ext cx="180976" cy="2170018"/>
          </a:xfrm>
          <a:prstGeom prst="rect">
            <a:avLst/>
          </a:prstGeom>
          <a:solidFill>
            <a:srgbClr val="ACC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7469285" y="2363914"/>
            <a:ext cx="415549" cy="510445"/>
            <a:chOff x="1008058" y="1520112"/>
            <a:chExt cx="457200" cy="561607"/>
          </a:xfrm>
        </p:grpSpPr>
        <p:sp>
          <p:nvSpPr>
            <p:cNvPr id="92" name="Google Shape;92;p13"/>
            <p:cNvSpPr/>
            <p:nvPr/>
          </p:nvSpPr>
          <p:spPr>
            <a:xfrm flipH="1" rot="10800000">
              <a:off x="1008058" y="1764422"/>
              <a:ext cx="457200" cy="317297"/>
            </a:xfrm>
            <a:prstGeom prst="trapezoid">
              <a:avLst>
                <a:gd fmla="val 25000" name="adj"/>
              </a:avLst>
            </a:prstGeom>
            <a:solidFill>
              <a:srgbClr val="D7E5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1107873" y="1520112"/>
              <a:ext cx="263728" cy="215532"/>
            </a:xfrm>
            <a:prstGeom prst="heart">
              <a:avLst/>
            </a:prstGeom>
            <a:solidFill>
              <a:srgbClr val="D7E5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/>
          <p:nvPr/>
        </p:nvSpPr>
        <p:spPr>
          <a:xfrm>
            <a:off x="371475" y="352425"/>
            <a:ext cx="11449200" cy="6153300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836275" y="802450"/>
            <a:ext cx="544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BBD3C0"/>
                </a:solidFill>
              </a:rPr>
              <a:t>02.3 LCD - 코드</a:t>
            </a:r>
            <a:endParaRPr b="1" sz="3200">
              <a:solidFill>
                <a:srgbClr val="BBD3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22"/>
          <p:cNvGrpSpPr/>
          <p:nvPr/>
        </p:nvGrpSpPr>
        <p:grpSpPr>
          <a:xfrm>
            <a:off x="1269925" y="1694382"/>
            <a:ext cx="3952800" cy="2392811"/>
            <a:chOff x="7210423" y="2053833"/>
            <a:chExt cx="3952800" cy="3103517"/>
          </a:xfrm>
        </p:grpSpPr>
        <p:sp>
          <p:nvSpPr>
            <p:cNvPr id="205" name="Google Shape;205;p22"/>
            <p:cNvSpPr txBox="1"/>
            <p:nvPr/>
          </p:nvSpPr>
          <p:spPr>
            <a:xfrm>
              <a:off x="7210423" y="2408222"/>
              <a:ext cx="3210000" cy="5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8CAE9A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1" lang="en-US" sz="2400">
                  <a:solidFill>
                    <a:srgbClr val="8CAE9A"/>
                  </a:solidFill>
                </a:rPr>
                <a:t>ii</a:t>
              </a:r>
              <a:r>
                <a:rPr b="1" lang="en-US" sz="2400">
                  <a:solidFill>
                    <a:srgbClr val="8CAE9A"/>
                  </a:solidFill>
                  <a:latin typeface="Arial"/>
                  <a:ea typeface="Arial"/>
                  <a:cs typeface="Arial"/>
                  <a:sym typeface="Arial"/>
                </a:rPr>
                <a:t>) Introduction</a:t>
              </a:r>
              <a:endParaRPr b="1" sz="2400">
                <a:solidFill>
                  <a:srgbClr val="8CAE9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2"/>
            <p:cNvSpPr txBox="1"/>
            <p:nvPr/>
          </p:nvSpPr>
          <p:spPr>
            <a:xfrm>
              <a:off x="7210423" y="3320750"/>
              <a:ext cx="3606300" cy="18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238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200"/>
                <a:buFont typeface="Arial"/>
                <a:buChar char="-"/>
              </a:pPr>
              <a:r>
                <a:rPr lang="en-US" sz="2200">
                  <a:solidFill>
                    <a:srgbClr val="9FBBAA"/>
                  </a:solidFill>
                </a:rPr>
                <a:t>햇빛량, 토양 습도</a:t>
              </a:r>
              <a:r>
                <a:rPr lang="en-US" sz="2200">
                  <a:solidFill>
                    <a:srgbClr val="9FBBAA"/>
                  </a:solidFill>
                </a:rPr>
                <a:t> 측정값 LCD 상에 표시</a:t>
              </a:r>
              <a:endParaRPr sz="2200">
                <a:solidFill>
                  <a:srgbClr val="9FBBA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7210423" y="2053833"/>
              <a:ext cx="3952800" cy="110100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7210423" y="4972703"/>
              <a:ext cx="3952800" cy="110100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09" name="Google Shape;209;p22"/>
          <p:cNvPicPr preferRelativeResize="0"/>
          <p:nvPr/>
        </p:nvPicPr>
        <p:blipFill rotWithShape="1">
          <a:blip r:embed="rId3">
            <a:alphaModFix/>
          </a:blip>
          <a:srcRect b="0" l="3772" r="3772" t="0"/>
          <a:stretch/>
        </p:blipFill>
        <p:spPr>
          <a:xfrm>
            <a:off x="7225450" y="720225"/>
            <a:ext cx="4272758" cy="5623751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/>
          <p:nvPr/>
        </p:nvSpPr>
        <p:spPr>
          <a:xfrm>
            <a:off x="371400" y="352350"/>
            <a:ext cx="11449200" cy="6153300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836276" y="802450"/>
            <a:ext cx="582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BBD3C0"/>
                </a:solidFill>
              </a:rPr>
              <a:t>03.</a:t>
            </a:r>
            <a:r>
              <a:rPr b="1" lang="en-US" sz="3200">
                <a:solidFill>
                  <a:srgbClr val="BBD3C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3200">
                <a:solidFill>
                  <a:srgbClr val="BBD3C0"/>
                </a:solidFill>
              </a:rPr>
              <a:t>통합 시스템 - 회로</a:t>
            </a:r>
            <a:endParaRPr b="1" sz="3200">
              <a:solidFill>
                <a:srgbClr val="BBD3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836264" y="1717033"/>
            <a:ext cx="720000" cy="708000"/>
          </a:xfrm>
          <a:prstGeom prst="rect">
            <a:avLst/>
          </a:prstGeom>
          <a:solidFill>
            <a:srgbClr val="8CAE9A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</a:rPr>
              <a:t>1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550" y="1546425"/>
            <a:ext cx="7200900" cy="4572000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/>
          <p:nvPr/>
        </p:nvSpPr>
        <p:spPr>
          <a:xfrm>
            <a:off x="371400" y="352350"/>
            <a:ext cx="11449200" cy="6153300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836276" y="802450"/>
            <a:ext cx="582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BBD3C0"/>
                </a:solidFill>
              </a:rPr>
              <a:t>03.2</a:t>
            </a:r>
            <a:r>
              <a:rPr b="1" lang="en-US" sz="3200">
                <a:solidFill>
                  <a:srgbClr val="BBD3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>
                <a:solidFill>
                  <a:srgbClr val="BBD3C0"/>
                </a:solidFill>
              </a:rPr>
              <a:t>통합 시스템 - 도식적 뷰</a:t>
            </a:r>
            <a:endParaRPr b="1" sz="3200">
              <a:solidFill>
                <a:srgbClr val="BBD3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836264" y="1717033"/>
            <a:ext cx="720000" cy="708000"/>
          </a:xfrm>
          <a:prstGeom prst="rect">
            <a:avLst/>
          </a:prstGeom>
          <a:solidFill>
            <a:srgbClr val="8CAE9A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</a:rPr>
              <a:t>2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500" y="1519525"/>
            <a:ext cx="7751601" cy="4744276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>
            <a:off x="371400" y="352350"/>
            <a:ext cx="11449200" cy="6153300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836276" y="802450"/>
            <a:ext cx="582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BBD3C0"/>
                </a:solidFill>
              </a:rPr>
              <a:t>03.3</a:t>
            </a:r>
            <a:r>
              <a:rPr b="1" lang="en-US" sz="3200">
                <a:solidFill>
                  <a:srgbClr val="BBD3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>
                <a:solidFill>
                  <a:srgbClr val="BBD3C0"/>
                </a:solidFill>
              </a:rPr>
              <a:t>통합 시스템 - 구성 요소</a:t>
            </a:r>
            <a:endParaRPr b="1" sz="3200">
              <a:solidFill>
                <a:srgbClr val="BBD3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836264" y="1717033"/>
            <a:ext cx="720000" cy="708000"/>
          </a:xfrm>
          <a:prstGeom prst="rect">
            <a:avLst/>
          </a:prstGeom>
          <a:solidFill>
            <a:srgbClr val="8CAE9A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</a:rPr>
              <a:t>3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25"/>
          <p:cNvGrpSpPr/>
          <p:nvPr/>
        </p:nvGrpSpPr>
        <p:grpSpPr>
          <a:xfrm>
            <a:off x="1809400" y="1716951"/>
            <a:ext cx="9343850" cy="4868894"/>
            <a:chOff x="7210422" y="2053833"/>
            <a:chExt cx="4008000" cy="3620265"/>
          </a:xfrm>
        </p:grpSpPr>
        <p:sp>
          <p:nvSpPr>
            <p:cNvPr id="234" name="Google Shape;234;p25"/>
            <p:cNvSpPr txBox="1"/>
            <p:nvPr/>
          </p:nvSpPr>
          <p:spPr>
            <a:xfrm>
              <a:off x="7210423" y="2312949"/>
              <a:ext cx="3210000" cy="3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8CAE9A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1" lang="en-US" sz="2400">
                  <a:solidFill>
                    <a:srgbClr val="8CAE9A"/>
                  </a:solidFill>
                </a:rPr>
                <a:t>iii</a:t>
              </a:r>
              <a:r>
                <a:rPr b="1" lang="en-US" sz="2400">
                  <a:solidFill>
                    <a:srgbClr val="8CAE9A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  <a:r>
                <a:rPr b="1" lang="en-US" sz="2400">
                  <a:solidFill>
                    <a:srgbClr val="8CAE9A"/>
                  </a:solidFill>
                </a:rPr>
                <a:t>재료 소개</a:t>
              </a:r>
              <a:endParaRPr b="1" sz="2400">
                <a:solidFill>
                  <a:srgbClr val="8CAE9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5"/>
            <p:cNvSpPr txBox="1"/>
            <p:nvPr/>
          </p:nvSpPr>
          <p:spPr>
            <a:xfrm>
              <a:off x="7210422" y="2732898"/>
              <a:ext cx="4008000" cy="29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238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200"/>
                <a:buFont typeface="Arial"/>
                <a:buChar char="-"/>
              </a:pPr>
              <a:r>
                <a:rPr lang="en-US" sz="2200">
                  <a:solidFill>
                    <a:srgbClr val="9FBBAA"/>
                  </a:solidFill>
                </a:rPr>
                <a:t>1 아두이노 우노</a:t>
              </a:r>
              <a:r>
                <a:rPr lang="en-US" sz="2200">
                  <a:solidFill>
                    <a:srgbClr val="9FBBAA"/>
                  </a:solidFill>
                </a:rPr>
                <a:t>                                     -  1  1 kΩ 저항                         </a:t>
              </a:r>
              <a:endParaRPr sz="2200">
                <a:solidFill>
                  <a:srgbClr val="9FBBAA"/>
                </a:solidFill>
              </a:endParaRPr>
            </a:p>
            <a:p>
              <a:pPr indent="-3238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200"/>
                <a:buChar char="-"/>
              </a:pPr>
              <a:r>
                <a:rPr lang="en-US" sz="2200">
                  <a:solidFill>
                    <a:srgbClr val="9FBBAA"/>
                  </a:solidFill>
                </a:rPr>
                <a:t>2 MCP23008 기반 32 LCD 16x2(I2C)   </a:t>
              </a:r>
              <a:r>
                <a:rPr lang="en-US" sz="2200">
                  <a:solidFill>
                    <a:srgbClr val="9FBBAA"/>
                  </a:solidFill>
                </a:rPr>
                <a:t>-  1  250 kΩ 가변저항</a:t>
              </a:r>
              <a:endParaRPr sz="2200">
                <a:solidFill>
                  <a:srgbClr val="9FBBAA"/>
                </a:solidFill>
              </a:endParaRPr>
            </a:p>
            <a:p>
              <a:pPr indent="-3238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200"/>
                <a:buChar char="-"/>
              </a:pPr>
              <a:r>
                <a:rPr lang="en-US" sz="2200">
                  <a:solidFill>
                    <a:srgbClr val="9FBBAA"/>
                  </a:solidFill>
                </a:rPr>
                <a:t>1 </a:t>
              </a:r>
              <a:r>
                <a:rPr lang="en-US" sz="2200">
                  <a:solidFill>
                    <a:srgbClr val="9FBBAA"/>
                  </a:solidFill>
                </a:rPr>
                <a:t>220 Ω 저항                                          -  1  NeoPixel 스트립 8                                          </a:t>
              </a:r>
              <a:endParaRPr sz="2200">
                <a:solidFill>
                  <a:srgbClr val="9FBBAA"/>
                </a:solidFill>
              </a:endParaRPr>
            </a:p>
            <a:p>
              <a:pPr indent="-3238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200"/>
                <a:buChar char="-"/>
              </a:pPr>
              <a:r>
                <a:rPr lang="en-US" sz="2200">
                  <a:solidFill>
                    <a:srgbClr val="9FBBAA"/>
                  </a:solidFill>
                </a:rPr>
                <a:t>1 토양 습도 센서</a:t>
              </a:r>
              <a:endParaRPr sz="2200">
                <a:solidFill>
                  <a:srgbClr val="9FBBAA"/>
                </a:solidFill>
              </a:endParaRPr>
            </a:p>
            <a:p>
              <a:pPr indent="-3238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200"/>
                <a:buChar char="-"/>
              </a:pPr>
              <a:r>
                <a:rPr lang="en-US" sz="2200">
                  <a:solidFill>
                    <a:srgbClr val="9FBBAA"/>
                  </a:solidFill>
                </a:rPr>
                <a:t>1 온도 센서 [TMP36]</a:t>
              </a:r>
              <a:endParaRPr sz="2200">
                <a:solidFill>
                  <a:srgbClr val="9FBBAA"/>
                </a:solidFill>
              </a:endParaRPr>
            </a:p>
            <a:p>
              <a:pPr indent="-3238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200"/>
                <a:buChar char="-"/>
              </a:pPr>
              <a:r>
                <a:rPr lang="en-US" sz="2200">
                  <a:solidFill>
                    <a:srgbClr val="9FBBAA"/>
                  </a:solidFill>
                </a:rPr>
                <a:t>1 포토 레지스터</a:t>
              </a:r>
              <a:endParaRPr sz="2200">
                <a:solidFill>
                  <a:srgbClr val="9FBBAA"/>
                </a:solidFill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9FBBAA"/>
                </a:solidFill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7210423" y="2053833"/>
              <a:ext cx="3952800" cy="110100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7210423" y="4972703"/>
              <a:ext cx="3952800" cy="110100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371400" y="352338"/>
            <a:ext cx="11449200" cy="6153300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836272" y="802450"/>
            <a:ext cx="482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BBD3C0"/>
                </a:solidFill>
              </a:rPr>
              <a:t>04 향후 일정</a:t>
            </a:r>
            <a:endParaRPr b="1" sz="3200">
              <a:solidFill>
                <a:srgbClr val="BBD3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26"/>
          <p:cNvGrpSpPr/>
          <p:nvPr/>
        </p:nvGrpSpPr>
        <p:grpSpPr>
          <a:xfrm>
            <a:off x="1269514" y="1603046"/>
            <a:ext cx="5588469" cy="3831344"/>
            <a:chOff x="7210423" y="2053833"/>
            <a:chExt cx="3952800" cy="3028970"/>
          </a:xfrm>
        </p:grpSpPr>
        <p:sp>
          <p:nvSpPr>
            <p:cNvPr id="245" name="Google Shape;245;p26"/>
            <p:cNvSpPr txBox="1"/>
            <p:nvPr/>
          </p:nvSpPr>
          <p:spPr>
            <a:xfrm>
              <a:off x="7210431" y="2392539"/>
              <a:ext cx="3438600" cy="194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68300" lvl="0" marL="45720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9FBBAA"/>
                </a:buClr>
                <a:buSzPts val="2200"/>
                <a:buChar char="-"/>
              </a:pPr>
              <a:r>
                <a:rPr lang="en-US" sz="2200">
                  <a:solidFill>
                    <a:srgbClr val="9FBBAA"/>
                  </a:solidFill>
                </a:rPr>
                <a:t>토양습도, 물 보관 용기, 워터펌프 + 호스, 모터드라이브 구매</a:t>
              </a:r>
              <a:endParaRPr sz="2200">
                <a:solidFill>
                  <a:srgbClr val="9FBBAA"/>
                </a:solidFill>
              </a:endParaRPr>
            </a:p>
            <a:p>
              <a:pPr indent="-3683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200"/>
                <a:buChar char="-"/>
              </a:pPr>
              <a:r>
                <a:rPr lang="en-US" sz="2200">
                  <a:solidFill>
                    <a:srgbClr val="9FBBAA"/>
                  </a:solidFill>
                </a:rPr>
                <a:t>확보한 재료로 하드웨어 제작</a:t>
              </a:r>
              <a:endParaRPr sz="2200">
                <a:solidFill>
                  <a:srgbClr val="9FBBAA"/>
                </a:solidFill>
              </a:endParaRPr>
            </a:p>
            <a:p>
              <a:pPr indent="-3683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200"/>
                <a:buChar char="-"/>
              </a:pPr>
              <a:r>
                <a:rPr lang="en-US" sz="2200">
                  <a:solidFill>
                    <a:srgbClr val="9FBBAA"/>
                  </a:solidFill>
                </a:rPr>
                <a:t>스마트팜 구성 시스템 작동 테스트 실행, 관련 수치 조정</a:t>
              </a:r>
              <a:endParaRPr sz="2000"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7210423" y="2053833"/>
              <a:ext cx="3952800" cy="110100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7210423" y="4972703"/>
              <a:ext cx="3952800" cy="110100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48" name="Google Shape;2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2750" y="632550"/>
            <a:ext cx="3968552" cy="5291402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/>
          <p:nvPr/>
        </p:nvSpPr>
        <p:spPr>
          <a:xfrm>
            <a:off x="371475" y="352425"/>
            <a:ext cx="11449050" cy="6153150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1971115" y="1467094"/>
            <a:ext cx="633804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8CAE9A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8CAE9A"/>
                </a:solidFill>
                <a:latin typeface="Arial"/>
                <a:ea typeface="Arial"/>
                <a:cs typeface="Arial"/>
                <a:sym typeface="Arial"/>
              </a:rPr>
              <a:t>FOR LISTENING :-)</a:t>
            </a:r>
            <a:endParaRPr/>
          </a:p>
        </p:txBody>
      </p:sp>
      <p:grpSp>
        <p:nvGrpSpPr>
          <p:cNvPr id="255" name="Google Shape;255;p27"/>
          <p:cNvGrpSpPr/>
          <p:nvPr/>
        </p:nvGrpSpPr>
        <p:grpSpPr>
          <a:xfrm>
            <a:off x="628650" y="4980377"/>
            <a:ext cx="11029950" cy="1506148"/>
            <a:chOff x="371475" y="4999427"/>
            <a:chExt cx="11449050" cy="1506148"/>
          </a:xfrm>
        </p:grpSpPr>
        <p:pic>
          <p:nvPicPr>
            <p:cNvPr descr="식물, 자연, 냄비, 화분, 즙이 많은, 선인장, 녹색, 정원, 야외 활동, 유기적인" id="256" name="Google Shape;256;p27"/>
            <p:cNvPicPr preferRelativeResize="0"/>
            <p:nvPr/>
          </p:nvPicPr>
          <p:blipFill rotWithShape="1">
            <a:blip r:embed="rId3">
              <a:alphaModFix/>
            </a:blip>
            <a:srcRect b="31944" l="0" r="0" t="45000"/>
            <a:stretch/>
          </p:blipFill>
          <p:spPr>
            <a:xfrm>
              <a:off x="371475" y="4999428"/>
              <a:ext cx="6440091" cy="1506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식물, 자연, 냄비, 화분, 즙이 많은, 선인장, 녹색, 정원, 야외 활동, 유기적인" id="257" name="Google Shape;257;p27"/>
            <p:cNvPicPr preferRelativeResize="0"/>
            <p:nvPr/>
          </p:nvPicPr>
          <p:blipFill rotWithShape="1">
            <a:blip r:embed="rId4">
              <a:alphaModFix/>
            </a:blip>
            <a:srcRect b="5833" l="0" r="0" t="70139"/>
            <a:stretch/>
          </p:blipFill>
          <p:spPr>
            <a:xfrm>
              <a:off x="5380434" y="4999427"/>
              <a:ext cx="6440091" cy="1506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27"/>
          <p:cNvSpPr txBox="1"/>
          <p:nvPr/>
        </p:nvSpPr>
        <p:spPr>
          <a:xfrm>
            <a:off x="1971115" y="3052337"/>
            <a:ext cx="227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4D2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27"/>
          <p:cNvSpPr/>
          <p:nvPr/>
        </p:nvSpPr>
        <p:spPr>
          <a:xfrm rot="10800000">
            <a:off x="1381123" y="1467094"/>
            <a:ext cx="180976" cy="2170018"/>
          </a:xfrm>
          <a:prstGeom prst="rect">
            <a:avLst/>
          </a:prstGeom>
          <a:solidFill>
            <a:srgbClr val="ACC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371475" y="352425"/>
            <a:ext cx="11449200" cy="6153300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541465" y="1334386"/>
            <a:ext cx="258127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ACC4B6"/>
                </a:solidFill>
              </a:rPr>
              <a:t>목차</a:t>
            </a:r>
            <a:endParaRPr b="1" sz="4400">
              <a:solidFill>
                <a:srgbClr val="ACC4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14"/>
          <p:cNvGrpSpPr/>
          <p:nvPr/>
        </p:nvGrpSpPr>
        <p:grpSpPr>
          <a:xfrm>
            <a:off x="971548" y="2989485"/>
            <a:ext cx="3438600" cy="2560146"/>
            <a:chOff x="819148" y="2767367"/>
            <a:chExt cx="3438600" cy="2560146"/>
          </a:xfrm>
        </p:grpSpPr>
        <p:sp>
          <p:nvSpPr>
            <p:cNvPr id="101" name="Google Shape;101;p14"/>
            <p:cNvSpPr txBox="1"/>
            <p:nvPr/>
          </p:nvSpPr>
          <p:spPr>
            <a:xfrm>
              <a:off x="819150" y="3121757"/>
              <a:ext cx="3151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8CAE9A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r>
                <a:rPr b="1" lang="en-US" sz="2400">
                  <a:solidFill>
                    <a:srgbClr val="8CAE9A"/>
                  </a:solidFill>
                </a:rPr>
                <a:t> 회로</a:t>
              </a:r>
              <a:endParaRPr b="1" sz="2400">
                <a:solidFill>
                  <a:srgbClr val="8CAE9A"/>
                </a:solidFill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819148" y="3583456"/>
              <a:ext cx="3438600" cy="13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111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000"/>
                <a:buFont typeface="Arial"/>
                <a:buChar char="-"/>
              </a:pPr>
              <a:r>
                <a:rPr lang="en-US" sz="2000">
                  <a:solidFill>
                    <a:srgbClr val="9FBBAA"/>
                  </a:solidFill>
                </a:rPr>
                <a:t>토양 습도 센서		</a:t>
              </a:r>
              <a:endParaRPr sz="2000">
                <a:solidFill>
                  <a:srgbClr val="9FBBA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111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000"/>
                <a:buFont typeface="Arial"/>
                <a:buChar char="-"/>
              </a:pPr>
              <a:r>
                <a:rPr lang="en-US" sz="2000">
                  <a:solidFill>
                    <a:srgbClr val="9FBBAA"/>
                  </a:solidFill>
                </a:rPr>
                <a:t>자동 급수 장치</a:t>
              </a:r>
              <a:endParaRPr sz="2000">
                <a:solidFill>
                  <a:srgbClr val="9FBBAA"/>
                </a:solidFill>
              </a:endParaRPr>
            </a:p>
            <a:p>
              <a:pPr indent="-3111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000"/>
                <a:buChar char="-"/>
              </a:pPr>
              <a:r>
                <a:rPr lang="en-US" sz="2000">
                  <a:solidFill>
                    <a:srgbClr val="9FBBAA"/>
                  </a:solidFill>
                </a:rPr>
                <a:t>코드 구현</a:t>
              </a:r>
              <a:endParaRPr sz="2000">
                <a:solidFill>
                  <a:srgbClr val="9FBBAA"/>
                </a:solidFill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819148" y="2767367"/>
              <a:ext cx="2181227" cy="110079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819148" y="5217434"/>
              <a:ext cx="2181227" cy="110079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5" name="Google Shape;105;p14"/>
          <p:cNvGrpSpPr/>
          <p:nvPr/>
        </p:nvGrpSpPr>
        <p:grpSpPr>
          <a:xfrm>
            <a:off x="3685375" y="2989472"/>
            <a:ext cx="3438601" cy="2560146"/>
            <a:chOff x="819147" y="2767367"/>
            <a:chExt cx="3438601" cy="2560146"/>
          </a:xfrm>
        </p:grpSpPr>
        <p:sp>
          <p:nvSpPr>
            <p:cNvPr id="106" name="Google Shape;106;p14"/>
            <p:cNvSpPr txBox="1"/>
            <p:nvPr/>
          </p:nvSpPr>
          <p:spPr>
            <a:xfrm>
              <a:off x="819147" y="3047157"/>
              <a:ext cx="2358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8CAE9A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b="1" lang="en-US" sz="2400">
                  <a:solidFill>
                    <a:srgbClr val="8CAE9A"/>
                  </a:solidFill>
                </a:rPr>
                <a:t>LCD</a:t>
              </a:r>
              <a:endParaRPr b="1" sz="2400">
                <a:solidFill>
                  <a:srgbClr val="8CAE9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819148" y="3508881"/>
              <a:ext cx="3438600" cy="16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111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000"/>
                <a:buFont typeface="Arial"/>
                <a:buChar char="-"/>
              </a:pPr>
              <a:r>
                <a:rPr lang="en-US" sz="2000">
                  <a:solidFill>
                    <a:srgbClr val="9FBBAA"/>
                  </a:solidFill>
                </a:rPr>
                <a:t>회로</a:t>
              </a:r>
              <a:endParaRPr sz="2000">
                <a:solidFill>
                  <a:srgbClr val="9FBBAA"/>
                </a:solidFill>
              </a:endParaRPr>
            </a:p>
            <a:p>
              <a:pPr indent="-3111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000"/>
                <a:buFont typeface="Arial"/>
                <a:buChar char="-"/>
              </a:pPr>
              <a:r>
                <a:rPr lang="en-US" sz="2000">
                  <a:solidFill>
                    <a:srgbClr val="9FBBAA"/>
                  </a:solidFill>
                </a:rPr>
                <a:t>코드</a:t>
              </a:r>
              <a:endParaRPr sz="2000">
                <a:solidFill>
                  <a:srgbClr val="9FBBA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9FBBAA"/>
                  </a:solidFill>
                </a:rPr>
                <a:t> </a:t>
              </a:r>
              <a:endParaRPr sz="1600">
                <a:solidFill>
                  <a:srgbClr val="9FBBA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819148" y="2767367"/>
              <a:ext cx="2181227" cy="110079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819148" y="5217434"/>
              <a:ext cx="2181227" cy="110079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0" name="Google Shape;110;p14"/>
          <p:cNvGrpSpPr/>
          <p:nvPr/>
        </p:nvGrpSpPr>
        <p:grpSpPr>
          <a:xfrm>
            <a:off x="971548" y="1438302"/>
            <a:ext cx="457200" cy="561607"/>
            <a:chOff x="1008058" y="1520112"/>
            <a:chExt cx="457200" cy="561607"/>
          </a:xfrm>
        </p:grpSpPr>
        <p:sp>
          <p:nvSpPr>
            <p:cNvPr id="111" name="Google Shape;111;p14"/>
            <p:cNvSpPr/>
            <p:nvPr/>
          </p:nvSpPr>
          <p:spPr>
            <a:xfrm flipH="1" rot="10800000">
              <a:off x="1008058" y="1764422"/>
              <a:ext cx="457200" cy="317297"/>
            </a:xfrm>
            <a:prstGeom prst="trapezoid">
              <a:avLst>
                <a:gd fmla="val 25000" name="adj"/>
              </a:avLst>
            </a:prstGeom>
            <a:solidFill>
              <a:srgbClr val="8CA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107873" y="1520112"/>
              <a:ext cx="263728" cy="215532"/>
            </a:xfrm>
            <a:prstGeom prst="heart">
              <a:avLst/>
            </a:prstGeom>
            <a:solidFill>
              <a:srgbClr val="8CA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3" name="Google Shape;113;p14"/>
          <p:cNvGrpSpPr/>
          <p:nvPr/>
        </p:nvGrpSpPr>
        <p:grpSpPr>
          <a:xfrm>
            <a:off x="6357975" y="2989460"/>
            <a:ext cx="3438604" cy="2560167"/>
            <a:chOff x="819144" y="2767367"/>
            <a:chExt cx="3438604" cy="2560167"/>
          </a:xfrm>
        </p:grpSpPr>
        <p:sp>
          <p:nvSpPr>
            <p:cNvPr id="114" name="Google Shape;114;p14"/>
            <p:cNvSpPr txBox="1"/>
            <p:nvPr/>
          </p:nvSpPr>
          <p:spPr>
            <a:xfrm>
              <a:off x="819144" y="3047182"/>
              <a:ext cx="2421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8CAE9A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r>
                <a:rPr b="1" lang="en-US" sz="2400">
                  <a:solidFill>
                    <a:srgbClr val="8CAE9A"/>
                  </a:solidFill>
                </a:rPr>
                <a:t> 통합 시스템</a:t>
              </a:r>
              <a:endParaRPr b="1" sz="2400">
                <a:solidFill>
                  <a:srgbClr val="8CAE9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4"/>
            <p:cNvSpPr txBox="1"/>
            <p:nvPr/>
          </p:nvSpPr>
          <p:spPr>
            <a:xfrm>
              <a:off x="819148" y="3508881"/>
              <a:ext cx="3438600" cy="1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111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000"/>
                <a:buFont typeface="Arial"/>
                <a:buChar char="-"/>
              </a:pPr>
              <a:r>
                <a:rPr lang="en-US" sz="2000">
                  <a:solidFill>
                    <a:srgbClr val="9FBBAA"/>
                  </a:solidFill>
                </a:rPr>
                <a:t>회로</a:t>
              </a:r>
              <a:endParaRPr sz="2000">
                <a:solidFill>
                  <a:srgbClr val="9FBBA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111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000"/>
                <a:buFont typeface="Arial"/>
                <a:buChar char="-"/>
              </a:pPr>
              <a:r>
                <a:rPr lang="en-US" sz="2000">
                  <a:solidFill>
                    <a:srgbClr val="9FBBAA"/>
                  </a:solidFill>
                </a:rPr>
                <a:t>도식적 뷰</a:t>
              </a:r>
              <a:endParaRPr sz="2000">
                <a:solidFill>
                  <a:srgbClr val="9FBBAA"/>
                </a:solidFill>
              </a:endParaRPr>
            </a:p>
            <a:p>
              <a:pPr indent="-3111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000"/>
                <a:buChar char="-"/>
              </a:pPr>
              <a:r>
                <a:rPr lang="en-US" sz="2000">
                  <a:solidFill>
                    <a:srgbClr val="9FBBAA"/>
                  </a:solidFill>
                </a:rPr>
                <a:t>구성 요소</a:t>
              </a:r>
              <a:endParaRPr sz="2000">
                <a:solidFill>
                  <a:srgbClr val="9FBBAA"/>
                </a:solidFill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819148" y="2767367"/>
              <a:ext cx="2181300" cy="110100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819148" y="5217434"/>
              <a:ext cx="2181300" cy="110100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8" name="Google Shape;118;p14"/>
          <p:cNvGrpSpPr/>
          <p:nvPr/>
        </p:nvGrpSpPr>
        <p:grpSpPr>
          <a:xfrm>
            <a:off x="9088575" y="2989473"/>
            <a:ext cx="3438604" cy="2560167"/>
            <a:chOff x="819144" y="2767367"/>
            <a:chExt cx="3438604" cy="2560167"/>
          </a:xfrm>
        </p:grpSpPr>
        <p:sp>
          <p:nvSpPr>
            <p:cNvPr id="119" name="Google Shape;119;p14"/>
            <p:cNvSpPr txBox="1"/>
            <p:nvPr/>
          </p:nvSpPr>
          <p:spPr>
            <a:xfrm>
              <a:off x="819144" y="3047170"/>
              <a:ext cx="2421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8CAE9A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en-US" sz="2400">
                  <a:solidFill>
                    <a:srgbClr val="8CAE9A"/>
                  </a:solidFill>
                </a:rPr>
                <a:t>4</a:t>
              </a:r>
              <a:r>
                <a:rPr b="1" lang="en-US" sz="2400">
                  <a:solidFill>
                    <a:srgbClr val="8CAE9A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b="1" lang="en-US" sz="2400">
                  <a:solidFill>
                    <a:srgbClr val="8CAE9A"/>
                  </a:solidFill>
                </a:rPr>
                <a:t>향후 일정</a:t>
              </a:r>
              <a:endParaRPr b="1" sz="2400">
                <a:solidFill>
                  <a:srgbClr val="8CAE9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819148" y="3508881"/>
              <a:ext cx="3438600" cy="1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111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000"/>
                <a:buFont typeface="Arial"/>
                <a:buChar char="-"/>
              </a:pPr>
              <a:r>
                <a:rPr lang="en-US" sz="2000">
                  <a:solidFill>
                    <a:srgbClr val="9FBBAA"/>
                  </a:solidFill>
                </a:rPr>
                <a:t>재료 구매</a:t>
              </a:r>
              <a:endParaRPr sz="2000">
                <a:solidFill>
                  <a:srgbClr val="9FBBA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111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000"/>
                <a:buFont typeface="Arial"/>
                <a:buChar char="-"/>
              </a:pPr>
              <a:r>
                <a:rPr lang="en-US" sz="2000">
                  <a:solidFill>
                    <a:srgbClr val="9FBBAA"/>
                  </a:solidFill>
                </a:rPr>
                <a:t>실제작 및 </a:t>
              </a:r>
              <a:endParaRPr sz="2000">
                <a:solidFill>
                  <a:srgbClr val="9FBBAA"/>
                </a:solidFill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9FBBAA"/>
                  </a:solidFill>
                </a:rPr>
                <a:t>    피드백</a:t>
              </a:r>
              <a:endParaRPr sz="2000">
                <a:solidFill>
                  <a:srgbClr val="9FBBAA"/>
                </a:solidFill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819148" y="2767367"/>
              <a:ext cx="2181300" cy="110100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819148" y="5217434"/>
              <a:ext cx="2181300" cy="110100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/>
          <p:nvPr/>
        </p:nvSpPr>
        <p:spPr>
          <a:xfrm>
            <a:off x="371475" y="352425"/>
            <a:ext cx="11449200" cy="6153300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8" name="Google Shape;128;p15"/>
          <p:cNvGrpSpPr/>
          <p:nvPr/>
        </p:nvGrpSpPr>
        <p:grpSpPr>
          <a:xfrm>
            <a:off x="2484239" y="5433606"/>
            <a:ext cx="2567100" cy="553899"/>
            <a:chOff x="4852614" y="5235418"/>
            <a:chExt cx="2567100" cy="553899"/>
          </a:xfrm>
        </p:grpSpPr>
        <p:sp>
          <p:nvSpPr>
            <p:cNvPr id="129" name="Google Shape;129;p15"/>
            <p:cNvSpPr txBox="1"/>
            <p:nvPr/>
          </p:nvSpPr>
          <p:spPr>
            <a:xfrm>
              <a:off x="4852614" y="5235418"/>
              <a:ext cx="2567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8CAE9A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그림 1</a:t>
              </a:r>
              <a:endParaRPr b="1" sz="1200">
                <a:solidFill>
                  <a:srgbClr val="8CAE9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130;p15"/>
            <p:cNvSpPr txBox="1"/>
            <p:nvPr/>
          </p:nvSpPr>
          <p:spPr>
            <a:xfrm>
              <a:off x="4852614" y="5512417"/>
              <a:ext cx="2567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조도 센서</a:t>
              </a:r>
              <a:endParaRPr/>
            </a:p>
          </p:txBody>
        </p:sp>
      </p:grpSp>
      <p:sp>
        <p:nvSpPr>
          <p:cNvPr id="131" name="Google Shape;131;p15"/>
          <p:cNvSpPr txBox="1"/>
          <p:nvPr/>
        </p:nvSpPr>
        <p:spPr>
          <a:xfrm>
            <a:off x="897464" y="943620"/>
            <a:ext cx="720000" cy="708000"/>
          </a:xfrm>
          <a:prstGeom prst="rect">
            <a:avLst/>
          </a:prstGeom>
          <a:solidFill>
            <a:srgbClr val="8CAE9A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15"/>
          <p:cNvGrpSpPr/>
          <p:nvPr/>
        </p:nvGrpSpPr>
        <p:grpSpPr>
          <a:xfrm>
            <a:off x="8393114" y="5433606"/>
            <a:ext cx="2567100" cy="553899"/>
            <a:chOff x="4852614" y="5235418"/>
            <a:chExt cx="2567100" cy="553899"/>
          </a:xfrm>
        </p:grpSpPr>
        <p:sp>
          <p:nvSpPr>
            <p:cNvPr id="133" name="Google Shape;133;p15"/>
            <p:cNvSpPr txBox="1"/>
            <p:nvPr/>
          </p:nvSpPr>
          <p:spPr>
            <a:xfrm>
              <a:off x="4852614" y="5235418"/>
              <a:ext cx="2567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8CAE9A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그림 2</a:t>
              </a:r>
              <a:endParaRPr b="1" sz="1200">
                <a:solidFill>
                  <a:srgbClr val="8CAE9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4852614" y="5512417"/>
              <a:ext cx="2567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온습도 센서</a:t>
              </a:r>
              <a:endParaRPr/>
            </a:p>
          </p:txBody>
        </p:sp>
      </p:grpSp>
      <p:sp>
        <p:nvSpPr>
          <p:cNvPr id="135" name="Google Shape;135;p15"/>
          <p:cNvSpPr txBox="1"/>
          <p:nvPr/>
        </p:nvSpPr>
        <p:spPr>
          <a:xfrm>
            <a:off x="6027664" y="943620"/>
            <a:ext cx="720000" cy="708000"/>
          </a:xfrm>
          <a:prstGeom prst="rect">
            <a:avLst/>
          </a:prstGeom>
          <a:solidFill>
            <a:srgbClr val="8CAE9A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</a:rPr>
              <a:t>2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678" y="2024250"/>
            <a:ext cx="5459197" cy="23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475" y="2024250"/>
            <a:ext cx="5002825" cy="23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/>
          <p:nvPr/>
        </p:nvSpPr>
        <p:spPr>
          <a:xfrm>
            <a:off x="371475" y="352425"/>
            <a:ext cx="11449050" cy="6153150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836272" y="802450"/>
            <a:ext cx="505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BBD3C0"/>
                </a:solidFill>
              </a:rPr>
              <a:t>01.</a:t>
            </a:r>
            <a:r>
              <a:rPr b="1" lang="en-US" sz="3200">
                <a:solidFill>
                  <a:srgbClr val="BBD3C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3200">
                <a:solidFill>
                  <a:srgbClr val="BBD3C0"/>
                </a:solidFill>
              </a:rPr>
              <a:t>토양습도 센서 - 회로</a:t>
            </a:r>
            <a:endParaRPr b="1" sz="3200">
              <a:solidFill>
                <a:srgbClr val="BBD3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4852614" y="5235418"/>
            <a:ext cx="2567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8CAE9A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그림 1</a:t>
            </a:r>
            <a:endParaRPr b="1" sz="1200">
              <a:solidFill>
                <a:srgbClr val="8CAE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4852614" y="5512417"/>
            <a:ext cx="2567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그림에 대한 설명을 입력하세요</a:t>
            </a:r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836264" y="1717033"/>
            <a:ext cx="720000" cy="708000"/>
          </a:xfrm>
          <a:prstGeom prst="rect">
            <a:avLst/>
          </a:prstGeom>
          <a:solidFill>
            <a:srgbClr val="8CAE9A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0" y="1717025"/>
            <a:ext cx="7943025" cy="4157674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/>
          <p:nvPr/>
        </p:nvSpPr>
        <p:spPr>
          <a:xfrm>
            <a:off x="371475" y="352425"/>
            <a:ext cx="11449200" cy="6153300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836276" y="802450"/>
            <a:ext cx="5860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BBD3C0"/>
                </a:solidFill>
              </a:rPr>
              <a:t>01.2</a:t>
            </a:r>
            <a:r>
              <a:rPr b="1" lang="en-US" sz="3200">
                <a:solidFill>
                  <a:srgbClr val="BBD3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>
                <a:solidFill>
                  <a:srgbClr val="BBD3C0"/>
                </a:solidFill>
              </a:rPr>
              <a:t>급수 자동화 장치</a:t>
            </a:r>
            <a:r>
              <a:rPr b="1" lang="en-US" sz="3200">
                <a:solidFill>
                  <a:srgbClr val="BBD3C0"/>
                </a:solidFill>
              </a:rPr>
              <a:t> - 회로</a:t>
            </a:r>
            <a:endParaRPr b="1" sz="3200">
              <a:solidFill>
                <a:srgbClr val="BBD3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4852614" y="5235418"/>
            <a:ext cx="2567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8CAE9A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그림 1</a:t>
            </a:r>
            <a:endParaRPr b="1" sz="1200">
              <a:solidFill>
                <a:srgbClr val="8CAE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4852614" y="5512417"/>
            <a:ext cx="2567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그림에 대한 설명을 입력하세요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836264" y="1717033"/>
            <a:ext cx="720000" cy="708000"/>
          </a:xfrm>
          <a:prstGeom prst="rect">
            <a:avLst/>
          </a:prstGeom>
          <a:solidFill>
            <a:srgbClr val="8CAE9A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</a:rPr>
              <a:t>2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047" y="1717022"/>
            <a:ext cx="5957275" cy="4454700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/>
        </p:nvSpPr>
        <p:spPr>
          <a:xfrm>
            <a:off x="371475" y="352425"/>
            <a:ext cx="11449050" cy="6153150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836272" y="802450"/>
            <a:ext cx="4820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BBD3C0"/>
                </a:solidFill>
              </a:rPr>
              <a:t>01.3 토양습도 및</a:t>
            </a:r>
            <a:endParaRPr b="1" sz="3200">
              <a:solidFill>
                <a:srgbClr val="BBD3C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BBD3C0"/>
                </a:solidFill>
              </a:rPr>
              <a:t>급수 자동화 코드</a:t>
            </a:r>
            <a:endParaRPr b="1" sz="3200">
              <a:solidFill>
                <a:srgbClr val="BBD3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5975" y="574437"/>
            <a:ext cx="4912275" cy="5709124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"/>
            <a:headEnd len="sm" w="sm" type="none"/>
            <a:tailEnd len="sm" w="sm" type="none"/>
          </a:ln>
        </p:spPr>
      </p:pic>
      <p:grpSp>
        <p:nvGrpSpPr>
          <p:cNvPr id="165" name="Google Shape;165;p18"/>
          <p:cNvGrpSpPr/>
          <p:nvPr/>
        </p:nvGrpSpPr>
        <p:grpSpPr>
          <a:xfrm>
            <a:off x="1269925" y="2093926"/>
            <a:ext cx="3952800" cy="2990199"/>
            <a:chOff x="7210423" y="2053833"/>
            <a:chExt cx="3952800" cy="3028970"/>
          </a:xfrm>
        </p:grpSpPr>
        <p:sp>
          <p:nvSpPr>
            <p:cNvPr id="166" name="Google Shape;166;p18"/>
            <p:cNvSpPr txBox="1"/>
            <p:nvPr/>
          </p:nvSpPr>
          <p:spPr>
            <a:xfrm>
              <a:off x="7210423" y="2408222"/>
              <a:ext cx="32100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8CAE9A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1" lang="en-US" sz="2400">
                  <a:solidFill>
                    <a:srgbClr val="8CAE9A"/>
                  </a:solidFill>
                </a:rPr>
                <a:t>i</a:t>
              </a:r>
              <a:r>
                <a:rPr b="1" lang="en-US" sz="2400">
                  <a:solidFill>
                    <a:srgbClr val="8CAE9A"/>
                  </a:solidFill>
                  <a:latin typeface="Arial"/>
                  <a:ea typeface="Arial"/>
                  <a:cs typeface="Arial"/>
                  <a:sym typeface="Arial"/>
                </a:rPr>
                <a:t>) Introduction</a:t>
              </a:r>
              <a:endParaRPr b="1" sz="2400">
                <a:solidFill>
                  <a:srgbClr val="8CAE9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8"/>
            <p:cNvSpPr txBox="1"/>
            <p:nvPr/>
          </p:nvSpPr>
          <p:spPr>
            <a:xfrm>
              <a:off x="7210423" y="3176307"/>
              <a:ext cx="3898500" cy="14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238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200"/>
                <a:buFont typeface="Arial"/>
                <a:buChar char="-"/>
              </a:pPr>
              <a:r>
                <a:rPr lang="en-US" sz="2200">
                  <a:solidFill>
                    <a:srgbClr val="9FBBAA"/>
                  </a:solidFill>
                </a:rPr>
                <a:t>건조할수</a:t>
              </a:r>
              <a:r>
                <a:rPr lang="en-US" sz="2200">
                  <a:solidFill>
                    <a:srgbClr val="9FBBAA"/>
                  </a:solidFill>
                </a:rPr>
                <a:t>록 센서 값 상승</a:t>
              </a:r>
              <a:endParaRPr sz="2200">
                <a:solidFill>
                  <a:srgbClr val="9FBBAA"/>
                </a:solidFill>
              </a:endParaRPr>
            </a:p>
            <a:p>
              <a:pPr indent="-3238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200"/>
                <a:buChar char="-"/>
              </a:pPr>
              <a:r>
                <a:rPr lang="en-US" sz="2200">
                  <a:solidFill>
                    <a:srgbClr val="9FBBAA"/>
                  </a:solidFill>
                </a:rPr>
                <a:t>임계값 따라 자동 급수 조절</a:t>
              </a:r>
              <a:endParaRPr sz="2200">
                <a:solidFill>
                  <a:srgbClr val="9FBBAA"/>
                </a:solidFill>
              </a:endParaRPr>
            </a:p>
            <a:p>
              <a:pPr indent="-3238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200"/>
                <a:buFont typeface="Arial"/>
                <a:buChar char="-"/>
              </a:pPr>
              <a:r>
                <a:rPr lang="en-US" sz="2200">
                  <a:solidFill>
                    <a:srgbClr val="9FBBAA"/>
                  </a:solidFill>
                </a:rPr>
                <a:t>1시간 간격 습도 측정</a:t>
              </a:r>
              <a:endParaRPr sz="2000"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7210423" y="2053833"/>
              <a:ext cx="3952800" cy="110100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7210423" y="4972703"/>
              <a:ext cx="3952800" cy="110100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/>
          <p:nvPr/>
        </p:nvSpPr>
        <p:spPr>
          <a:xfrm>
            <a:off x="371475" y="352425"/>
            <a:ext cx="11449200" cy="6153300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836276" y="802450"/>
            <a:ext cx="582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BBD3C0"/>
                </a:solidFill>
              </a:rPr>
              <a:t>02.</a:t>
            </a:r>
            <a:r>
              <a:rPr b="1" lang="en-US" sz="3200">
                <a:solidFill>
                  <a:srgbClr val="BBD3C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3200">
                <a:solidFill>
                  <a:srgbClr val="BBD3C0"/>
                </a:solidFill>
              </a:rPr>
              <a:t>LCD</a:t>
            </a:r>
            <a:r>
              <a:rPr b="1" lang="en-US" sz="3200">
                <a:solidFill>
                  <a:srgbClr val="BBD3C0"/>
                </a:solidFill>
              </a:rPr>
              <a:t> - 회로1</a:t>
            </a:r>
            <a:endParaRPr b="1" sz="3200">
              <a:solidFill>
                <a:srgbClr val="BBD3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836264" y="1717033"/>
            <a:ext cx="720000" cy="708000"/>
          </a:xfrm>
          <a:prstGeom prst="rect">
            <a:avLst/>
          </a:prstGeom>
          <a:solidFill>
            <a:srgbClr val="8CAE9A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</a:rPr>
              <a:t>1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850" y="1717025"/>
            <a:ext cx="5374849" cy="4542399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/>
          <p:nvPr/>
        </p:nvSpPr>
        <p:spPr>
          <a:xfrm>
            <a:off x="371475" y="352425"/>
            <a:ext cx="11449200" cy="6153300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836276" y="802450"/>
            <a:ext cx="582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BBD3C0"/>
                </a:solidFill>
              </a:rPr>
              <a:t>02.2</a:t>
            </a:r>
            <a:r>
              <a:rPr b="1" lang="en-US" sz="3200">
                <a:solidFill>
                  <a:srgbClr val="BBD3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>
                <a:solidFill>
                  <a:srgbClr val="BBD3C0"/>
                </a:solidFill>
              </a:rPr>
              <a:t>LCD - 회로2</a:t>
            </a:r>
            <a:endParaRPr b="1" sz="3200">
              <a:solidFill>
                <a:srgbClr val="BBD3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836264" y="1717033"/>
            <a:ext cx="720000" cy="708000"/>
          </a:xfrm>
          <a:prstGeom prst="rect">
            <a:avLst/>
          </a:prstGeom>
          <a:solidFill>
            <a:srgbClr val="8CAE9A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</a:rPr>
              <a:t>2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838" y="1631450"/>
            <a:ext cx="8430326" cy="4688525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/>
          <p:nvPr/>
        </p:nvSpPr>
        <p:spPr>
          <a:xfrm>
            <a:off x="371475" y="352425"/>
            <a:ext cx="11449200" cy="6153300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836275" y="802450"/>
            <a:ext cx="544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BBD3C0"/>
                </a:solidFill>
              </a:rPr>
              <a:t>02.3 LCD - 코드</a:t>
            </a:r>
            <a:endParaRPr b="1" sz="3200">
              <a:solidFill>
                <a:srgbClr val="BBD3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p21"/>
          <p:cNvGrpSpPr/>
          <p:nvPr/>
        </p:nvGrpSpPr>
        <p:grpSpPr>
          <a:xfrm>
            <a:off x="1269925" y="1694382"/>
            <a:ext cx="3952800" cy="2392813"/>
            <a:chOff x="7210423" y="2053833"/>
            <a:chExt cx="3952800" cy="3103519"/>
          </a:xfrm>
        </p:grpSpPr>
        <p:sp>
          <p:nvSpPr>
            <p:cNvPr id="193" name="Google Shape;193;p21"/>
            <p:cNvSpPr txBox="1"/>
            <p:nvPr/>
          </p:nvSpPr>
          <p:spPr>
            <a:xfrm>
              <a:off x="7210423" y="2408222"/>
              <a:ext cx="3210000" cy="5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8CAE9A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1" lang="en-US" sz="2400">
                  <a:solidFill>
                    <a:srgbClr val="8CAE9A"/>
                  </a:solidFill>
                </a:rPr>
                <a:t>ii</a:t>
              </a:r>
              <a:r>
                <a:rPr b="1" lang="en-US" sz="2400">
                  <a:solidFill>
                    <a:srgbClr val="8CAE9A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  <a:r>
                <a:rPr b="1" lang="en-US" sz="2400">
                  <a:solidFill>
                    <a:srgbClr val="8CAE9A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 b="1" sz="2400">
                <a:solidFill>
                  <a:srgbClr val="8CAE9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1"/>
            <p:cNvSpPr txBox="1"/>
            <p:nvPr/>
          </p:nvSpPr>
          <p:spPr>
            <a:xfrm>
              <a:off x="7210423" y="3320752"/>
              <a:ext cx="3438600" cy="18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238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200"/>
                <a:buFont typeface="Arial"/>
                <a:buChar char="-"/>
              </a:pPr>
              <a:r>
                <a:rPr lang="en-US" sz="2200">
                  <a:solidFill>
                    <a:srgbClr val="9FBBAA"/>
                  </a:solidFill>
                </a:rPr>
                <a:t>온습도 측정 값 </a:t>
              </a:r>
              <a:endParaRPr sz="2200">
                <a:solidFill>
                  <a:srgbClr val="9FBBAA"/>
                </a:solidFill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9FBBAA"/>
                  </a:solidFill>
                </a:rPr>
                <a:t>    LCD 상에 표시</a:t>
              </a:r>
              <a:endParaRPr sz="2200">
                <a:solidFill>
                  <a:srgbClr val="9FBBA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7210423" y="2053833"/>
              <a:ext cx="3952800" cy="110100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7210423" y="4972703"/>
              <a:ext cx="3952800" cy="110100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375" y="617125"/>
            <a:ext cx="4272758" cy="5623751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