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12192000"/>
  <p:notesSz cx="6858000" cy="9144000"/>
  <p:embeddedFontLst>
    <p:embeddedFont>
      <p:font typeface="Corbel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B87897-7ABB-47C3-B993-C80B1312C533}">
  <a:tblStyle styleId="{B3B87897-7ABB-47C3-B993-C80B1312C5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Corbel-regular.fntdata"/><Relationship Id="rId21" Type="http://schemas.openxmlformats.org/officeDocument/2006/relationships/slide" Target="slides/slide14.xml"/><Relationship Id="rId24" Type="http://schemas.openxmlformats.org/officeDocument/2006/relationships/font" Target="fonts/Corbel-italic.fntdata"/><Relationship Id="rId23" Type="http://schemas.openxmlformats.org/officeDocument/2006/relationships/font" Target="fonts/Corbel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schemas.openxmlformats.org/officeDocument/2006/relationships/font" Target="fonts/Corbel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b3ff2e490_5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eb3ff2e490_5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1eb3ff2e490_5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9afe0ce478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29afe0ce478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g29afe0ce478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614ec7ac02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2614ec7ac02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g2614ec7ac02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eb3ff2e490_5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1eb3ff2e490_5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g1eb3ff2e490_5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9afe0ce478_8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29afe0ce478_8_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g29afe0ce478_8_7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b3ff2e490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b3ff2e490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eb3ff2e490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b3ff2e490_5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eb3ff2e490_5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g1eb3ff2e490_5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b3ff2e490_5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1eb3ff2e490_5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g1eb3ff2e490_5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b3ff2e490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eb3ff2e490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g1eb3ff2e490_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b3ff2e490_5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eb3ff2e490_5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g1eb3ff2e490_5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8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rgbClr val="687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1751777" y="3019706"/>
            <a:ext cx="484632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algun Gothic"/>
              <a:buNone/>
              <a:defRPr sz="4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751777" y="5381894"/>
            <a:ext cx="4846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높은 파란 하늘에 떠 있는 뭉게구름"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새싹의 근접 촬영 이미지"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물결" id="23" name="Google Shape;2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3785660" y="-809632"/>
            <a:ext cx="4620682" cy="9371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0" y="6629400"/>
            <a:ext cx="4104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3403" y="6629400"/>
            <a:ext cx="133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6760369" y="2155032"/>
            <a:ext cx="59864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1712119" y="-683419"/>
            <a:ext cx="5986463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0" y="6629400"/>
            <a:ext cx="4104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3403" y="6629400"/>
            <a:ext cx="133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rgbClr val="687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4"/>
          <p:cNvSpPr txBox="1"/>
          <p:nvPr>
            <p:ph type="ctrTitle"/>
          </p:nvPr>
        </p:nvSpPr>
        <p:spPr>
          <a:xfrm>
            <a:off x="1751777" y="3019706"/>
            <a:ext cx="484632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algun Gothic"/>
              <a:buNone/>
              <a:defRPr sz="4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1751777" y="5381894"/>
            <a:ext cx="4846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높은 파란 하늘에 떠 있는 뭉게구름"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새싹의 근접 촬영 이미지"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물결" id="101" name="Google Shape;1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4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0" y="6629400"/>
            <a:ext cx="4104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3403" y="6629400"/>
            <a:ext cx="133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두 개의 내용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4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1409700" y="1556281"/>
            <a:ext cx="4610099" cy="4620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6172200" y="1556281"/>
            <a:ext cx="4609775" cy="4620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0" y="6629400"/>
            <a:ext cx="4104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3" name="Google Shape;113;p16"/>
          <p:cNvSpPr txBox="1"/>
          <p:nvPr>
            <p:ph idx="10" type="dt"/>
          </p:nvPr>
        </p:nvSpPr>
        <p:spPr>
          <a:xfrm>
            <a:off x="453403" y="6629400"/>
            <a:ext cx="133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showMasterSp="0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rgbClr val="687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1751777" y="2263913"/>
            <a:ext cx="6949440" cy="31433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algun Gothic"/>
              <a:buNone/>
              <a:defRPr sz="6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1751777" y="5381893"/>
            <a:ext cx="6949440" cy="449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녹색 식물의 근접 촬영 이미지" id="119" name="Google Shape;1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물결"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4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1409699" y="1554480"/>
            <a:ext cx="460857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1409699" y="2434147"/>
            <a:ext cx="4608576" cy="3811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5" name="Google Shape;125;p18"/>
          <p:cNvSpPr txBox="1"/>
          <p:nvPr>
            <p:ph idx="3" type="body"/>
          </p:nvPr>
        </p:nvSpPr>
        <p:spPr>
          <a:xfrm>
            <a:off x="6172200" y="1554480"/>
            <a:ext cx="46101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18"/>
          <p:cNvSpPr txBox="1"/>
          <p:nvPr>
            <p:ph idx="4" type="body"/>
          </p:nvPr>
        </p:nvSpPr>
        <p:spPr>
          <a:xfrm>
            <a:off x="6172200" y="2434147"/>
            <a:ext cx="4610100" cy="3811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0" y="6629400"/>
            <a:ext cx="4104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8" name="Google Shape;128;p18"/>
          <p:cNvSpPr txBox="1"/>
          <p:nvPr>
            <p:ph idx="10" type="dt"/>
          </p:nvPr>
        </p:nvSpPr>
        <p:spPr>
          <a:xfrm>
            <a:off x="453403" y="6629400"/>
            <a:ext cx="133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4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0" y="6629400"/>
            <a:ext cx="4104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3" name="Google Shape;133;p19"/>
          <p:cNvSpPr txBox="1"/>
          <p:nvPr>
            <p:ph idx="10" type="dt"/>
          </p:nvPr>
        </p:nvSpPr>
        <p:spPr>
          <a:xfrm>
            <a:off x="453403" y="6629400"/>
            <a:ext cx="133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>
  <p:cSld name="비어 있음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0" y="6629400"/>
            <a:ext cx="4104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7" name="Google Shape;137;p20"/>
          <p:cNvSpPr txBox="1"/>
          <p:nvPr>
            <p:ph idx="10" type="dt"/>
          </p:nvPr>
        </p:nvSpPr>
        <p:spPr>
          <a:xfrm>
            <a:off x="453403" y="6629400"/>
            <a:ext cx="133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6682434" y="919616"/>
            <a:ext cx="4155622" cy="2532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1409699" y="915923"/>
            <a:ext cx="5216979" cy="5065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6682434" y="3502152"/>
            <a:ext cx="4155622" cy="247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0" y="6629400"/>
            <a:ext cx="4104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4" name="Google Shape;144;p21"/>
          <p:cNvSpPr txBox="1"/>
          <p:nvPr>
            <p:ph idx="10" type="dt"/>
          </p:nvPr>
        </p:nvSpPr>
        <p:spPr>
          <a:xfrm>
            <a:off x="453403" y="6629400"/>
            <a:ext cx="133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4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0" y="6629400"/>
            <a:ext cx="4104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453403" y="6629400"/>
            <a:ext cx="133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6682435" y="919616"/>
            <a:ext cx="4155622" cy="2532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이미지를 추가할 수 있는 빈 개체 틀입니다. 개체 틀을 클릭하고 추가할 이미지를 선택하세요." id="148" name="Google Shape;148;p22"/>
          <p:cNvSpPr/>
          <p:nvPr>
            <p:ph idx="2" type="pic"/>
          </p:nvPr>
        </p:nvSpPr>
        <p:spPr>
          <a:xfrm>
            <a:off x="0" y="915923"/>
            <a:ext cx="6626677" cy="5065776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6682435" y="3502152"/>
            <a:ext cx="4155622" cy="2479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0" y="6629400"/>
            <a:ext cx="4104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1" name="Google Shape;151;p22"/>
          <p:cNvSpPr txBox="1"/>
          <p:nvPr>
            <p:ph idx="10" type="dt"/>
          </p:nvPr>
        </p:nvSpPr>
        <p:spPr>
          <a:xfrm>
            <a:off x="453403" y="6629400"/>
            <a:ext cx="133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 rot="5400000">
            <a:off x="3785660" y="-809632"/>
            <a:ext cx="4620682" cy="9371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0" y="6629400"/>
            <a:ext cx="4104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7" name="Google Shape;157;p23"/>
          <p:cNvSpPr txBox="1"/>
          <p:nvPr>
            <p:ph idx="10" type="dt"/>
          </p:nvPr>
        </p:nvSpPr>
        <p:spPr>
          <a:xfrm>
            <a:off x="453403" y="6629400"/>
            <a:ext cx="133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 rot="5400000">
            <a:off x="6760369" y="2155032"/>
            <a:ext cx="59864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 rot="5400000">
            <a:off x="1712119" y="-683419"/>
            <a:ext cx="5986463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0" y="6629400"/>
            <a:ext cx="4104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3" name="Google Shape;163;p24"/>
          <p:cNvSpPr txBox="1"/>
          <p:nvPr>
            <p:ph idx="10" type="dt"/>
          </p:nvPr>
        </p:nvSpPr>
        <p:spPr>
          <a:xfrm>
            <a:off x="453403" y="6629400"/>
            <a:ext cx="133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두 개의 내용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4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409700" y="1556281"/>
            <a:ext cx="4610099" cy="4620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6172200" y="1556281"/>
            <a:ext cx="4609775" cy="4620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0" y="6629400"/>
            <a:ext cx="4104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3403" y="6629400"/>
            <a:ext cx="133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showMasterSp="0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rgbClr val="687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1751777" y="2263913"/>
            <a:ext cx="6949440" cy="31433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algun Gothic"/>
              <a:buNone/>
              <a:defRPr sz="6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751777" y="5381893"/>
            <a:ext cx="6949440" cy="449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녹색 식물의 근접 촬영 이미지" id="41" name="Google Shape;4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물결" id="42" name="Google Shape;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4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409699" y="1554480"/>
            <a:ext cx="460857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1409699" y="2434147"/>
            <a:ext cx="4608576" cy="3811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6172200" y="1554480"/>
            <a:ext cx="46101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6172200" y="2434147"/>
            <a:ext cx="4610100" cy="3811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0" y="6629400"/>
            <a:ext cx="4104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3403" y="6629400"/>
            <a:ext cx="133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4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0" y="6629400"/>
            <a:ext cx="4104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3403" y="6629400"/>
            <a:ext cx="133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>
  <p:cSld name="비어 있음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0" y="6629400"/>
            <a:ext cx="4104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3403" y="6629400"/>
            <a:ext cx="133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6682434" y="919616"/>
            <a:ext cx="4155622" cy="2532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1409699" y="915923"/>
            <a:ext cx="5216979" cy="5065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682434" y="3502152"/>
            <a:ext cx="4155622" cy="2479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0" y="6629400"/>
            <a:ext cx="4104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3403" y="6629400"/>
            <a:ext cx="133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6682435" y="919616"/>
            <a:ext cx="4155622" cy="2532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이미지를 추가할 수 있는 빈 개체 틀입니다. 개체 틀을 클릭하고 추가할 이미지를 선택하세요." id="70" name="Google Shape;70;p10"/>
          <p:cNvSpPr/>
          <p:nvPr>
            <p:ph idx="2" type="pic"/>
          </p:nvPr>
        </p:nvSpPr>
        <p:spPr>
          <a:xfrm>
            <a:off x="0" y="915923"/>
            <a:ext cx="6626677" cy="5065776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6682435" y="3502152"/>
            <a:ext cx="4155622" cy="2479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0" y="6629400"/>
            <a:ext cx="4104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3403" y="6629400"/>
            <a:ext cx="133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rgbClr val="F4FFCB"/>
              </a:gs>
              <a:gs pos="100000">
                <a:srgbClr val="F4FFC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rgbClr val="E8FF87"/>
              </a:gs>
              <a:gs pos="100000">
                <a:srgbClr val="E8FF8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687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400"/>
              <a:buFont typeface="Malgun Gothic"/>
              <a:buNone/>
              <a:defRPr b="0" i="0" sz="3400" u="none" cap="none" strike="noStrike">
                <a:solidFill>
                  <a:srgbClr val="687F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0" y="6629400"/>
            <a:ext cx="4104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453403" y="6629400"/>
            <a:ext cx="133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rgbClr val="F4FFCB"/>
              </a:gs>
              <a:gs pos="100000">
                <a:srgbClr val="F4FFC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rgbClr val="E8FF87"/>
              </a:gs>
              <a:gs pos="100000">
                <a:srgbClr val="E8FF8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687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400"/>
              <a:buFont typeface="Malgun Gothic"/>
              <a:buNone/>
              <a:defRPr b="0" i="0" sz="3400" u="none" cap="none" strike="noStrike">
                <a:solidFill>
                  <a:srgbClr val="687F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0" y="6629400"/>
            <a:ext cx="4104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453403" y="6629400"/>
            <a:ext cx="133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4555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ctrTitle"/>
          </p:nvPr>
        </p:nvSpPr>
        <p:spPr>
          <a:xfrm>
            <a:off x="1751777" y="2994306"/>
            <a:ext cx="4846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algun Gothic"/>
              <a:buNone/>
            </a:pPr>
            <a:r>
              <a:rPr lang="ko-KR" sz="7200"/>
              <a:t>스마트팜</a:t>
            </a:r>
            <a:endParaRPr sz="7200"/>
          </a:p>
        </p:txBody>
      </p:sp>
      <p:sp>
        <p:nvSpPr>
          <p:cNvPr id="171" name="Google Shape;171;p25"/>
          <p:cNvSpPr txBox="1"/>
          <p:nvPr>
            <p:ph idx="1" type="subTitle"/>
          </p:nvPr>
        </p:nvSpPr>
        <p:spPr>
          <a:xfrm>
            <a:off x="1751777" y="5381894"/>
            <a:ext cx="4846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ko-KR"/>
              <a:t>아두이노 프로젝트 - 9조</a:t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33925" y="6188350"/>
            <a:ext cx="55353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김도현, 김승우, 문예강, 이동건, 정언우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type="title"/>
          </p:nvPr>
        </p:nvSpPr>
        <p:spPr>
          <a:xfrm>
            <a:off x="1410026" y="276087"/>
            <a:ext cx="9372000" cy="11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400"/>
              <a:buFont typeface="Malgun Gothic"/>
              <a:buNone/>
            </a:pPr>
            <a:r>
              <a:rPr lang="ko-KR"/>
              <a:t>프로젝트 최종 목표 </a:t>
            </a:r>
            <a:endParaRPr/>
          </a:p>
        </p:txBody>
      </p:sp>
      <p:sp>
        <p:nvSpPr>
          <p:cNvPr id="291" name="Google Shape;291;p34"/>
          <p:cNvSpPr txBox="1"/>
          <p:nvPr>
            <p:ph idx="1" type="body"/>
          </p:nvPr>
        </p:nvSpPr>
        <p:spPr>
          <a:xfrm>
            <a:off x="1410027" y="1566001"/>
            <a:ext cx="9372000" cy="4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0312" lvl="0" marL="210312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200"/>
              <a:buChar char="●"/>
            </a:pPr>
            <a:r>
              <a:rPr lang="ko-KR"/>
              <a:t>조도 센서를 이용한 채광량 조절 시스템</a:t>
            </a:r>
            <a:endParaRPr/>
          </a:p>
          <a:p>
            <a:pPr indent="0" lvl="0" marL="210312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0312" lvl="0" marL="210312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200"/>
              <a:buChar char="●"/>
            </a:pPr>
            <a:r>
              <a:rPr lang="ko-KR"/>
              <a:t>프로펠러를 이용한 공기 중의 습도 조절 시스템</a:t>
            </a:r>
            <a:endParaRPr/>
          </a:p>
          <a:p>
            <a:pPr indent="0" lvl="0" marL="210312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0312" lvl="0" marL="210312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ko-KR"/>
              <a:t>온도, 토양 습도 알림 시스템</a:t>
            </a:r>
            <a:endParaRPr/>
          </a:p>
        </p:txBody>
      </p:sp>
      <p:sp>
        <p:nvSpPr>
          <p:cNvPr id="292" name="Google Shape;292;p34"/>
          <p:cNvSpPr txBox="1"/>
          <p:nvPr>
            <p:ph idx="12" type="sldNum"/>
          </p:nvPr>
        </p:nvSpPr>
        <p:spPr>
          <a:xfrm>
            <a:off x="0" y="6629400"/>
            <a:ext cx="410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34"/>
          <p:cNvSpPr txBox="1"/>
          <p:nvPr>
            <p:ph idx="10" type="dt"/>
          </p:nvPr>
        </p:nvSpPr>
        <p:spPr>
          <a:xfrm>
            <a:off x="386726" y="6629400"/>
            <a:ext cx="133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2023년 11월 13일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34"/>
          <p:cNvSpPr txBox="1"/>
          <p:nvPr>
            <p:ph idx="11" type="ftr"/>
          </p:nvPr>
        </p:nvSpPr>
        <p:spPr>
          <a:xfrm>
            <a:off x="1637716" y="6629400"/>
            <a:ext cx="9144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바닥글 추가</a:t>
            </a:r>
            <a:endParaRPr/>
          </a:p>
        </p:txBody>
      </p:sp>
      <p:sp>
        <p:nvSpPr>
          <p:cNvPr id="295" name="Google Shape;295;p34"/>
          <p:cNvSpPr/>
          <p:nvPr/>
        </p:nvSpPr>
        <p:spPr>
          <a:xfrm>
            <a:off x="-50" y="6593875"/>
            <a:ext cx="12192000" cy="2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6" name="Google Shape;296;p34"/>
          <p:cNvCxnSpPr/>
          <p:nvPr/>
        </p:nvCxnSpPr>
        <p:spPr>
          <a:xfrm>
            <a:off x="-1661150" y="152425"/>
            <a:ext cx="12263100" cy="0"/>
          </a:xfrm>
          <a:prstGeom prst="straightConnector1">
            <a:avLst/>
          </a:prstGeom>
          <a:noFill/>
          <a:ln cap="flat" cmpd="sng" w="9525">
            <a:solidFill>
              <a:srgbClr val="8BAA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34"/>
          <p:cNvSpPr txBox="1"/>
          <p:nvPr/>
        </p:nvSpPr>
        <p:spPr>
          <a:xfrm>
            <a:off x="10652800" y="0"/>
            <a:ext cx="1656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8BAA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기초창의공학설계 9팀</a:t>
            </a:r>
            <a:endParaRPr sz="1100">
              <a:solidFill>
                <a:srgbClr val="8BAA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34"/>
          <p:cNvSpPr txBox="1"/>
          <p:nvPr/>
        </p:nvSpPr>
        <p:spPr>
          <a:xfrm>
            <a:off x="0" y="152425"/>
            <a:ext cx="934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8BAA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스마트팜</a:t>
            </a:r>
            <a:endParaRPr>
              <a:solidFill>
                <a:srgbClr val="8BAA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-187950" y="6634475"/>
            <a:ext cx="12567900" cy="548700"/>
          </a:xfrm>
          <a:prstGeom prst="rect">
            <a:avLst/>
          </a:prstGeom>
          <a:solidFill>
            <a:srgbClr val="D7F168"/>
          </a:solidFill>
          <a:ln cap="flat" cmpd="sng" w="9525">
            <a:solidFill>
              <a:srgbClr val="8BA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/>
          <p:nvPr>
            <p:ph type="title"/>
          </p:nvPr>
        </p:nvSpPr>
        <p:spPr>
          <a:xfrm>
            <a:off x="1410026" y="276087"/>
            <a:ext cx="9372000" cy="11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400"/>
              <a:buFont typeface="Malgun Gothic"/>
              <a:buNone/>
            </a:pPr>
            <a:r>
              <a:rPr lang="ko-KR"/>
              <a:t>프로젝트 세부 목표</a:t>
            </a:r>
            <a:endParaRPr/>
          </a:p>
        </p:txBody>
      </p:sp>
      <p:sp>
        <p:nvSpPr>
          <p:cNvPr id="306" name="Google Shape;306;p35"/>
          <p:cNvSpPr txBox="1"/>
          <p:nvPr>
            <p:ph idx="1" type="body"/>
          </p:nvPr>
        </p:nvSpPr>
        <p:spPr>
          <a:xfrm>
            <a:off x="1410025" y="1566000"/>
            <a:ext cx="4686000" cy="4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0312" lvl="0" marL="210312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ko-KR"/>
              <a:t>구현 범위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ko-KR"/>
              <a:t>온도나 토양 습도가 적정 범위를 벗어나면 사용자에게 알림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ko-KR"/>
              <a:t>채광량이 부족할 경우 LED를 통해 보충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ko-KR"/>
              <a:t>공기 중의 습도가 적정 습도보다 높을경우 프로펠러를 작동시킴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5"/>
          <p:cNvSpPr/>
          <p:nvPr/>
        </p:nvSpPr>
        <p:spPr>
          <a:xfrm>
            <a:off x="-50" y="6593875"/>
            <a:ext cx="12192000" cy="2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8" name="Google Shape;3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850" y="1658975"/>
            <a:ext cx="5108476" cy="337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p35"/>
          <p:cNvCxnSpPr/>
          <p:nvPr/>
        </p:nvCxnSpPr>
        <p:spPr>
          <a:xfrm>
            <a:off x="-1661150" y="152425"/>
            <a:ext cx="12263100" cy="0"/>
          </a:xfrm>
          <a:prstGeom prst="straightConnector1">
            <a:avLst/>
          </a:prstGeom>
          <a:noFill/>
          <a:ln cap="flat" cmpd="sng" w="9525">
            <a:solidFill>
              <a:srgbClr val="8BAA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35"/>
          <p:cNvSpPr txBox="1"/>
          <p:nvPr/>
        </p:nvSpPr>
        <p:spPr>
          <a:xfrm>
            <a:off x="10652800" y="0"/>
            <a:ext cx="1656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8BAA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기초창의공학설계 9팀</a:t>
            </a:r>
            <a:endParaRPr sz="1100">
              <a:solidFill>
                <a:srgbClr val="8BAA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p35"/>
          <p:cNvSpPr txBox="1"/>
          <p:nvPr/>
        </p:nvSpPr>
        <p:spPr>
          <a:xfrm>
            <a:off x="0" y="152425"/>
            <a:ext cx="934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8BAA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스마트팜</a:t>
            </a:r>
            <a:endParaRPr>
              <a:solidFill>
                <a:srgbClr val="8BAA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35"/>
          <p:cNvSpPr/>
          <p:nvPr/>
        </p:nvSpPr>
        <p:spPr>
          <a:xfrm>
            <a:off x="-187950" y="6634475"/>
            <a:ext cx="12567900" cy="548700"/>
          </a:xfrm>
          <a:prstGeom prst="rect">
            <a:avLst/>
          </a:prstGeom>
          <a:solidFill>
            <a:srgbClr val="D7F168"/>
          </a:solidFill>
          <a:ln cap="flat" cmpd="sng" w="9525">
            <a:solidFill>
              <a:srgbClr val="8BA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/>
          <p:nvPr>
            <p:ph type="title"/>
          </p:nvPr>
        </p:nvSpPr>
        <p:spPr>
          <a:xfrm>
            <a:off x="1410026" y="276087"/>
            <a:ext cx="9372000" cy="11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400"/>
              <a:buFont typeface="Malgun Gothic"/>
              <a:buNone/>
            </a:pPr>
            <a:r>
              <a:rPr lang="ko-KR"/>
              <a:t>프로젝트 세부 목표</a:t>
            </a:r>
            <a:endParaRPr/>
          </a:p>
        </p:txBody>
      </p:sp>
      <p:sp>
        <p:nvSpPr>
          <p:cNvPr id="319" name="Google Shape;319;p36"/>
          <p:cNvSpPr txBox="1"/>
          <p:nvPr>
            <p:ph idx="1" type="body"/>
          </p:nvPr>
        </p:nvSpPr>
        <p:spPr>
          <a:xfrm>
            <a:off x="1410026" y="1566000"/>
            <a:ext cx="4686000" cy="4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0312" lvl="0" marL="210312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ko-KR"/>
              <a:t>적용 범위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ko-KR"/>
              <a:t>가정집에서 소소하게 키우는 식물부터 대규모 농장까지 사용 가능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ko-KR"/>
              <a:t>관련 앱을 제작할 시 스마트팜 사용자들이 스마트팜 관련 기능들의 접근성 향상</a:t>
            </a:r>
            <a:endParaRPr/>
          </a:p>
        </p:txBody>
      </p:sp>
      <p:pic>
        <p:nvPicPr>
          <p:cNvPr id="320" name="Google Shape;320;p36"/>
          <p:cNvPicPr preferRelativeResize="0"/>
          <p:nvPr/>
        </p:nvPicPr>
        <p:blipFill rotWithShape="1">
          <a:blip r:embed="rId3">
            <a:alphaModFix/>
          </a:blip>
          <a:srcRect b="0" l="9280" r="0" t="0"/>
          <a:stretch/>
        </p:blipFill>
        <p:spPr>
          <a:xfrm>
            <a:off x="6096025" y="1658975"/>
            <a:ext cx="5828724" cy="33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/>
          <p:cNvPicPr preferRelativeResize="0"/>
          <p:nvPr/>
        </p:nvPicPr>
        <p:blipFill rotWithShape="1">
          <a:blip r:embed="rId4">
            <a:alphaModFix/>
          </a:blip>
          <a:srcRect b="0" l="43110" r="0" t="0"/>
          <a:stretch/>
        </p:blipFill>
        <p:spPr>
          <a:xfrm>
            <a:off x="6096000" y="1658975"/>
            <a:ext cx="3005675" cy="336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p36"/>
          <p:cNvCxnSpPr/>
          <p:nvPr/>
        </p:nvCxnSpPr>
        <p:spPr>
          <a:xfrm flipH="1">
            <a:off x="9126900" y="1671850"/>
            <a:ext cx="17100" cy="3343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36"/>
          <p:cNvSpPr/>
          <p:nvPr/>
        </p:nvSpPr>
        <p:spPr>
          <a:xfrm>
            <a:off x="-50" y="6593875"/>
            <a:ext cx="12192000" cy="2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4" name="Google Shape;324;p36"/>
          <p:cNvCxnSpPr/>
          <p:nvPr/>
        </p:nvCxnSpPr>
        <p:spPr>
          <a:xfrm>
            <a:off x="-1661150" y="152425"/>
            <a:ext cx="12263100" cy="0"/>
          </a:xfrm>
          <a:prstGeom prst="straightConnector1">
            <a:avLst/>
          </a:prstGeom>
          <a:noFill/>
          <a:ln cap="flat" cmpd="sng" w="9525">
            <a:solidFill>
              <a:srgbClr val="8BAA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36"/>
          <p:cNvSpPr txBox="1"/>
          <p:nvPr/>
        </p:nvSpPr>
        <p:spPr>
          <a:xfrm>
            <a:off x="10652800" y="0"/>
            <a:ext cx="1656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8BAA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기초창의공학설계 9팀</a:t>
            </a:r>
            <a:endParaRPr sz="1100">
              <a:solidFill>
                <a:srgbClr val="8BAA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36"/>
          <p:cNvSpPr txBox="1"/>
          <p:nvPr/>
        </p:nvSpPr>
        <p:spPr>
          <a:xfrm>
            <a:off x="0" y="152425"/>
            <a:ext cx="934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8BAA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스마트팜</a:t>
            </a:r>
            <a:endParaRPr>
              <a:solidFill>
                <a:srgbClr val="8BAA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36"/>
          <p:cNvSpPr/>
          <p:nvPr/>
        </p:nvSpPr>
        <p:spPr>
          <a:xfrm>
            <a:off x="-187950" y="6634475"/>
            <a:ext cx="12567900" cy="548700"/>
          </a:xfrm>
          <a:prstGeom prst="rect">
            <a:avLst/>
          </a:prstGeom>
          <a:solidFill>
            <a:srgbClr val="D7F168"/>
          </a:solidFill>
          <a:ln cap="flat" cmpd="sng" w="9525">
            <a:solidFill>
              <a:srgbClr val="8BA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"/>
          <p:cNvSpPr/>
          <p:nvPr/>
        </p:nvSpPr>
        <p:spPr>
          <a:xfrm>
            <a:off x="8918450" y="5325725"/>
            <a:ext cx="2176200" cy="2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37"/>
          <p:cNvSpPr txBox="1"/>
          <p:nvPr>
            <p:ph type="title"/>
          </p:nvPr>
        </p:nvSpPr>
        <p:spPr>
          <a:xfrm>
            <a:off x="1410025" y="698779"/>
            <a:ext cx="93720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400"/>
              <a:buFont typeface="Malgun Gothic"/>
              <a:buNone/>
            </a:pPr>
            <a:r>
              <a:rPr lang="ko-KR"/>
              <a:t>추진 일정</a:t>
            </a:r>
            <a:endParaRPr/>
          </a:p>
        </p:txBody>
      </p:sp>
      <p:sp>
        <p:nvSpPr>
          <p:cNvPr id="335" name="Google Shape;335;p37"/>
          <p:cNvSpPr txBox="1"/>
          <p:nvPr>
            <p:ph idx="12" type="sldNum"/>
          </p:nvPr>
        </p:nvSpPr>
        <p:spPr>
          <a:xfrm>
            <a:off x="0" y="6629400"/>
            <a:ext cx="410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37"/>
          <p:cNvSpPr txBox="1"/>
          <p:nvPr>
            <p:ph idx="10" type="dt"/>
          </p:nvPr>
        </p:nvSpPr>
        <p:spPr>
          <a:xfrm>
            <a:off x="386726" y="6629400"/>
            <a:ext cx="133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2023년 11월 13일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37"/>
          <p:cNvSpPr txBox="1"/>
          <p:nvPr>
            <p:ph idx="11" type="ftr"/>
          </p:nvPr>
        </p:nvSpPr>
        <p:spPr>
          <a:xfrm>
            <a:off x="1637716" y="6629400"/>
            <a:ext cx="9144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바닥글 추가</a:t>
            </a:r>
            <a:endParaRPr/>
          </a:p>
        </p:txBody>
      </p:sp>
      <p:sp>
        <p:nvSpPr>
          <p:cNvPr id="338" name="Google Shape;338;p37"/>
          <p:cNvSpPr/>
          <p:nvPr/>
        </p:nvSpPr>
        <p:spPr>
          <a:xfrm>
            <a:off x="-50" y="6593875"/>
            <a:ext cx="12192000" cy="2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9" name="Google Shape;339;p37"/>
          <p:cNvGraphicFramePr/>
          <p:nvPr/>
        </p:nvGraphicFramePr>
        <p:xfrm>
          <a:off x="650625" y="1739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{B3B87897-7ABB-47C3-B993-C80B1312C533}</a:tableStyleId>
              </a:tblPr>
              <a:tblGrid>
                <a:gridCol w="2178125"/>
                <a:gridCol w="2178125"/>
                <a:gridCol w="2178125"/>
                <a:gridCol w="2178125"/>
                <a:gridCol w="2178125"/>
              </a:tblGrid>
              <a:tr h="61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200"/>
                        <a:t>1주차</a:t>
                      </a:r>
                      <a:endParaRPr sz="2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200"/>
                        <a:t>2주차</a:t>
                      </a:r>
                      <a:endParaRPr sz="2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200"/>
                        <a:t>3주차</a:t>
                      </a:r>
                      <a:endParaRPr sz="2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200"/>
                        <a:t>4주차</a:t>
                      </a:r>
                      <a:endParaRPr sz="2200"/>
                    </a:p>
                  </a:txBody>
                  <a:tcPr marT="91425" marB="91425" marR="91425" marL="91425" anchor="ctr"/>
                </a:tc>
              </a:tr>
              <a:tr h="61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200"/>
                        <a:t>계획수립 및 자료조사</a:t>
                      </a:r>
                      <a:endParaRPr sz="2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1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200"/>
                        <a:t>회로 설계</a:t>
                      </a:r>
                      <a:endParaRPr sz="2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53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200"/>
                        <a:t>코드 설계</a:t>
                      </a:r>
                      <a:endParaRPr sz="2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200"/>
                        <a:t>성능 평가</a:t>
                      </a:r>
                      <a:endParaRPr sz="2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200"/>
                        <a:t>중간 점검</a:t>
                      </a:r>
                      <a:endParaRPr sz="2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1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200"/>
                        <a:t>최종 완성</a:t>
                      </a:r>
                      <a:endParaRPr sz="2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0" name="Google Shape;340;p37"/>
          <p:cNvSpPr/>
          <p:nvPr/>
        </p:nvSpPr>
        <p:spPr>
          <a:xfrm>
            <a:off x="2828850" y="2649400"/>
            <a:ext cx="2176200" cy="2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37"/>
          <p:cNvSpPr/>
          <p:nvPr/>
        </p:nvSpPr>
        <p:spPr>
          <a:xfrm>
            <a:off x="5007838" y="3381850"/>
            <a:ext cx="2176200" cy="2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5007913" y="4020150"/>
            <a:ext cx="2176200" cy="2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p37"/>
          <p:cNvSpPr/>
          <p:nvPr/>
        </p:nvSpPr>
        <p:spPr>
          <a:xfrm>
            <a:off x="7184150" y="4673400"/>
            <a:ext cx="1734300" cy="2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37"/>
          <p:cNvSpPr/>
          <p:nvPr/>
        </p:nvSpPr>
        <p:spPr>
          <a:xfrm>
            <a:off x="11094650" y="5977575"/>
            <a:ext cx="444600" cy="2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5" name="Google Shape;345;p37"/>
          <p:cNvCxnSpPr/>
          <p:nvPr/>
        </p:nvCxnSpPr>
        <p:spPr>
          <a:xfrm>
            <a:off x="-1661150" y="152425"/>
            <a:ext cx="12263100" cy="0"/>
          </a:xfrm>
          <a:prstGeom prst="straightConnector1">
            <a:avLst/>
          </a:prstGeom>
          <a:noFill/>
          <a:ln cap="flat" cmpd="sng" w="9525">
            <a:solidFill>
              <a:srgbClr val="8BAA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37"/>
          <p:cNvSpPr txBox="1"/>
          <p:nvPr/>
        </p:nvSpPr>
        <p:spPr>
          <a:xfrm>
            <a:off x="10652800" y="0"/>
            <a:ext cx="1656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8BAA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기초창의공학설계 9팀</a:t>
            </a:r>
            <a:endParaRPr sz="1100">
              <a:solidFill>
                <a:srgbClr val="8BAA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37"/>
          <p:cNvSpPr txBox="1"/>
          <p:nvPr/>
        </p:nvSpPr>
        <p:spPr>
          <a:xfrm>
            <a:off x="0" y="152425"/>
            <a:ext cx="934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8BAA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스마트팜</a:t>
            </a:r>
            <a:endParaRPr>
              <a:solidFill>
                <a:srgbClr val="8BAA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37"/>
          <p:cNvSpPr/>
          <p:nvPr/>
        </p:nvSpPr>
        <p:spPr>
          <a:xfrm>
            <a:off x="-187950" y="6634475"/>
            <a:ext cx="12567900" cy="548700"/>
          </a:xfrm>
          <a:prstGeom prst="rect">
            <a:avLst/>
          </a:prstGeom>
          <a:solidFill>
            <a:srgbClr val="D7F168"/>
          </a:solidFill>
          <a:ln cap="flat" cmpd="sng" w="9525">
            <a:solidFill>
              <a:srgbClr val="8BA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/>
          <p:nvPr>
            <p:ph type="title"/>
          </p:nvPr>
        </p:nvSpPr>
        <p:spPr>
          <a:xfrm>
            <a:off x="1751777" y="2263913"/>
            <a:ext cx="6949440" cy="31433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algun Gothic"/>
              <a:buNone/>
            </a:pPr>
            <a:r>
              <a:rPr lang="ko-KR"/>
              <a:t>이상</a:t>
            </a:r>
            <a:r>
              <a:rPr lang="ko-KR"/>
              <a:t>입</a:t>
            </a:r>
            <a:r>
              <a:rPr lang="ko-KR"/>
              <a:t>니다</a:t>
            </a:r>
            <a:endParaRPr/>
          </a:p>
        </p:txBody>
      </p:sp>
      <p:sp>
        <p:nvSpPr>
          <p:cNvPr id="355" name="Google Shape;355;p38"/>
          <p:cNvSpPr txBox="1"/>
          <p:nvPr>
            <p:ph idx="1" type="body"/>
          </p:nvPr>
        </p:nvSpPr>
        <p:spPr>
          <a:xfrm>
            <a:off x="1751777" y="5381893"/>
            <a:ext cx="6949440" cy="449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4294967295" type="title"/>
          </p:nvPr>
        </p:nvSpPr>
        <p:spPr>
          <a:xfrm>
            <a:off x="1410000" y="528242"/>
            <a:ext cx="93720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400"/>
              <a:buFont typeface="Malgun Gothic"/>
              <a:buNone/>
            </a:pPr>
            <a:r>
              <a:rPr lang="ko-KR"/>
              <a:t>목차</a:t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1410000" y="1754188"/>
            <a:ext cx="9372000" cy="3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lgun Gothic"/>
              <a:buAutoNum type="arabicPeriod"/>
            </a:pPr>
            <a:r>
              <a:rPr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 분담</a:t>
            </a: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lgun Gothic"/>
              <a:buAutoNum type="arabicPeriod"/>
            </a:pPr>
            <a:r>
              <a:rPr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스마트팜의 개념</a:t>
            </a: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lgun Gothic"/>
              <a:buAutoNum type="arabicPeriod"/>
            </a:pPr>
            <a:r>
              <a:rPr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프로젝트의 목적 및 의의</a:t>
            </a: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lgun Gothic"/>
              <a:buAutoNum type="arabicPeriod"/>
            </a:pPr>
            <a:r>
              <a:rPr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국내외 기술 및 지식재산권 현황</a:t>
            </a: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lgun Gothic"/>
              <a:buAutoNum type="arabicPeriod"/>
            </a:pPr>
            <a:r>
              <a:rPr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소개</a:t>
            </a: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lgun Gothic"/>
              <a:buAutoNum type="arabicPeriod"/>
            </a:pPr>
            <a:r>
              <a:rPr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추진 일정</a:t>
            </a: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-50" y="6593875"/>
            <a:ext cx="12192000" cy="2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1" name="Google Shape;181;p26"/>
          <p:cNvCxnSpPr/>
          <p:nvPr/>
        </p:nvCxnSpPr>
        <p:spPr>
          <a:xfrm>
            <a:off x="-1661150" y="152425"/>
            <a:ext cx="12263100" cy="0"/>
          </a:xfrm>
          <a:prstGeom prst="straightConnector1">
            <a:avLst/>
          </a:prstGeom>
          <a:noFill/>
          <a:ln cap="flat" cmpd="sng" w="9525">
            <a:solidFill>
              <a:srgbClr val="8BAA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6"/>
          <p:cNvSpPr txBox="1"/>
          <p:nvPr/>
        </p:nvSpPr>
        <p:spPr>
          <a:xfrm>
            <a:off x="10652800" y="0"/>
            <a:ext cx="1656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8BAA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기초창의공학설계 9팀</a:t>
            </a:r>
            <a:endParaRPr sz="1100">
              <a:solidFill>
                <a:srgbClr val="8BAA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0" y="6461725"/>
            <a:ext cx="11838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8BAA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스마트팜</a:t>
            </a:r>
            <a:endParaRPr sz="1800">
              <a:solidFill>
                <a:srgbClr val="8BAA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4" name="Google Shape;184;p26"/>
          <p:cNvCxnSpPr/>
          <p:nvPr/>
        </p:nvCxnSpPr>
        <p:spPr>
          <a:xfrm>
            <a:off x="1071925" y="6725875"/>
            <a:ext cx="12263100" cy="0"/>
          </a:xfrm>
          <a:prstGeom prst="straightConnector1">
            <a:avLst/>
          </a:prstGeom>
          <a:noFill/>
          <a:ln cap="flat" cmpd="sng" w="9525">
            <a:solidFill>
              <a:srgbClr val="8BAA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400"/>
              <a:buFont typeface="Malgun Gothic"/>
              <a:buNone/>
            </a:pPr>
            <a:r>
              <a:rPr lang="ko-KR"/>
              <a:t>역할 분담</a:t>
            </a:r>
            <a:endParaRPr/>
          </a:p>
        </p:txBody>
      </p:sp>
      <p:sp>
        <p:nvSpPr>
          <p:cNvPr id="191" name="Google Shape;191;p27"/>
          <p:cNvSpPr txBox="1"/>
          <p:nvPr/>
        </p:nvSpPr>
        <p:spPr>
          <a:xfrm>
            <a:off x="1409950" y="2047213"/>
            <a:ext cx="9372000" cy="3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김도현 : 팀 리더</a:t>
            </a: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김승우 : 문서 작성</a:t>
            </a: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문예강 : 발표</a:t>
            </a: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이동건 : 발표</a:t>
            </a: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정언우 : ppt 제작</a:t>
            </a: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27"/>
          <p:cNvSpPr/>
          <p:nvPr/>
        </p:nvSpPr>
        <p:spPr>
          <a:xfrm>
            <a:off x="-50" y="6593875"/>
            <a:ext cx="12192000" cy="2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3" name="Google Shape;193;p27"/>
          <p:cNvCxnSpPr/>
          <p:nvPr/>
        </p:nvCxnSpPr>
        <p:spPr>
          <a:xfrm>
            <a:off x="-1661150" y="152425"/>
            <a:ext cx="12263100" cy="0"/>
          </a:xfrm>
          <a:prstGeom prst="straightConnector1">
            <a:avLst/>
          </a:prstGeom>
          <a:noFill/>
          <a:ln cap="flat" cmpd="sng" w="9525">
            <a:solidFill>
              <a:srgbClr val="8BAA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7"/>
          <p:cNvSpPr txBox="1"/>
          <p:nvPr/>
        </p:nvSpPr>
        <p:spPr>
          <a:xfrm>
            <a:off x="10652800" y="0"/>
            <a:ext cx="1656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8BAA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기초창의공학설계 9팀</a:t>
            </a:r>
            <a:endParaRPr sz="1100">
              <a:solidFill>
                <a:srgbClr val="8BAA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0" y="6461725"/>
            <a:ext cx="11838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-50" y="64617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스마트팜</a:t>
            </a:r>
            <a:endParaRPr/>
          </a:p>
        </p:txBody>
      </p:sp>
      <p:cxnSp>
        <p:nvCxnSpPr>
          <p:cNvPr id="197" name="Google Shape;197;p27"/>
          <p:cNvCxnSpPr/>
          <p:nvPr/>
        </p:nvCxnSpPr>
        <p:spPr>
          <a:xfrm>
            <a:off x="1071925" y="6725875"/>
            <a:ext cx="12263100" cy="0"/>
          </a:xfrm>
          <a:prstGeom prst="straightConnector1">
            <a:avLst/>
          </a:prstGeom>
          <a:noFill/>
          <a:ln cap="flat" cmpd="sng" w="9525">
            <a:solidFill>
              <a:srgbClr val="8BAA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400"/>
              <a:buFont typeface="Malgun Gothic"/>
              <a:buNone/>
            </a:pPr>
            <a:r>
              <a:rPr lang="ko-KR"/>
              <a:t>스마트팜이란?</a:t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286" y="1864713"/>
            <a:ext cx="4165400" cy="41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1986" y="2042428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/>
          <p:nvPr/>
        </p:nvSpPr>
        <p:spPr>
          <a:xfrm>
            <a:off x="3275475" y="2234825"/>
            <a:ext cx="2388300" cy="57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4486700" y="2814850"/>
            <a:ext cx="1177200" cy="32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7045650" y="2200700"/>
            <a:ext cx="1332000" cy="47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1799325" y="1864725"/>
            <a:ext cx="5340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통신 기술을 접목하여 </a:t>
            </a: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지능화된 농업 시스템</a:t>
            </a: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1358875" y="1864725"/>
            <a:ext cx="6084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</a:t>
            </a: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-50" y="6593875"/>
            <a:ext cx="12192000" cy="2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2" name="Google Shape;212;p28"/>
          <p:cNvCxnSpPr/>
          <p:nvPr/>
        </p:nvCxnSpPr>
        <p:spPr>
          <a:xfrm>
            <a:off x="-1661150" y="152425"/>
            <a:ext cx="12263100" cy="0"/>
          </a:xfrm>
          <a:prstGeom prst="straightConnector1">
            <a:avLst/>
          </a:prstGeom>
          <a:noFill/>
          <a:ln cap="flat" cmpd="sng" w="9525">
            <a:solidFill>
              <a:srgbClr val="8BAA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8"/>
          <p:cNvSpPr txBox="1"/>
          <p:nvPr/>
        </p:nvSpPr>
        <p:spPr>
          <a:xfrm>
            <a:off x="10652800" y="0"/>
            <a:ext cx="1656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8BAA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기초창의공학설계 9팀</a:t>
            </a:r>
            <a:endParaRPr sz="1100">
              <a:solidFill>
                <a:srgbClr val="8BAA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0" y="152425"/>
            <a:ext cx="934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8BAA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스마트팜</a:t>
            </a:r>
            <a:endParaRPr>
              <a:solidFill>
                <a:srgbClr val="8BAA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-187950" y="6634475"/>
            <a:ext cx="12567900" cy="548700"/>
          </a:xfrm>
          <a:prstGeom prst="rect">
            <a:avLst/>
          </a:prstGeom>
          <a:solidFill>
            <a:srgbClr val="D7F168"/>
          </a:solidFill>
          <a:ln cap="flat" cmpd="sng" w="9525">
            <a:solidFill>
              <a:srgbClr val="8BA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400"/>
              <a:buFont typeface="Malgun Gothic"/>
              <a:buNone/>
            </a:pPr>
            <a:r>
              <a:rPr lang="ko-KR"/>
              <a:t>프로젝트의 목적 및 의의 - 환경적 측면</a:t>
            </a:r>
            <a:endParaRPr/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7100" y="2280125"/>
            <a:ext cx="4684675" cy="311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1410026" y="1581825"/>
            <a:ext cx="5311500" cy="4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0312" lvl="0" marL="210312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ko-K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극심한 기후 변화로 인한 변수 차단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0312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기후 변화에 관계 없이 식물이 자라기에 적합한 환경을 조성할 수 있음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0312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장마, 가뭄 등의 날씨로 인해 농업 능률이 저하하는 것을 방지하기 위함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0312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설정에 따라 버섯류, 과일류, 채소류 등 다양한 종류의 식물에 대응할 수 있음</a:t>
            </a:r>
            <a:endParaRPr sz="1704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-50" y="6593875"/>
            <a:ext cx="12192000" cy="2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5" name="Google Shape;225;p29"/>
          <p:cNvCxnSpPr/>
          <p:nvPr/>
        </p:nvCxnSpPr>
        <p:spPr>
          <a:xfrm>
            <a:off x="-1661150" y="152425"/>
            <a:ext cx="12263100" cy="0"/>
          </a:xfrm>
          <a:prstGeom prst="straightConnector1">
            <a:avLst/>
          </a:prstGeom>
          <a:noFill/>
          <a:ln cap="flat" cmpd="sng" w="9525">
            <a:solidFill>
              <a:srgbClr val="8BAA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9"/>
          <p:cNvSpPr txBox="1"/>
          <p:nvPr/>
        </p:nvSpPr>
        <p:spPr>
          <a:xfrm>
            <a:off x="10652800" y="0"/>
            <a:ext cx="1656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8BAA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기초창의공학설계 9팀</a:t>
            </a:r>
            <a:endParaRPr sz="1100">
              <a:solidFill>
                <a:srgbClr val="8BAA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0" y="152425"/>
            <a:ext cx="934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8BAA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스마트팜</a:t>
            </a:r>
            <a:endParaRPr>
              <a:solidFill>
                <a:srgbClr val="8BAA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-187950" y="6634475"/>
            <a:ext cx="12567900" cy="548700"/>
          </a:xfrm>
          <a:prstGeom prst="rect">
            <a:avLst/>
          </a:prstGeom>
          <a:solidFill>
            <a:srgbClr val="D7F168"/>
          </a:solidFill>
          <a:ln cap="flat" cmpd="sng" w="9525">
            <a:solidFill>
              <a:srgbClr val="8BA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1410026" y="276087"/>
            <a:ext cx="9372000" cy="11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400"/>
              <a:buFont typeface="Malgun Gothic"/>
              <a:buNone/>
            </a:pPr>
            <a:r>
              <a:rPr lang="ko-KR"/>
              <a:t>프로젝트의 목적 및 의의 - </a:t>
            </a:r>
            <a:r>
              <a:rPr lang="ko-KR"/>
              <a:t>사회적 측면</a:t>
            </a:r>
            <a:endParaRPr/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1410025" y="1566000"/>
            <a:ext cx="4919100" cy="4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0312" lvl="0" marL="210312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ko-K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농촌 노동력 저하를 해결하기 위함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0312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작물을 재배하는 과정의 일부분을 자동화 함으로써 농촌의 노동력 부족을 어느 정도 해결할 수 있음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0312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원거리에서 작물의 주변 환경을 모니터링하고 조절할 수 있음</a:t>
            </a:r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3875" y="2304650"/>
            <a:ext cx="5049974" cy="284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/>
          <p:nvPr/>
        </p:nvSpPr>
        <p:spPr>
          <a:xfrm>
            <a:off x="-50" y="6593875"/>
            <a:ext cx="12192000" cy="2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8" name="Google Shape;238;p30"/>
          <p:cNvCxnSpPr/>
          <p:nvPr/>
        </p:nvCxnSpPr>
        <p:spPr>
          <a:xfrm>
            <a:off x="-1661150" y="152425"/>
            <a:ext cx="12263100" cy="0"/>
          </a:xfrm>
          <a:prstGeom prst="straightConnector1">
            <a:avLst/>
          </a:prstGeom>
          <a:noFill/>
          <a:ln cap="flat" cmpd="sng" w="9525">
            <a:solidFill>
              <a:srgbClr val="8BAA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30"/>
          <p:cNvSpPr txBox="1"/>
          <p:nvPr/>
        </p:nvSpPr>
        <p:spPr>
          <a:xfrm>
            <a:off x="10652800" y="0"/>
            <a:ext cx="1656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8BAA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기초창의공학설계 9팀</a:t>
            </a:r>
            <a:endParaRPr sz="1100">
              <a:solidFill>
                <a:srgbClr val="8BAA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0" y="152425"/>
            <a:ext cx="934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8BAA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스마트팜</a:t>
            </a:r>
            <a:endParaRPr>
              <a:solidFill>
                <a:srgbClr val="8BAA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-187950" y="6634475"/>
            <a:ext cx="12567900" cy="548700"/>
          </a:xfrm>
          <a:prstGeom prst="rect">
            <a:avLst/>
          </a:prstGeom>
          <a:solidFill>
            <a:srgbClr val="D7F168"/>
          </a:solidFill>
          <a:ln cap="flat" cmpd="sng" w="9525">
            <a:solidFill>
              <a:srgbClr val="8BA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410026" y="276087"/>
            <a:ext cx="9372000" cy="11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400"/>
              <a:buFont typeface="Malgun Gothic"/>
              <a:buNone/>
            </a:pPr>
            <a:r>
              <a:rPr lang="ko-KR"/>
              <a:t>프로젝트의 목적 및 의의 - </a:t>
            </a:r>
            <a:r>
              <a:rPr lang="ko-KR"/>
              <a:t>경제적 측면</a:t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1410026" y="1566000"/>
            <a:ext cx="4851000" cy="4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0312" lvl="0" marL="2103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ko-K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판매 농산물 품질 개선 / 합리적 가격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0312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판매자의 입장에서는 농산물의 품질을 개선하여 양질의 작물을 제공할 수 있음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0312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구매자의 입장에서는 보다 합리적인 가격에 구매할 수 있음</a:t>
            </a:r>
            <a:endParaRPr/>
          </a:p>
        </p:txBody>
      </p:sp>
      <p:sp>
        <p:nvSpPr>
          <p:cNvPr id="249" name="Google Shape;249;p31"/>
          <p:cNvSpPr txBox="1"/>
          <p:nvPr>
            <p:ph idx="11" type="ftr"/>
          </p:nvPr>
        </p:nvSpPr>
        <p:spPr>
          <a:xfrm>
            <a:off x="1637716" y="6629400"/>
            <a:ext cx="9144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 txBox="1"/>
          <p:nvPr>
            <p:ph idx="12" type="sldNum"/>
          </p:nvPr>
        </p:nvSpPr>
        <p:spPr>
          <a:xfrm>
            <a:off x="0" y="6629400"/>
            <a:ext cx="410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500" y="2255500"/>
            <a:ext cx="5134851" cy="288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1"/>
          <p:cNvSpPr/>
          <p:nvPr/>
        </p:nvSpPr>
        <p:spPr>
          <a:xfrm>
            <a:off x="-50" y="6593875"/>
            <a:ext cx="12192000" cy="2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3" name="Google Shape;253;p31"/>
          <p:cNvCxnSpPr/>
          <p:nvPr/>
        </p:nvCxnSpPr>
        <p:spPr>
          <a:xfrm>
            <a:off x="-1661150" y="152425"/>
            <a:ext cx="12263100" cy="0"/>
          </a:xfrm>
          <a:prstGeom prst="straightConnector1">
            <a:avLst/>
          </a:prstGeom>
          <a:noFill/>
          <a:ln cap="flat" cmpd="sng" w="9525">
            <a:solidFill>
              <a:srgbClr val="8BAA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31"/>
          <p:cNvSpPr txBox="1"/>
          <p:nvPr/>
        </p:nvSpPr>
        <p:spPr>
          <a:xfrm>
            <a:off x="10652800" y="0"/>
            <a:ext cx="1656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8BAA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기초창의공학설계 9팀</a:t>
            </a:r>
            <a:endParaRPr sz="1100">
              <a:solidFill>
                <a:srgbClr val="8BAA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31"/>
          <p:cNvSpPr txBox="1"/>
          <p:nvPr/>
        </p:nvSpPr>
        <p:spPr>
          <a:xfrm>
            <a:off x="0" y="152425"/>
            <a:ext cx="934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8BAA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스마트팜</a:t>
            </a:r>
            <a:endParaRPr>
              <a:solidFill>
                <a:srgbClr val="8BAA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31"/>
          <p:cNvSpPr/>
          <p:nvPr/>
        </p:nvSpPr>
        <p:spPr>
          <a:xfrm>
            <a:off x="-187950" y="6634475"/>
            <a:ext cx="12567900" cy="548700"/>
          </a:xfrm>
          <a:prstGeom prst="rect">
            <a:avLst/>
          </a:prstGeom>
          <a:solidFill>
            <a:srgbClr val="D7F168"/>
          </a:solidFill>
          <a:ln cap="flat" cmpd="sng" w="9525">
            <a:solidFill>
              <a:srgbClr val="8BA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1410026" y="276087"/>
            <a:ext cx="9372000" cy="11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400"/>
              <a:buFont typeface="Malgun Gothic"/>
              <a:buNone/>
            </a:pPr>
            <a:r>
              <a:rPr lang="ko-KR"/>
              <a:t>국내•외 기술</a:t>
            </a:r>
            <a:endParaRPr/>
          </a:p>
        </p:txBody>
      </p:sp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1410025" y="1566000"/>
            <a:ext cx="5223300" cy="4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0312" lvl="0" marL="2103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ko-KR"/>
              <a:t>인공지능 &amp; 딥러닝</a:t>
            </a:r>
            <a:endParaRPr/>
          </a:p>
          <a:p>
            <a:pPr indent="0" lvl="0" marL="2103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=&gt; 데이터 분석</a:t>
            </a:r>
            <a:endParaRPr/>
          </a:p>
          <a:p>
            <a:pPr indent="0" lvl="0" marL="2103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=&gt; 날씨, 수확량 예측</a:t>
            </a:r>
            <a:endParaRPr/>
          </a:p>
          <a:p>
            <a:pPr indent="-210312" lvl="0" marL="2103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ko-KR"/>
              <a:t>사물인터넷</a:t>
            </a:r>
            <a:endParaRPr/>
          </a:p>
          <a:p>
            <a:pPr indent="0" lvl="0" marL="2103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=&gt; 실시간 제어</a:t>
            </a:r>
            <a:endParaRPr/>
          </a:p>
          <a:p>
            <a:pPr indent="-210312" lvl="0" marL="2103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ko-KR"/>
              <a:t>순환식 수경재배 시스템</a:t>
            </a:r>
            <a:endParaRPr/>
          </a:p>
          <a:p>
            <a:pPr indent="0" lvl="0" marL="2103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=&gt; 버려지는 배양액 재사용 가능</a:t>
            </a:r>
            <a:endParaRPr/>
          </a:p>
        </p:txBody>
      </p:sp>
      <p:sp>
        <p:nvSpPr>
          <p:cNvPr id="264" name="Google Shape;264;p32"/>
          <p:cNvSpPr txBox="1"/>
          <p:nvPr>
            <p:ph idx="12" type="sldNum"/>
          </p:nvPr>
        </p:nvSpPr>
        <p:spPr>
          <a:xfrm>
            <a:off x="0" y="6629400"/>
            <a:ext cx="410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32"/>
          <p:cNvSpPr txBox="1"/>
          <p:nvPr>
            <p:ph idx="10" type="dt"/>
          </p:nvPr>
        </p:nvSpPr>
        <p:spPr>
          <a:xfrm>
            <a:off x="386726" y="6629400"/>
            <a:ext cx="133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2023년 11월 13일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32"/>
          <p:cNvSpPr txBox="1"/>
          <p:nvPr>
            <p:ph idx="11" type="ftr"/>
          </p:nvPr>
        </p:nvSpPr>
        <p:spPr>
          <a:xfrm>
            <a:off x="1637716" y="6629400"/>
            <a:ext cx="9144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바닥글 추가</a:t>
            </a:r>
            <a:endParaRPr/>
          </a:p>
        </p:txBody>
      </p:sp>
      <p:pic>
        <p:nvPicPr>
          <p:cNvPr id="267" name="Google Shape;2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8075" y="1216456"/>
            <a:ext cx="5223300" cy="36458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2"/>
          <p:cNvSpPr/>
          <p:nvPr/>
        </p:nvSpPr>
        <p:spPr>
          <a:xfrm>
            <a:off x="-50" y="6593875"/>
            <a:ext cx="12192000" cy="2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9" name="Google Shape;269;p32"/>
          <p:cNvCxnSpPr/>
          <p:nvPr/>
        </p:nvCxnSpPr>
        <p:spPr>
          <a:xfrm>
            <a:off x="-1661150" y="152425"/>
            <a:ext cx="12263100" cy="0"/>
          </a:xfrm>
          <a:prstGeom prst="straightConnector1">
            <a:avLst/>
          </a:prstGeom>
          <a:noFill/>
          <a:ln cap="flat" cmpd="sng" w="9525">
            <a:solidFill>
              <a:srgbClr val="8BAA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2"/>
          <p:cNvSpPr txBox="1"/>
          <p:nvPr/>
        </p:nvSpPr>
        <p:spPr>
          <a:xfrm>
            <a:off x="10652800" y="0"/>
            <a:ext cx="1656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8BAA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기초창의공학설계 9팀</a:t>
            </a:r>
            <a:endParaRPr sz="1100">
              <a:solidFill>
                <a:srgbClr val="8BAA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0" y="152425"/>
            <a:ext cx="934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8BAA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스마트팜</a:t>
            </a:r>
            <a:endParaRPr>
              <a:solidFill>
                <a:srgbClr val="8BAA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32"/>
          <p:cNvSpPr/>
          <p:nvPr/>
        </p:nvSpPr>
        <p:spPr>
          <a:xfrm>
            <a:off x="-187950" y="6634475"/>
            <a:ext cx="12567900" cy="548700"/>
          </a:xfrm>
          <a:prstGeom prst="rect">
            <a:avLst/>
          </a:prstGeom>
          <a:solidFill>
            <a:srgbClr val="D7F168"/>
          </a:solidFill>
          <a:ln cap="flat" cmpd="sng" w="9525">
            <a:solidFill>
              <a:srgbClr val="8BA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type="title"/>
          </p:nvPr>
        </p:nvSpPr>
        <p:spPr>
          <a:xfrm>
            <a:off x="1410026" y="276087"/>
            <a:ext cx="9372000" cy="11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87F00"/>
              </a:buClr>
              <a:buSzPts val="3400"/>
              <a:buFont typeface="Malgun Gothic"/>
              <a:buNone/>
            </a:pPr>
            <a:r>
              <a:rPr lang="ko-KR"/>
              <a:t>국내•외 지적재산권 현황</a:t>
            </a:r>
            <a:endParaRPr/>
          </a:p>
        </p:txBody>
      </p:sp>
      <p:sp>
        <p:nvSpPr>
          <p:cNvPr id="279" name="Google Shape;279;p33"/>
          <p:cNvSpPr txBox="1"/>
          <p:nvPr>
            <p:ph idx="1" type="body"/>
          </p:nvPr>
        </p:nvSpPr>
        <p:spPr>
          <a:xfrm>
            <a:off x="1410027" y="1566001"/>
            <a:ext cx="9372000" cy="4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0312" lvl="0" marL="210312" rtl="0" algn="l">
              <a:lnSpc>
                <a:spcPct val="150000"/>
              </a:lnSpc>
              <a:spcBef>
                <a:spcPts val="3400"/>
              </a:spcBef>
              <a:spcAft>
                <a:spcPts val="0"/>
              </a:spcAft>
              <a:buSzPts val="2200"/>
              <a:buChar char="●"/>
            </a:pPr>
            <a:r>
              <a:rPr lang="ko-KR">
                <a:solidFill>
                  <a:schemeClr val="dk2"/>
                </a:solidFill>
              </a:rPr>
              <a:t>B</a:t>
            </a:r>
            <a:r>
              <a:rPr lang="ko-KR">
                <a:solidFill>
                  <a:schemeClr val="dk2"/>
                </a:solidFill>
              </a:rPr>
              <a:t>lue River Technology의 농작물 분석 및 제어 시스템 “See &amp; Spray”</a:t>
            </a:r>
            <a:endParaRPr>
              <a:solidFill>
                <a:schemeClr val="dk2"/>
              </a:solidFill>
            </a:endParaRPr>
          </a:p>
          <a:p>
            <a:pPr indent="-210312" lvl="0" marL="2103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ko-KR">
                <a:solidFill>
                  <a:schemeClr val="dk2"/>
                </a:solidFill>
              </a:rPr>
              <a:t>AGCO의 센서와 빅데이터 활용</a:t>
            </a:r>
            <a:br>
              <a:rPr lang="ko-KR">
                <a:solidFill>
                  <a:schemeClr val="dk2"/>
                </a:solidFill>
              </a:rPr>
            </a:br>
            <a:r>
              <a:rPr lang="ko-KR">
                <a:solidFill>
                  <a:schemeClr val="dk2"/>
                </a:solidFill>
              </a:rPr>
              <a:t>센서와 빅데이터를 활용하여 작물 성장 데이터를 수집하고 분석하는 시스템에 대한 소프트웨어 및 하드웨어 기술에 대한 저작권</a:t>
            </a:r>
            <a:endParaRPr>
              <a:solidFill>
                <a:schemeClr val="dk2"/>
              </a:solidFill>
            </a:endParaRPr>
          </a:p>
          <a:p>
            <a:pPr indent="-210312" lvl="0" marL="2103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ko-KR">
                <a:solidFill>
                  <a:schemeClr val="dk2"/>
                </a:solidFill>
              </a:rPr>
              <a:t>FarmLogs의 농업 데이터 플랫폼</a:t>
            </a:r>
            <a:br>
              <a:rPr lang="ko-KR">
                <a:solidFill>
                  <a:schemeClr val="dk2"/>
                </a:solidFill>
              </a:rPr>
            </a:br>
            <a:r>
              <a:rPr lang="ko-KR">
                <a:solidFill>
                  <a:schemeClr val="dk2"/>
                </a:solidFill>
              </a:rPr>
              <a:t>농업 데이터 관리 및 분석, 소프트웨어 인터페이스 및 디자인에 대한 저작권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210312" rtl="0" algn="l">
              <a:lnSpc>
                <a:spcPct val="150000"/>
              </a:lnSpc>
              <a:spcBef>
                <a:spcPts val="3400"/>
              </a:spcBef>
              <a:spcAft>
                <a:spcPts val="34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0" name="Google Shape;280;p33"/>
          <p:cNvSpPr/>
          <p:nvPr/>
        </p:nvSpPr>
        <p:spPr>
          <a:xfrm>
            <a:off x="-50" y="6593875"/>
            <a:ext cx="12192000" cy="2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1" name="Google Shape;281;p33"/>
          <p:cNvCxnSpPr/>
          <p:nvPr/>
        </p:nvCxnSpPr>
        <p:spPr>
          <a:xfrm>
            <a:off x="-1661150" y="152425"/>
            <a:ext cx="12263100" cy="0"/>
          </a:xfrm>
          <a:prstGeom prst="straightConnector1">
            <a:avLst/>
          </a:prstGeom>
          <a:noFill/>
          <a:ln cap="flat" cmpd="sng" w="9525">
            <a:solidFill>
              <a:srgbClr val="8BAA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3"/>
          <p:cNvSpPr txBox="1"/>
          <p:nvPr/>
        </p:nvSpPr>
        <p:spPr>
          <a:xfrm>
            <a:off x="10652800" y="0"/>
            <a:ext cx="1656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8BAA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기초창의공학설계 9팀</a:t>
            </a:r>
            <a:endParaRPr sz="1100">
              <a:solidFill>
                <a:srgbClr val="8BAA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33"/>
          <p:cNvSpPr txBox="1"/>
          <p:nvPr/>
        </p:nvSpPr>
        <p:spPr>
          <a:xfrm>
            <a:off x="0" y="152425"/>
            <a:ext cx="934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8BAA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스마트팜</a:t>
            </a:r>
            <a:endParaRPr>
              <a:solidFill>
                <a:srgbClr val="8BAA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33"/>
          <p:cNvSpPr/>
          <p:nvPr/>
        </p:nvSpPr>
        <p:spPr>
          <a:xfrm>
            <a:off x="-187950" y="6634475"/>
            <a:ext cx="12567900" cy="548700"/>
          </a:xfrm>
          <a:prstGeom prst="rect">
            <a:avLst/>
          </a:prstGeom>
          <a:solidFill>
            <a:srgbClr val="D7F168"/>
          </a:solidFill>
          <a:ln cap="flat" cmpd="sng" w="9525">
            <a:solidFill>
              <a:srgbClr val="8BA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생태 16x9">
  <a:themeElements>
    <a:clrScheme name="Ecology">
      <a:dk1>
        <a:srgbClr val="4D3E2F"/>
      </a:dk1>
      <a:lt1>
        <a:srgbClr val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생태 16x9">
  <a:themeElements>
    <a:clrScheme name="Ecology">
      <a:dk1>
        <a:srgbClr val="4D3E2F"/>
      </a:dk1>
      <a:lt1>
        <a:srgbClr val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D7F168"/>
      </a:accent6>
      <a:hlink>
        <a:srgbClr val="2A6CB2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Ecology">
      <a:dk1>
        <a:srgbClr val="4D3E2F"/>
      </a:dk1>
      <a:lt1>
        <a:srgbClr val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