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6" r:id="rId4"/>
    <p:sldId id="28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3">
          <p15:clr>
            <a:srgbClr val="9AA0A6"/>
          </p15:clr>
        </p15:guide>
        <p15:guide id="2" pos="347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OHV0n9QZrhVcURV3Ij6b/Gy4U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AA74BD-7FFB-47A1-9BE8-D0025DA909F4}">
  <a:tblStyle styleId="{5AAA74BD-7FFB-47A1-9BE8-D0025DA909F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312"/>
      </p:cViewPr>
      <p:guideLst>
        <p:guide orient="horz" pos="963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585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902743"/>
            <a:ext cx="9144000" cy="117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2800" b="1" dirty="0"/>
              <a:t>Lv.3 Cloud </a:t>
            </a:r>
            <a:r>
              <a:rPr lang="en-US" sz="2800" b="1" dirty="0" smtClean="0"/>
              <a:t>Platform Eng. </a:t>
            </a:r>
            <a:r>
              <a:rPr lang="ko-KR" altLang="en-US" sz="2800" b="1" dirty="0" smtClean="0"/>
              <a:t>조별과제</a:t>
            </a:r>
            <a:r>
              <a:rPr lang="en-US" sz="2800" b="1" dirty="0"/>
              <a:t/>
            </a:r>
            <a:br>
              <a:rPr lang="en-US" sz="2800" b="1" dirty="0"/>
            </a:br>
            <a:endParaRPr sz="2800" b="1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Font typeface="Malgun Gothic"/>
              <a:buNone/>
            </a:pPr>
            <a:r>
              <a:rPr lang="en-US" sz="4355" b="1" dirty="0" smtClean="0">
                <a:solidFill>
                  <a:srgbClr val="4A86E8"/>
                </a:solidFill>
              </a:rPr>
              <a:t>1</a:t>
            </a:r>
            <a:r>
              <a:rPr lang="en-US" sz="4355" b="1" dirty="0" smtClean="0">
                <a:solidFill>
                  <a:srgbClr val="4A86E8"/>
                </a:solidFill>
              </a:rPr>
              <a:t>조- </a:t>
            </a:r>
            <a:r>
              <a:rPr lang="ko-KR" altLang="en-US" sz="4355" b="1" dirty="0" smtClean="0">
                <a:solidFill>
                  <a:srgbClr val="4A86E8"/>
                </a:solidFill>
              </a:rPr>
              <a:t>무엇을 상상하든</a:t>
            </a:r>
            <a:r>
              <a:rPr lang="en-US" altLang="ko-KR" sz="4355" b="1" dirty="0" smtClean="0">
                <a:solidFill>
                  <a:srgbClr val="4A86E8"/>
                </a:solidFill>
              </a:rPr>
              <a:t>, </a:t>
            </a:r>
            <a:r>
              <a:rPr lang="ko-KR" altLang="en-US" sz="4355" b="1" dirty="0" smtClean="0">
                <a:solidFill>
                  <a:srgbClr val="4A86E8"/>
                </a:solidFill>
              </a:rPr>
              <a:t>그 이상을</a:t>
            </a:r>
            <a:endParaRPr sz="4355" b="1" dirty="0">
              <a:solidFill>
                <a:srgbClr val="4A86E8"/>
              </a:solidFill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2242571" y="2166150"/>
            <a:ext cx="7894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2219788318"/>
              </p:ext>
            </p:extLst>
          </p:nvPr>
        </p:nvGraphicFramePr>
        <p:xfrm>
          <a:off x="3750236" y="2839722"/>
          <a:ext cx="4691525" cy="1674100"/>
        </p:xfrm>
        <a:graphic>
          <a:graphicData uri="http://schemas.openxmlformats.org/drawingml/2006/table">
            <a:tbl>
              <a:tblPr firstRow="1" bandRow="1">
                <a:noFill/>
                <a:tableStyleId>{5AAA74BD-7FFB-47A1-9BE8-D0025DA909F4}</a:tableStyleId>
              </a:tblPr>
              <a:tblGrid>
                <a:gridCol w="176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0000"/>
                          </a:solidFill>
                        </a:rPr>
                        <a:t>성명/직위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err="1">
                          <a:solidFill>
                            <a:srgbClr val="000000"/>
                          </a:solidFill>
                        </a:rPr>
                        <a:t>부서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/>
                        <a:t>김지수 매니저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 smtClean="0">
                          <a:solidFill>
                            <a:srgbClr val="000000"/>
                          </a:solidFill>
                        </a:rPr>
                        <a:t>금융 </a:t>
                      </a:r>
                      <a:r>
                        <a:rPr lang="en-US" altLang="ko-KR" sz="1400" b="0" u="none" strike="noStrike" cap="none" dirty="0" smtClean="0">
                          <a:solidFill>
                            <a:srgbClr val="000000"/>
                          </a:solidFill>
                        </a:rPr>
                        <a:t>Innovation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rgbClr val="000000"/>
                          </a:solidFill>
                        </a:rPr>
                        <a:t>팀</a:t>
                      </a:r>
                      <a:endParaRPr lang="ko-KR" altLang="en-US" sz="1200" b="0" u="none" strike="noStrike" cap="none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91226"/>
                  </a:ext>
                </a:extLst>
              </a:tr>
              <a:tr h="41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rgbClr val="000000"/>
                          </a:solidFill>
                        </a:rPr>
                        <a:t>김흥기 </a:t>
                      </a:r>
                      <a:r>
                        <a:rPr lang="en-US" sz="1500" b="0" u="none" strike="noStrike" cap="none" dirty="0" err="1">
                          <a:solidFill>
                            <a:srgbClr val="000000"/>
                          </a:solidFill>
                        </a:rPr>
                        <a:t>매니저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err="1" smtClean="0">
                          <a:solidFill>
                            <a:srgbClr val="000000"/>
                          </a:solidFill>
                        </a:rPr>
                        <a:t>금융</a:t>
                      </a:r>
                      <a:r>
                        <a:rPr lang="en-US" sz="1500" b="0" u="none" strike="noStrike" cap="none" dirty="0" smtClean="0">
                          <a:solidFill>
                            <a:srgbClr val="000000"/>
                          </a:solidFill>
                        </a:rPr>
                        <a:t> Innovation</a:t>
                      </a:r>
                      <a:r>
                        <a:rPr lang="en-US" sz="1500" b="0" u="none" strike="noStrike" cap="none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rgbClr val="000000"/>
                          </a:solidFill>
                        </a:rPr>
                        <a:t>팀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80209"/>
                  </a:ext>
                </a:extLst>
              </a:tr>
              <a:tr h="41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0" u="none" strike="noStrike" cap="none" dirty="0" err="1" smtClean="0"/>
                        <a:t>강진웅</a:t>
                      </a:r>
                      <a:r>
                        <a:rPr lang="ko-KR" altLang="en-US" sz="1400" b="0" u="none" strike="noStrike" cap="none" dirty="0" smtClean="0"/>
                        <a:t> 매니저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0" u="none" strike="noStrike" cap="none" dirty="0" smtClean="0"/>
                        <a:t>Solution</a:t>
                      </a:r>
                      <a:r>
                        <a:rPr lang="en-US" sz="1400" b="0" u="none" strike="noStrike" cap="none" baseline="0" dirty="0" smtClean="0"/>
                        <a:t> Service </a:t>
                      </a:r>
                      <a:r>
                        <a:rPr lang="ko-KR" altLang="en-US" sz="1400" b="0" u="none" strike="noStrike" cap="none" baseline="0" dirty="0" smtClean="0"/>
                        <a:t>팀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6068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760" y="161925"/>
            <a:ext cx="11638280" cy="50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 b="1" dirty="0"/>
              <a:t>1. </a:t>
            </a:r>
            <a:r>
              <a:rPr lang="ko-KR" altLang="en-US" sz="2000" b="1" dirty="0" smtClean="0"/>
              <a:t>조별과제</a:t>
            </a:r>
            <a:r>
              <a:rPr lang="en-US" altLang="ko-KR" sz="2000" b="1" dirty="0" smtClean="0"/>
              <a:t>-Final lab </a:t>
            </a:r>
            <a:r>
              <a:rPr lang="ko-KR" altLang="en-US" sz="2000" b="1" dirty="0" err="1" smtClean="0"/>
              <a:t>수행계획서</a:t>
            </a:r>
            <a:endParaRPr sz="2000" b="1"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59080" y="680720"/>
            <a:ext cx="11485880" cy="0"/>
          </a:xfrm>
          <a:prstGeom prst="straightConnector1">
            <a:avLst/>
          </a:prstGeom>
          <a:noFill/>
          <a:ln w="3810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직사각형 2"/>
          <p:cNvSpPr/>
          <p:nvPr/>
        </p:nvSpPr>
        <p:spPr>
          <a:xfrm>
            <a:off x="409575" y="1038225"/>
            <a:ext cx="1685925" cy="67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52675" y="1038225"/>
            <a:ext cx="9392285" cy="676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모두의 서비스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무엇을 상상하든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 이상을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575" y="1838325"/>
            <a:ext cx="1685925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목적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필요성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52675" y="1838325"/>
            <a:ext cx="9392285" cy="1581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Global </a:t>
            </a:r>
            <a:r>
              <a:rPr lang="ko-KR" altLang="en-US" dirty="0" smtClean="0">
                <a:solidFill>
                  <a:schemeClr val="tx1"/>
                </a:solidFill>
              </a:rPr>
              <a:t>서비스를 목표로 하는 모두의 서비스는  </a:t>
            </a:r>
            <a:r>
              <a:rPr lang="en-US" altLang="ko-KR" dirty="0" smtClean="0">
                <a:solidFill>
                  <a:schemeClr val="tx1"/>
                </a:solidFill>
              </a:rPr>
              <a:t>2023-10</a:t>
            </a:r>
            <a:r>
              <a:rPr lang="ko-KR" altLang="en-US" dirty="0" smtClean="0">
                <a:solidFill>
                  <a:schemeClr val="tx1"/>
                </a:solidFill>
              </a:rPr>
              <a:t>월 부터 국가별로 순차적인 </a:t>
            </a:r>
            <a:r>
              <a:rPr lang="en-US" altLang="ko-KR" dirty="0" smtClean="0">
                <a:solidFill>
                  <a:schemeClr val="tx1"/>
                </a:solidFill>
              </a:rPr>
              <a:t>open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대비하고</a:t>
            </a:r>
            <a:r>
              <a:rPr lang="en-US" altLang="ko-KR" dirty="0" smtClean="0">
                <a:solidFill>
                  <a:schemeClr val="tx1"/>
                </a:solidFill>
              </a:rPr>
              <a:t>,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지역의 장애가 타 지역으로의 전파되지 않는 환경을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예측이 불가능한 초반 시장상황에 유연하게 인프라 </a:t>
            </a:r>
            <a:r>
              <a:rPr lang="ko-KR" altLang="en-US" dirty="0" smtClean="0">
                <a:solidFill>
                  <a:schemeClr val="tx1"/>
                </a:solidFill>
              </a:rPr>
              <a:t>구축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향후 특정 벤더의 </a:t>
            </a:r>
            <a:r>
              <a:rPr lang="en-US" altLang="ko-KR" dirty="0" smtClean="0">
                <a:solidFill>
                  <a:schemeClr val="tx1"/>
                </a:solidFill>
              </a:rPr>
              <a:t>Cloud</a:t>
            </a:r>
            <a:r>
              <a:rPr lang="ko-KR" altLang="en-US" dirty="0" smtClean="0">
                <a:solidFill>
                  <a:schemeClr val="tx1"/>
                </a:solidFill>
              </a:rPr>
              <a:t>환경에 종속되지 않는 </a:t>
            </a:r>
            <a:r>
              <a:rPr lang="en-US" altLang="ko-KR" dirty="0" smtClean="0">
                <a:solidFill>
                  <a:schemeClr val="tx1"/>
                </a:solidFill>
              </a:rPr>
              <a:t>Multi Cloud</a:t>
            </a:r>
            <a:r>
              <a:rPr lang="ko-KR" altLang="en-US" dirty="0" smtClean="0">
                <a:solidFill>
                  <a:schemeClr val="tx1"/>
                </a:solidFill>
              </a:rPr>
              <a:t>도 적용 가능한 아키텍처를 설계한다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575" y="3686175"/>
            <a:ext cx="1685925" cy="2752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역할분담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2675" y="3686175"/>
            <a:ext cx="9392285" cy="2752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김지수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조장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</a:p>
          <a:p>
            <a:pPr marL="447675" lvl="2" indent="-180975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dirty="0">
                <a:solidFill>
                  <a:schemeClr val="tx1"/>
                </a:solidFill>
              </a:rPr>
              <a:t>Cloud </a:t>
            </a:r>
            <a:r>
              <a:rPr lang="ko-KR" altLang="en-US" dirty="0">
                <a:solidFill>
                  <a:schemeClr val="tx1"/>
                </a:solidFill>
              </a:rPr>
              <a:t>아키텍처 </a:t>
            </a:r>
            <a:r>
              <a:rPr lang="ko-KR" altLang="en-US" dirty="0" smtClean="0">
                <a:solidFill>
                  <a:schemeClr val="tx1"/>
                </a:solidFill>
              </a:rPr>
              <a:t>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47675" lvl="2" indent="-180975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ko-KR" altLang="en-US" dirty="0" smtClean="0">
                <a:solidFill>
                  <a:schemeClr val="tx1"/>
                </a:solidFill>
              </a:rPr>
              <a:t>확장성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가용성을 고려한 인프라 구축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marL="447675" lvl="2" indent="-180975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dirty="0" smtClean="0">
                <a:solidFill>
                  <a:schemeClr val="tx1"/>
                </a:solidFill>
              </a:rPr>
              <a:t>Terraform </a:t>
            </a:r>
            <a:r>
              <a:rPr lang="ko-KR" altLang="en-US" dirty="0" smtClean="0">
                <a:solidFill>
                  <a:schemeClr val="tx1"/>
                </a:solidFill>
              </a:rPr>
              <a:t>리딩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김흥기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팀원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  <a:p>
            <a:pPr marL="447675" lvl="2" indent="-180975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dirty="0">
                <a:solidFill>
                  <a:schemeClr val="tx1"/>
                </a:solidFill>
              </a:rPr>
              <a:t>Cloud </a:t>
            </a:r>
            <a:r>
              <a:rPr lang="ko-KR" altLang="en-US" dirty="0">
                <a:solidFill>
                  <a:schemeClr val="tx1"/>
                </a:solidFill>
              </a:rPr>
              <a:t>아키텍처 </a:t>
            </a:r>
            <a:r>
              <a:rPr lang="ko-KR" altLang="en-US" dirty="0" smtClean="0">
                <a:solidFill>
                  <a:schemeClr val="tx1"/>
                </a:solidFill>
              </a:rPr>
              <a:t>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47675" lvl="2" indent="-180975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ko-KR" altLang="en-US" dirty="0" smtClean="0">
                <a:solidFill>
                  <a:schemeClr val="tx1"/>
                </a:solidFill>
              </a:rPr>
              <a:t>개발 지원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강진웅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팀원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447675" lvl="2" indent="-180975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dirty="0" smtClean="0">
                <a:solidFill>
                  <a:schemeClr val="tx1"/>
                </a:solidFill>
              </a:rPr>
              <a:t>Cloud </a:t>
            </a:r>
            <a:r>
              <a:rPr lang="ko-KR" altLang="en-US" dirty="0" smtClean="0">
                <a:solidFill>
                  <a:schemeClr val="tx1"/>
                </a:solidFill>
              </a:rPr>
              <a:t>보안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모니터링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47675" lvl="2" indent="-180975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altLang="ko-KR" dirty="0" smtClean="0">
                <a:solidFill>
                  <a:schemeClr val="tx1"/>
                </a:solidFill>
              </a:rPr>
              <a:t>Terraform </a:t>
            </a:r>
            <a:r>
              <a:rPr lang="ko-KR" altLang="en-US" dirty="0" smtClean="0">
                <a:solidFill>
                  <a:schemeClr val="tx1"/>
                </a:solidFill>
              </a:rPr>
              <a:t>실 사용 사례 비교 검토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760" y="161925"/>
            <a:ext cx="11638280" cy="50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 b="1" dirty="0"/>
              <a:t>1. </a:t>
            </a:r>
            <a:r>
              <a:rPr lang="ko-KR" altLang="en-US" sz="2000" b="1" dirty="0" smtClean="0"/>
              <a:t>조별과제</a:t>
            </a:r>
            <a:r>
              <a:rPr lang="en-US" altLang="ko-KR" sz="2000" b="1" dirty="0" smtClean="0"/>
              <a:t>-Final lab </a:t>
            </a:r>
            <a:r>
              <a:rPr lang="ko-KR" altLang="en-US" sz="2000" b="1" dirty="0" err="1" smtClean="0"/>
              <a:t>수행계획서</a:t>
            </a:r>
            <a:endParaRPr sz="2000" b="1"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59080" y="680720"/>
            <a:ext cx="11485880" cy="0"/>
          </a:xfrm>
          <a:prstGeom prst="straightConnector1">
            <a:avLst/>
          </a:prstGeom>
          <a:noFill/>
          <a:ln w="3810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직사각형 11"/>
          <p:cNvSpPr/>
          <p:nvPr/>
        </p:nvSpPr>
        <p:spPr>
          <a:xfrm>
            <a:off x="409575" y="933450"/>
            <a:ext cx="1685925" cy="2352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err="1" smtClean="0">
                <a:solidFill>
                  <a:schemeClr val="tx1"/>
                </a:solidFill>
              </a:rPr>
              <a:t>수행일정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52675" y="933450"/>
            <a:ext cx="9392285" cy="2352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W1( ~ 06.16): </a:t>
            </a:r>
            <a:r>
              <a:rPr lang="ko-KR" altLang="en-US" dirty="0" smtClean="0">
                <a:solidFill>
                  <a:schemeClr val="tx1"/>
                </a:solidFill>
              </a:rPr>
              <a:t>각자 과제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w2( ~ 06.23):  </a:t>
            </a:r>
            <a:r>
              <a:rPr lang="ko-KR" altLang="en-US" dirty="0" smtClean="0">
                <a:solidFill>
                  <a:schemeClr val="tx1"/>
                </a:solidFill>
              </a:rPr>
              <a:t>과제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기본 설계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온라인 미팅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w3( ~ 06.30) : </a:t>
            </a:r>
            <a:r>
              <a:rPr lang="ko-KR" altLang="en-US" dirty="0">
                <a:solidFill>
                  <a:schemeClr val="tx1"/>
                </a:solidFill>
              </a:rPr>
              <a:t>과제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상세 </a:t>
            </a:r>
            <a:r>
              <a:rPr lang="ko-KR" altLang="en-US" dirty="0">
                <a:solidFill>
                  <a:schemeClr val="tx1"/>
                </a:solidFill>
              </a:rPr>
              <a:t>설계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온라인 미팅</a:t>
            </a:r>
            <a:r>
              <a:rPr lang="en-US" altLang="ko-KR" dirty="0" smtClean="0">
                <a:solidFill>
                  <a:schemeClr val="tx1"/>
                </a:solidFill>
              </a:rPr>
              <a:t>): Task </a:t>
            </a:r>
            <a:r>
              <a:rPr lang="ko-KR" altLang="en-US" dirty="0" smtClean="0">
                <a:solidFill>
                  <a:schemeClr val="tx1"/>
                </a:solidFill>
              </a:rPr>
              <a:t>확정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W5(~ 07.14) : </a:t>
            </a:r>
            <a:r>
              <a:rPr lang="ko-KR" altLang="en-US" dirty="0" smtClean="0">
                <a:solidFill>
                  <a:schemeClr val="tx1"/>
                </a:solidFill>
              </a:rPr>
              <a:t>개발 및 인프라 구성 </a:t>
            </a:r>
            <a:r>
              <a:rPr lang="en-US" altLang="ko-KR" dirty="0" smtClean="0">
                <a:solidFill>
                  <a:schemeClr val="tx1"/>
                </a:solidFill>
              </a:rPr>
              <a:t>– offline </a:t>
            </a:r>
            <a:r>
              <a:rPr lang="ko-KR" altLang="en-US" dirty="0" smtClean="0">
                <a:solidFill>
                  <a:schemeClr val="tx1"/>
                </a:solidFill>
              </a:rPr>
              <a:t>미팅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W6(~ 07.21): </a:t>
            </a:r>
            <a:r>
              <a:rPr lang="ko-KR" altLang="en-US" dirty="0" smtClean="0">
                <a:solidFill>
                  <a:schemeClr val="tx1"/>
                </a:solidFill>
              </a:rPr>
              <a:t>전문가 코칭 및 통합 테스트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W7(~ 07.28):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통합 테스트 </a:t>
            </a:r>
            <a:r>
              <a:rPr lang="en-US" altLang="ko-KR" dirty="0" smtClean="0">
                <a:solidFill>
                  <a:schemeClr val="tx1"/>
                </a:solidFill>
              </a:rPr>
              <a:t>– offline </a:t>
            </a:r>
            <a:r>
              <a:rPr lang="ko-KR" altLang="en-US" dirty="0" smtClean="0">
                <a:solidFill>
                  <a:schemeClr val="tx1"/>
                </a:solidFill>
              </a:rPr>
              <a:t>미팅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9575" y="3457576"/>
            <a:ext cx="1685925" cy="72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예상 결과물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2675" y="3457576"/>
            <a:ext cx="9392285" cy="723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 구축 인프라 구성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코드 기반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인프라 실시간 모니터링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9575" y="4543426"/>
            <a:ext cx="1685925" cy="923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기대효과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52675" y="4543426"/>
            <a:ext cx="9392285" cy="9239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프로젝트 경험과 유사한 </a:t>
            </a:r>
            <a:r>
              <a:rPr lang="en-US" altLang="ko-KR" dirty="0" smtClean="0">
                <a:solidFill>
                  <a:schemeClr val="tx1"/>
                </a:solidFill>
              </a:rPr>
              <a:t>Cloud </a:t>
            </a:r>
            <a:r>
              <a:rPr lang="ko-KR" altLang="en-US" dirty="0" smtClean="0">
                <a:solidFill>
                  <a:schemeClr val="tx1"/>
                </a:solidFill>
              </a:rPr>
              <a:t>환경의 인프라 아키텍처 설계 및 인프라 구축 운영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기존 </a:t>
            </a:r>
            <a:r>
              <a:rPr lang="en-US" altLang="ko-KR" dirty="0" smtClean="0">
                <a:solidFill>
                  <a:schemeClr val="tx1"/>
                </a:solidFill>
              </a:rPr>
              <a:t>Legacy </a:t>
            </a:r>
            <a:r>
              <a:rPr lang="ko-KR" altLang="en-US" dirty="0" smtClean="0">
                <a:solidFill>
                  <a:schemeClr val="tx1"/>
                </a:solidFill>
              </a:rPr>
              <a:t>환경 대비 </a:t>
            </a:r>
            <a:r>
              <a:rPr lang="en-US" altLang="ko-KR" dirty="0" smtClean="0">
                <a:solidFill>
                  <a:schemeClr val="tx1"/>
                </a:solidFill>
              </a:rPr>
              <a:t>Cloud </a:t>
            </a:r>
            <a:r>
              <a:rPr lang="ko-KR" altLang="en-US" dirty="0" smtClean="0">
                <a:solidFill>
                  <a:schemeClr val="tx1"/>
                </a:solidFill>
              </a:rPr>
              <a:t>특성을 고려한 인프라 설계 능력 배양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실 프로젝트에 준하는 </a:t>
            </a:r>
            <a:r>
              <a:rPr lang="en-US" altLang="ko-KR" dirty="0" smtClean="0">
                <a:solidFill>
                  <a:schemeClr val="tx1"/>
                </a:solidFill>
              </a:rPr>
              <a:t>Cloud </a:t>
            </a:r>
            <a:r>
              <a:rPr lang="ko-KR" altLang="en-US" dirty="0" smtClean="0">
                <a:solidFill>
                  <a:schemeClr val="tx1"/>
                </a:solidFill>
              </a:rPr>
              <a:t>환경 경험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9575" y="5762626"/>
            <a:ext cx="1685925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err="1" smtClean="0">
                <a:solidFill>
                  <a:schemeClr val="tx1"/>
                </a:solidFill>
              </a:rPr>
              <a:t>작업범위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52675" y="5762626"/>
            <a:ext cx="9392285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모두의 서비스 전체 인프라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Multi Cloud</a:t>
            </a:r>
            <a:r>
              <a:rPr lang="ko-KR" altLang="en-US" dirty="0" smtClean="0">
                <a:solidFill>
                  <a:schemeClr val="tx1"/>
                </a:solidFill>
              </a:rPr>
              <a:t>는 본 과정에서는 설계만 반영하고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실 구성은 진행하지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AWS </a:t>
            </a:r>
            <a:r>
              <a:rPr lang="ko-KR" altLang="en-US" dirty="0" smtClean="0">
                <a:solidFill>
                  <a:schemeClr val="tx1"/>
                </a:solidFill>
              </a:rPr>
              <a:t>관련 프로젝트 현장에서 예상되는 전체 </a:t>
            </a:r>
            <a:r>
              <a:rPr lang="en-US" altLang="ko-KR" dirty="0" smtClean="0">
                <a:solidFill>
                  <a:schemeClr val="tx1"/>
                </a:solidFill>
              </a:rPr>
              <a:t>Life Cycle </a:t>
            </a:r>
            <a:r>
              <a:rPr lang="ko-KR" altLang="en-US" dirty="0" smtClean="0">
                <a:solidFill>
                  <a:schemeClr val="tx1"/>
                </a:solidFill>
              </a:rPr>
              <a:t>구성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>
            <a:spLocks noGrp="1"/>
          </p:cNvSpPr>
          <p:nvPr>
            <p:ph type="title"/>
          </p:nvPr>
        </p:nvSpPr>
        <p:spPr>
          <a:xfrm>
            <a:off x="838200" y="2505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감사합니다.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301</Words>
  <Application>Microsoft Office PowerPoint</Application>
  <PresentationFormat>와이드스크린</PresentationFormat>
  <Paragraphs>51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맑은 고딕</vt:lpstr>
      <vt:lpstr>Arial</vt:lpstr>
      <vt:lpstr>Wingdings</vt:lpstr>
      <vt:lpstr>Office 테마</vt:lpstr>
      <vt:lpstr>Lv.3 Cloud Platform Eng. 조별과제  1조- 무엇을 상상하든, 그 이상을</vt:lpstr>
      <vt:lpstr>1. 조별과제-Final lab 수행계획서</vt:lpstr>
      <vt:lpstr>1. 조별과제-Final lab 수행계획서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Lv.3 Cloud App. Modernization 최종 발표  좋은42조 &lt;모두의 강의&gt;</dc:title>
  <cp:lastModifiedBy>myinno</cp:lastModifiedBy>
  <cp:revision>24</cp:revision>
  <dcterms:modified xsi:type="dcterms:W3CDTF">2023-06-18T13:01:50Z</dcterms:modified>
</cp:coreProperties>
</file>