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327" r:id="rId4"/>
    <p:sldId id="328" r:id="rId5"/>
    <p:sldId id="329" r:id="rId6"/>
    <p:sldId id="330" r:id="rId7"/>
    <p:sldId id="331" r:id="rId8"/>
    <p:sldId id="332" r:id="rId9"/>
    <p:sldId id="33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28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2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8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4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5D8A-C572-4ED6-9BF4-8BF12D39998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24666" y="4496944"/>
            <a:ext cx="397965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2023 </a:t>
            </a:r>
            <a:r>
              <a:rPr lang="ko-KR" altLang="en-US" sz="25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포르자</a:t>
            </a:r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세미나</a:t>
            </a:r>
            <a:endParaRPr kumimoji="0" lang="en-US" altLang="ko-KR" sz="25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008278" y="2147182"/>
            <a:ext cx="1997065" cy="199706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12"/>
          <p:cNvSpPr/>
          <p:nvPr/>
        </p:nvSpPr>
        <p:spPr>
          <a:xfrm>
            <a:off x="4823910" y="2291102"/>
            <a:ext cx="1064781" cy="1001260"/>
          </a:xfrm>
          <a:custGeom>
            <a:avLst/>
            <a:gdLst/>
            <a:ahLst/>
            <a:cxnLst/>
            <a:rect l="l" t="t" r="r" b="b"/>
            <a:pathLst>
              <a:path w="1064781" h="1001260">
                <a:moveTo>
                  <a:pt x="484050" y="0"/>
                </a:moveTo>
                <a:lnTo>
                  <a:pt x="1064781" y="1001260"/>
                </a:lnTo>
                <a:lnTo>
                  <a:pt x="11955" y="1001260"/>
                </a:lnTo>
                <a:cubicBezTo>
                  <a:pt x="3658" y="953522"/>
                  <a:pt x="0" y="904494"/>
                  <a:pt x="0" y="854612"/>
                </a:cubicBezTo>
                <a:cubicBezTo>
                  <a:pt x="0" y="491580"/>
                  <a:pt x="193733" y="173797"/>
                  <a:pt x="48405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BE9F56-1D5A-246E-C3BB-B11C9E99FC54}"/>
              </a:ext>
            </a:extLst>
          </p:cNvPr>
          <p:cNvSpPr/>
          <p:nvPr/>
        </p:nvSpPr>
        <p:spPr>
          <a:xfrm>
            <a:off x="7794154" y="5701526"/>
            <a:ext cx="3979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2313013 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안지우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0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4D0930-B251-3ECF-7003-90177DF4B3D1}"/>
              </a:ext>
            </a:extLst>
          </p:cNvPr>
          <p:cNvSpPr txBox="1"/>
          <p:nvPr/>
        </p:nvSpPr>
        <p:spPr>
          <a:xfrm>
            <a:off x="1388962" y="154522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# 1 2753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번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–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윤년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&lt;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문제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&gt;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C09858-97A1-7325-386D-C21C98A5C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028" y="2238127"/>
            <a:ext cx="6230397" cy="350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6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BB5378-FB7E-2241-0698-8F3FE8C7A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394" y="2154668"/>
            <a:ext cx="6901824" cy="3320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6A47E0-FE4C-8F2B-9AB0-38B3CCDD9275}"/>
              </a:ext>
            </a:extLst>
          </p:cNvPr>
          <p:cNvSpPr txBox="1"/>
          <p:nvPr/>
        </p:nvSpPr>
        <p:spPr>
          <a:xfrm>
            <a:off x="1388962" y="1545220"/>
            <a:ext cx="31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# 1 2753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번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윤년 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&lt;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소스코드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&gt;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F228F-649E-0089-E4F4-1962DA7FE0F8}"/>
              </a:ext>
            </a:extLst>
          </p:cNvPr>
          <p:cNvSpPr txBox="1"/>
          <p:nvPr/>
        </p:nvSpPr>
        <p:spPr>
          <a:xfrm>
            <a:off x="7662832" y="2328725"/>
            <a:ext cx="3555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&lt; </a:t>
            </a:r>
            <a:r>
              <a:rPr lang="ko-KR" altLang="en-US" sz="1400" dirty="0">
                <a:solidFill>
                  <a:schemeClr val="accent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조건 </a:t>
            </a:r>
            <a:r>
              <a:rPr lang="en-US" altLang="ko-KR" sz="1400" dirty="0">
                <a:solidFill>
                  <a:schemeClr val="accent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&gt;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accent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연도가 </a:t>
            </a:r>
            <a:r>
              <a:rPr lang="en-US" altLang="ko-KR" sz="1400" dirty="0">
                <a:solidFill>
                  <a:schemeClr val="accent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</a:t>
            </a:r>
            <a:r>
              <a:rPr lang="ko-KR" altLang="en-US" sz="1400" dirty="0">
                <a:solidFill>
                  <a:schemeClr val="accent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배수 </a:t>
            </a:r>
            <a:r>
              <a:rPr lang="en-US" altLang="ko-KR" sz="1400" dirty="0">
                <a:solidFill>
                  <a:schemeClr val="accent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+ 100</a:t>
            </a:r>
            <a:r>
              <a:rPr lang="ko-KR" altLang="en-US" sz="1400" dirty="0">
                <a:solidFill>
                  <a:schemeClr val="accent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</a:t>
            </a:r>
            <a:r>
              <a:rPr lang="en-US" altLang="ko-KR" sz="1400" dirty="0">
                <a:solidFill>
                  <a:schemeClr val="accent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400" dirty="0">
                <a:solidFill>
                  <a:schemeClr val="accent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배수가 아닐 때</a:t>
            </a:r>
            <a:endParaRPr lang="en-US" altLang="ko-KR" sz="1400" dirty="0">
              <a:solidFill>
                <a:schemeClr val="accent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accent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400</a:t>
            </a:r>
            <a:r>
              <a:rPr lang="ko-KR" altLang="en-US" sz="1400" dirty="0">
                <a:solidFill>
                  <a:schemeClr val="accent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배수일 </a:t>
            </a:r>
            <a:r>
              <a:rPr lang="ko-KR" altLang="en-US" sz="1400" dirty="0" err="1">
                <a:solidFill>
                  <a:schemeClr val="accent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떄</a:t>
            </a:r>
            <a:endParaRPr lang="ko-KR" altLang="en-US" sz="1400" dirty="0">
              <a:solidFill>
                <a:schemeClr val="accent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F2E836-FF6B-A81A-8812-3949DD95F79A}"/>
              </a:ext>
            </a:extLst>
          </p:cNvPr>
          <p:cNvCxnSpPr/>
          <p:nvPr/>
        </p:nvCxnSpPr>
        <p:spPr>
          <a:xfrm>
            <a:off x="3987800" y="3175000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3113A6-6C03-8F66-F652-6025054C3DC8}"/>
              </a:ext>
            </a:extLst>
          </p:cNvPr>
          <p:cNvSpPr txBox="1"/>
          <p:nvPr/>
        </p:nvSpPr>
        <p:spPr>
          <a:xfrm>
            <a:off x="5072530" y="3021111"/>
            <a:ext cx="1023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연도 입력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5528EEF-F4EA-CEDA-B0F2-06292EFA009A}"/>
              </a:ext>
            </a:extLst>
          </p:cNvPr>
          <p:cNvCxnSpPr/>
          <p:nvPr/>
        </p:nvCxnSpPr>
        <p:spPr>
          <a:xfrm>
            <a:off x="6477085" y="3616755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BE64B8-860A-AAC9-A3DE-A01D462F2C3E}"/>
              </a:ext>
            </a:extLst>
          </p:cNvPr>
          <p:cNvSpPr txBox="1"/>
          <p:nvPr/>
        </p:nvSpPr>
        <p:spPr>
          <a:xfrm>
            <a:off x="7561814" y="3462866"/>
            <a:ext cx="39443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입력 조건 </a:t>
            </a:r>
            <a:r>
              <a:rPr lang="en-US" altLang="ko-KR" sz="13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</a:p>
          <a:p>
            <a:r>
              <a:rPr lang="ko-KR" altLang="en-US" sz="13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연도가 </a:t>
            </a:r>
            <a:r>
              <a:rPr lang="en-US" altLang="ko-KR" sz="13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</a:t>
            </a:r>
            <a:r>
              <a:rPr lang="ko-KR" altLang="en-US" sz="13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보다 크거나 같고</a:t>
            </a:r>
            <a:r>
              <a:rPr lang="en-US" altLang="ko-KR" sz="13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4000</a:t>
            </a:r>
            <a:r>
              <a:rPr lang="ko-KR" altLang="en-US" sz="13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보다 작거나 같은 자연수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3F39813-0A7A-4FD0-BA16-708919188F85}"/>
              </a:ext>
            </a:extLst>
          </p:cNvPr>
          <p:cNvCxnSpPr>
            <a:cxnSpLocks/>
          </p:cNvCxnSpPr>
          <p:nvPr/>
        </p:nvCxnSpPr>
        <p:spPr>
          <a:xfrm>
            <a:off x="4817618" y="4036851"/>
            <a:ext cx="1015915" cy="34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CF6268-310C-3ACF-261D-326EDD65D0FF}"/>
              </a:ext>
            </a:extLst>
          </p:cNvPr>
          <p:cNvSpPr txBox="1"/>
          <p:nvPr/>
        </p:nvSpPr>
        <p:spPr>
          <a:xfrm>
            <a:off x="5901891" y="4145740"/>
            <a:ext cx="5561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- 4</a:t>
            </a:r>
            <a:r>
              <a:rPr lang="ko-KR" altLang="en-US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배수이므로 </a:t>
            </a:r>
            <a:r>
              <a:rPr lang="en-US" altLang="ko-KR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</a:t>
            </a:r>
            <a:r>
              <a:rPr lang="ko-KR" altLang="en-US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 나눌 때 나머지가 </a:t>
            </a:r>
            <a:r>
              <a:rPr lang="en-US" altLang="ko-KR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0</a:t>
            </a:r>
            <a:r>
              <a:rPr lang="ko-KR" altLang="en-US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 되므로 </a:t>
            </a:r>
            <a:r>
              <a:rPr lang="en-US" altLang="ko-KR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year % 4 == 0</a:t>
            </a:r>
          </a:p>
          <a:p>
            <a:r>
              <a:rPr lang="en-US" altLang="ko-KR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and(&amp;&amp;) 100</a:t>
            </a:r>
            <a:r>
              <a:rPr lang="ko-KR" altLang="en-US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</a:t>
            </a:r>
            <a:r>
              <a:rPr lang="en-US" altLang="ko-KR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배수가 아니므로 나눌 때 나머지가 </a:t>
            </a:r>
            <a:r>
              <a:rPr lang="en-US" altLang="ko-KR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0</a:t>
            </a:r>
            <a:r>
              <a:rPr lang="ko-KR" altLang="en-US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 아니어야 한다</a:t>
            </a:r>
            <a:r>
              <a:rPr lang="en-US" altLang="ko-KR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r>
              <a:rPr lang="en-US" altLang="ko-KR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year % 100 != 0</a:t>
            </a:r>
          </a:p>
          <a:p>
            <a:r>
              <a:rPr lang="en-US" altLang="ko-KR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또는</a:t>
            </a:r>
            <a:r>
              <a:rPr lang="en-US" altLang="ko-KR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(\\) 400</a:t>
            </a:r>
            <a:r>
              <a:rPr lang="ko-KR" altLang="en-US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배수여야 하므로 </a:t>
            </a:r>
            <a:r>
              <a:rPr lang="en-US" altLang="ko-KR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</a:t>
            </a:r>
            <a:r>
              <a:rPr lang="ko-KR" altLang="en-US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year % 400 ==0</a:t>
            </a:r>
          </a:p>
          <a:p>
            <a:endParaRPr lang="en-US" altLang="ko-KR" sz="1400" dirty="0">
              <a:solidFill>
                <a:schemeClr val="accent6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=&gt; </a:t>
            </a:r>
            <a:r>
              <a:rPr lang="ko-KR" altLang="en-US" sz="1400" dirty="0">
                <a:solidFill>
                  <a:schemeClr val="accent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윤년이므로 </a:t>
            </a:r>
            <a:r>
              <a:rPr lang="en-US" altLang="ko-KR" sz="1400" dirty="0">
                <a:solidFill>
                  <a:schemeClr val="accent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</a:t>
            </a:r>
            <a:r>
              <a:rPr lang="ko-KR" altLang="en-US" sz="1400" dirty="0">
                <a:solidFill>
                  <a:schemeClr val="accent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 출력된다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A55D11-2847-319B-56F9-46DD2C501F75}"/>
              </a:ext>
            </a:extLst>
          </p:cNvPr>
          <p:cNvCxnSpPr>
            <a:cxnSpLocks/>
          </p:cNvCxnSpPr>
          <p:nvPr/>
        </p:nvCxnSpPr>
        <p:spPr>
          <a:xfrm>
            <a:off x="3852333" y="4637086"/>
            <a:ext cx="389467" cy="61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56F6FD-BCA6-8148-450F-C033F3D25660}"/>
              </a:ext>
            </a:extLst>
          </p:cNvPr>
          <p:cNvSpPr txBox="1"/>
          <p:nvPr/>
        </p:nvSpPr>
        <p:spPr>
          <a:xfrm>
            <a:off x="3252279" y="5289393"/>
            <a:ext cx="2581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윤년이 아니므로 </a:t>
            </a:r>
            <a:r>
              <a:rPr lang="en-US" altLang="ko-KR" sz="1400" dirty="0">
                <a:solidFill>
                  <a:schemeClr val="accent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0</a:t>
            </a:r>
            <a:r>
              <a:rPr lang="ko-KR" altLang="en-US" sz="1400" dirty="0">
                <a:solidFill>
                  <a:schemeClr val="accent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 출력된다</a:t>
            </a:r>
          </a:p>
        </p:txBody>
      </p:sp>
    </p:spTree>
    <p:extLst>
      <p:ext uri="{BB962C8B-B14F-4D97-AF65-F5344CB8AC3E}">
        <p14:creationId xmlns:p14="http://schemas.microsoft.com/office/powerpoint/2010/main" val="317821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2D01182-5D8E-9933-D633-61B74D30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8" y="2302536"/>
            <a:ext cx="4514072" cy="3494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9D23D2-1976-483C-FB46-2106B72F4482}"/>
              </a:ext>
            </a:extLst>
          </p:cNvPr>
          <p:cNvSpPr txBox="1"/>
          <p:nvPr/>
        </p:nvSpPr>
        <p:spPr>
          <a:xfrm>
            <a:off x="1388962" y="1545220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# 1 2753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번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윤년 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&lt;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출력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&gt;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7F09E-2FFF-D56B-2F72-CABEB416BB1C}"/>
              </a:ext>
            </a:extLst>
          </p:cNvPr>
          <p:cNvSpPr txBox="1"/>
          <p:nvPr/>
        </p:nvSpPr>
        <p:spPr>
          <a:xfrm>
            <a:off x="6198225" y="3680655"/>
            <a:ext cx="5561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2000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은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400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배수 이므로 윤년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-&gt; 1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 출력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140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1999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은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배수도 아니고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400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배수도 아니므로 윤년이 아니다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-&gt; 0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312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4D0930-B251-3ECF-7003-90177DF4B3D1}"/>
              </a:ext>
            </a:extLst>
          </p:cNvPr>
          <p:cNvSpPr txBox="1"/>
          <p:nvPr/>
        </p:nvSpPr>
        <p:spPr>
          <a:xfrm>
            <a:off x="1388962" y="1545220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# 2 11382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번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–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꼬마 정민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&lt;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문제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&gt;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D66122-E00A-8840-E540-29977B9A6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238" y="2327200"/>
            <a:ext cx="5975657" cy="29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7A0D59-83A3-1786-28F3-942214929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81" y="2508989"/>
            <a:ext cx="5894519" cy="28037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6A47E0-FE4C-8F2B-9AB0-38B3CCDD9275}"/>
              </a:ext>
            </a:extLst>
          </p:cNvPr>
          <p:cNvSpPr txBox="1"/>
          <p:nvPr/>
        </p:nvSpPr>
        <p:spPr>
          <a:xfrm>
            <a:off x="1388962" y="1545220"/>
            <a:ext cx="368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# 2 11382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번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–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꼬마 정민 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&lt;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소스코드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&gt;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F2E836-FF6B-A81A-8812-3949DD95F79A}"/>
              </a:ext>
            </a:extLst>
          </p:cNvPr>
          <p:cNvCxnSpPr>
            <a:cxnSpLocks/>
          </p:cNvCxnSpPr>
          <p:nvPr/>
        </p:nvCxnSpPr>
        <p:spPr>
          <a:xfrm>
            <a:off x="5325533" y="3327400"/>
            <a:ext cx="184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BE64B8-860A-AAC9-A3DE-A01D462F2C3E}"/>
              </a:ext>
            </a:extLst>
          </p:cNvPr>
          <p:cNvSpPr txBox="1"/>
          <p:nvPr/>
        </p:nvSpPr>
        <p:spPr>
          <a:xfrm>
            <a:off x="7171267" y="2958068"/>
            <a:ext cx="4209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1400" b="0" i="0" dirty="0">
                <a:solidFill>
                  <a:schemeClr val="accent6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입력 받을 자료형을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int</a:t>
            </a:r>
            <a:r>
              <a:rPr lang="ko-KR" altLang="en-US" sz="1400" b="0" i="0" dirty="0">
                <a:solidFill>
                  <a:schemeClr val="accent6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 선언할 경우 </a:t>
            </a:r>
            <a:endParaRPr lang="en-US" altLang="ko-KR" sz="1400" b="0" i="0" dirty="0">
              <a:solidFill>
                <a:schemeClr val="accent6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l" fontAlgn="base"/>
            <a:r>
              <a:rPr lang="ko-KR" altLang="en-US" sz="1400" b="0" i="0" dirty="0">
                <a:solidFill>
                  <a:schemeClr val="accent6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최댓값인 </a:t>
            </a:r>
            <a:r>
              <a:rPr lang="en-US" altLang="ko-KR" sz="1400" b="0" i="0" dirty="0">
                <a:solidFill>
                  <a:schemeClr val="accent6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10^12 </a:t>
            </a:r>
            <a:r>
              <a:rPr lang="ko-KR" altLang="en-US" sz="1400" b="0" i="0" dirty="0">
                <a:solidFill>
                  <a:schemeClr val="accent6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</a:t>
            </a:r>
            <a:r>
              <a:rPr lang="en-US" altLang="ko-KR" sz="1400" b="0" i="0" dirty="0">
                <a:solidFill>
                  <a:schemeClr val="accent6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</a:t>
            </a:r>
            <a:r>
              <a:rPr lang="ko-KR" altLang="en-US" sz="1400" b="0" i="0" dirty="0">
                <a:solidFill>
                  <a:schemeClr val="accent6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번 더하면 </a:t>
            </a:r>
            <a:r>
              <a:rPr lang="en-US" altLang="ko-KR" sz="1400" b="0" i="0" dirty="0">
                <a:solidFill>
                  <a:schemeClr val="accent6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int</a:t>
            </a:r>
            <a:r>
              <a:rPr lang="ko-KR" altLang="en-US" sz="1400" b="0" i="0" dirty="0">
                <a:solidFill>
                  <a:schemeClr val="accent6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형의 범위를 초과하므로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long</a:t>
            </a:r>
            <a:r>
              <a:rPr lang="en-US" altLang="ko-KR" sz="1400" b="0" i="0" dirty="0">
                <a:solidFill>
                  <a:schemeClr val="accent6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400" b="0" i="0" dirty="0">
                <a:solidFill>
                  <a:schemeClr val="accent6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으로 선언한다</a:t>
            </a:r>
            <a:endParaRPr lang="en-US" altLang="ko-KR" sz="1400" b="0" i="0" dirty="0">
              <a:solidFill>
                <a:schemeClr val="accent6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330796-80C9-5917-E563-62D3638FEFB3}"/>
              </a:ext>
            </a:extLst>
          </p:cNvPr>
          <p:cNvCxnSpPr>
            <a:cxnSpLocks/>
          </p:cNvCxnSpPr>
          <p:nvPr/>
        </p:nvCxnSpPr>
        <p:spPr>
          <a:xfrm>
            <a:off x="5731933" y="3877733"/>
            <a:ext cx="635000" cy="97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F01B41-66FC-A282-50F1-AE59B9DEB030}"/>
              </a:ext>
            </a:extLst>
          </p:cNvPr>
          <p:cNvSpPr txBox="1"/>
          <p:nvPr/>
        </p:nvSpPr>
        <p:spPr>
          <a:xfrm>
            <a:off x="5494866" y="4989393"/>
            <a:ext cx="2226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400" dirty="0" err="1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scanf</a:t>
            </a:r>
            <a:r>
              <a:rPr lang="ko-KR" altLang="en-US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 </a:t>
            </a:r>
            <a:r>
              <a:rPr lang="en-US" altLang="ko-KR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A, B, C </a:t>
            </a:r>
            <a:r>
              <a:rPr lang="ko-KR" altLang="en-US" sz="1400" dirty="0">
                <a:solidFill>
                  <a:schemeClr val="accent6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입력 받음</a:t>
            </a:r>
            <a:endParaRPr lang="ko-KR" altLang="en-US" sz="1400" b="0" i="0" dirty="0">
              <a:solidFill>
                <a:schemeClr val="accent6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64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E9D23D2-1976-483C-FB46-2106B72F4482}"/>
              </a:ext>
            </a:extLst>
          </p:cNvPr>
          <p:cNvSpPr txBox="1"/>
          <p:nvPr/>
        </p:nvSpPr>
        <p:spPr>
          <a:xfrm>
            <a:off x="1388962" y="1545220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# 2 11382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번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- 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꼬마 정민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&lt;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출력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&gt;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7F09E-2FFF-D56B-2F72-CABEB416BB1C}"/>
              </a:ext>
            </a:extLst>
          </p:cNvPr>
          <p:cNvSpPr txBox="1"/>
          <p:nvPr/>
        </p:nvSpPr>
        <p:spPr>
          <a:xfrm>
            <a:off x="6468533" y="3629855"/>
            <a:ext cx="2523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 : 77, B : 77, C : 7777</a:t>
            </a:r>
          </a:p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 + B + C = 7777 + 77 + 77</a:t>
            </a:r>
          </a:p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=&gt; 7931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C4300C-92B0-C045-4628-2BF80C69C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57" y="2275350"/>
            <a:ext cx="4329519" cy="317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8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4D0930-B251-3ECF-7003-90177DF4B3D1}"/>
              </a:ext>
            </a:extLst>
          </p:cNvPr>
          <p:cNvSpPr txBox="1"/>
          <p:nvPr/>
        </p:nvSpPr>
        <p:spPr>
          <a:xfrm>
            <a:off x="1388962" y="1545220"/>
            <a:ext cx="595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# 2 11382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번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– </a:t>
            </a:r>
            <a:r>
              <a:rPr lang="ko-KR" altLang="en-US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꼬마정민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&lt;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어려웠던 점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알게 된 점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보완할 점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&gt;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A10332-D427-26BA-6237-6AEABD469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81" y="2508989"/>
            <a:ext cx="5894519" cy="2803791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982BEF1-2A4A-B8E6-3FF3-7541FC7438B8}"/>
              </a:ext>
            </a:extLst>
          </p:cNvPr>
          <p:cNvCxnSpPr>
            <a:cxnSpLocks/>
          </p:cNvCxnSpPr>
          <p:nvPr/>
        </p:nvCxnSpPr>
        <p:spPr>
          <a:xfrm flipV="1">
            <a:off x="4749800" y="2916375"/>
            <a:ext cx="1007533" cy="51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9A147B-C80A-E2AE-C476-95D8B7BCEAE7}"/>
              </a:ext>
            </a:extLst>
          </p:cNvPr>
          <p:cNvSpPr txBox="1"/>
          <p:nvPr/>
        </p:nvSpPr>
        <p:spPr>
          <a:xfrm>
            <a:off x="5757333" y="2690336"/>
            <a:ext cx="4209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sz="1400" dirty="0">
                <a:solidFill>
                  <a:srgbClr val="7030A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Long</a:t>
            </a:r>
            <a:r>
              <a:rPr lang="ko-KR" altLang="en-US" sz="1400" dirty="0">
                <a:solidFill>
                  <a:srgbClr val="7030A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은 서식 지정자 </a:t>
            </a:r>
            <a:r>
              <a:rPr lang="en-US" altLang="ko-KR" sz="1400" dirty="0">
                <a:solidFill>
                  <a:srgbClr val="7030A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%</a:t>
            </a:r>
            <a:r>
              <a:rPr lang="en-US" altLang="ko-KR" sz="1400" dirty="0" err="1">
                <a:solidFill>
                  <a:srgbClr val="7030A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ld</a:t>
            </a:r>
            <a:r>
              <a:rPr lang="ko-KR" altLang="en-US" sz="1400" dirty="0">
                <a:solidFill>
                  <a:srgbClr val="7030A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사용하여 출력</a:t>
            </a:r>
            <a:endParaRPr lang="en-US" altLang="ko-KR" sz="1400" b="0" i="0" dirty="0">
              <a:solidFill>
                <a:srgbClr val="7030A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21711-C0B4-EA0F-A5E0-968D99E861C6}"/>
              </a:ext>
            </a:extLst>
          </p:cNvPr>
          <p:cNvSpPr txBox="1"/>
          <p:nvPr/>
        </p:nvSpPr>
        <p:spPr>
          <a:xfrm>
            <a:off x="6998071" y="3223218"/>
            <a:ext cx="42096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sz="1400" b="0" i="0" dirty="0">
                <a:solidFill>
                  <a:srgbClr val="7030A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1400" b="0" i="0" dirty="0">
                <a:solidFill>
                  <a:srgbClr val="7030A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처음에 </a:t>
            </a:r>
            <a:r>
              <a:rPr lang="en-US" altLang="ko-KR" sz="1400" b="0" i="0" dirty="0">
                <a:solidFill>
                  <a:srgbClr val="7030A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10^12</a:t>
            </a:r>
            <a:r>
              <a:rPr lang="ko-KR" altLang="en-US" sz="1400" b="0" i="0" dirty="0">
                <a:solidFill>
                  <a:srgbClr val="7030A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</a:t>
            </a:r>
            <a:r>
              <a:rPr lang="en-US" altLang="ko-KR" sz="1400" b="0" i="0" dirty="0">
                <a:solidFill>
                  <a:srgbClr val="7030A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400" b="0" i="0" dirty="0">
                <a:solidFill>
                  <a:srgbClr val="7030A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생각하지 못하고 </a:t>
            </a:r>
            <a:r>
              <a:rPr lang="en-US" altLang="ko-KR" sz="1400" b="0" i="0" dirty="0">
                <a:solidFill>
                  <a:srgbClr val="7030A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int</a:t>
            </a:r>
            <a:r>
              <a:rPr lang="ko-KR" altLang="en-US" sz="1400" b="0" i="0" dirty="0">
                <a:solidFill>
                  <a:srgbClr val="7030A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 코드를 구성해 계속 에러가 남</a:t>
            </a:r>
            <a:r>
              <a:rPr lang="en-US" altLang="ko-KR" sz="1400" b="0" i="0" dirty="0">
                <a:solidFill>
                  <a:srgbClr val="7030A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7030A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표현 범위를 생각하지 못함</a:t>
            </a:r>
            <a:endParaRPr lang="en-US" altLang="ko-KR" sz="1400" b="0" i="0" dirty="0">
              <a:solidFill>
                <a:srgbClr val="7030A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l" fontAlgn="base"/>
            <a:endParaRPr lang="en-US" altLang="ko-KR" sz="1400" b="0" i="0" dirty="0">
              <a:solidFill>
                <a:srgbClr val="7030A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l" fontAlgn="base"/>
            <a:r>
              <a:rPr lang="en-US" altLang="ko-KR" sz="1400" b="0" i="0" dirty="0">
                <a:solidFill>
                  <a:srgbClr val="7030A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1400" b="0" i="0" dirty="0">
                <a:solidFill>
                  <a:srgbClr val="7030A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정수 자료형의 종류를 공부하고</a:t>
            </a:r>
            <a:r>
              <a:rPr lang="en-US" altLang="ko-KR" sz="1400" b="0" i="0" dirty="0">
                <a:solidFill>
                  <a:srgbClr val="7030A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7030A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조건을 꼼꼼히 체크</a:t>
            </a:r>
            <a:endParaRPr lang="en-US" altLang="ko-KR" sz="1400" b="0" i="0" dirty="0">
              <a:solidFill>
                <a:srgbClr val="7030A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C63BA70-201B-5728-C6C3-07B004965CB9}"/>
              </a:ext>
            </a:extLst>
          </p:cNvPr>
          <p:cNvCxnSpPr>
            <a:cxnSpLocks/>
          </p:cNvCxnSpPr>
          <p:nvPr/>
        </p:nvCxnSpPr>
        <p:spPr>
          <a:xfrm>
            <a:off x="5829671" y="3352801"/>
            <a:ext cx="1096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2E6DC4-6DBD-A3D2-AF74-40283FC3442E}"/>
              </a:ext>
            </a:extLst>
          </p:cNvPr>
          <p:cNvSpPr txBox="1"/>
          <p:nvPr/>
        </p:nvSpPr>
        <p:spPr>
          <a:xfrm>
            <a:off x="5253564" y="4704947"/>
            <a:ext cx="5954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sz="1400" dirty="0">
                <a:solidFill>
                  <a:srgbClr val="7030A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</a:t>
            </a:r>
            <a:r>
              <a:rPr lang="ko-KR" altLang="en-US" sz="1400" dirty="0">
                <a:solidFill>
                  <a:srgbClr val="7030A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언어에서 표준 입출력 함수 </a:t>
            </a:r>
            <a:r>
              <a:rPr lang="en-US" altLang="ko-KR" sz="1400" dirty="0" err="1">
                <a:solidFill>
                  <a:srgbClr val="7030A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printf</a:t>
            </a:r>
            <a:r>
              <a:rPr lang="en-US" altLang="ko-KR" sz="1400" dirty="0">
                <a:solidFill>
                  <a:srgbClr val="7030A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 )</a:t>
            </a:r>
            <a:r>
              <a:rPr lang="ko-KR" altLang="en-US" sz="1400" dirty="0">
                <a:solidFill>
                  <a:srgbClr val="7030A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와 </a:t>
            </a:r>
            <a:r>
              <a:rPr lang="en-US" altLang="ko-KR" sz="1400" dirty="0" err="1">
                <a:solidFill>
                  <a:srgbClr val="7030A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scanf</a:t>
            </a:r>
            <a:r>
              <a:rPr lang="en-US" altLang="ko-KR" sz="1400" dirty="0">
                <a:solidFill>
                  <a:srgbClr val="7030A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 )</a:t>
            </a:r>
            <a:r>
              <a:rPr lang="ko-KR" altLang="en-US" sz="1400" dirty="0">
                <a:solidFill>
                  <a:srgbClr val="7030A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통해 프로그램이 정보를 출력하거나 받아 들일 수 있고</a:t>
            </a:r>
            <a:r>
              <a:rPr lang="en-US" altLang="ko-KR" sz="1400" dirty="0">
                <a:solidFill>
                  <a:srgbClr val="7030A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400" dirty="0">
                <a:solidFill>
                  <a:srgbClr val="7030A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입출력 되는 정보의 형태를 다양하게 적용할 수 있는 </a:t>
            </a:r>
            <a:r>
              <a:rPr lang="en-US" altLang="ko-KR" sz="1400" dirty="0">
                <a:solidFill>
                  <a:srgbClr val="7030A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%d, %f, %x %c </a:t>
            </a:r>
            <a:r>
              <a:rPr lang="ko-KR" altLang="en-US" sz="1400" dirty="0">
                <a:solidFill>
                  <a:srgbClr val="7030A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등과 같은 서식 지정자라는 것이 있고</a:t>
            </a:r>
            <a:r>
              <a:rPr lang="en-US" altLang="ko-KR" sz="1400" dirty="0">
                <a:solidFill>
                  <a:srgbClr val="7030A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400" dirty="0">
                <a:solidFill>
                  <a:srgbClr val="7030A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이것들이 필요하다</a:t>
            </a:r>
            <a:r>
              <a:rPr lang="en-US" altLang="ko-KR" sz="1400" dirty="0">
                <a:solidFill>
                  <a:srgbClr val="7030A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br>
              <a:rPr lang="ko-KR" altLang="en-US" sz="1400" dirty="0">
                <a:solidFill>
                  <a:srgbClr val="7030A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endParaRPr lang="en-US" altLang="ko-KR" sz="1400" dirty="0">
              <a:solidFill>
                <a:srgbClr val="7030A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D4BE170-E678-3475-2397-C6F84D58F67B}"/>
              </a:ext>
            </a:extLst>
          </p:cNvPr>
          <p:cNvCxnSpPr>
            <a:cxnSpLocks/>
          </p:cNvCxnSpPr>
          <p:nvPr/>
        </p:nvCxnSpPr>
        <p:spPr>
          <a:xfrm>
            <a:off x="3882979" y="4171548"/>
            <a:ext cx="1173122" cy="53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1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6833" y="3769128"/>
            <a:ext cx="39452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감사합니다</a:t>
            </a:r>
            <a:endParaRPr kumimoji="0" lang="en-US" altLang="ko-KR" sz="32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타원 22"/>
          <p:cNvSpPr/>
          <p:nvPr/>
        </p:nvSpPr>
        <p:spPr>
          <a:xfrm>
            <a:off x="5226079" y="2250018"/>
            <a:ext cx="1127942" cy="1149673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타원 22"/>
          <p:cNvSpPr/>
          <p:nvPr/>
        </p:nvSpPr>
        <p:spPr>
          <a:xfrm>
            <a:off x="5789452" y="2250018"/>
            <a:ext cx="815409" cy="831119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52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341</Words>
  <Application>Microsoft Office PowerPoint</Application>
  <PresentationFormat>와이드스크린</PresentationFormat>
  <Paragraphs>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Noto Sans CJK KR Bold</vt:lpstr>
      <vt:lpstr>맑은 고딕</vt:lpstr>
      <vt:lpstr>한컴 말랑말랑 Bold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왕별</dc:creator>
  <cp:lastModifiedBy>안 지우</cp:lastModifiedBy>
  <cp:revision>52</cp:revision>
  <dcterms:created xsi:type="dcterms:W3CDTF">2021-05-30T08:06:49Z</dcterms:created>
  <dcterms:modified xsi:type="dcterms:W3CDTF">2023-05-10T05:42:44Z</dcterms:modified>
</cp:coreProperties>
</file>