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embeddedFontLst>
    <p:embeddedFont>
      <p:font typeface="Roboto"/>
      <p:regular r:id="rId61"/>
      <p:bold r:id="rId62"/>
      <p:italic r:id="rId63"/>
      <p:boldItalic r:id="rId64"/>
    </p:embeddedFont>
    <p:embeddedFont>
      <p:font typeface="Merriweather Light"/>
      <p:regular r:id="rId65"/>
      <p:bold r:id="rId66"/>
      <p:italic r:id="rId67"/>
      <p:boldItalic r:id="rId68"/>
    </p:embeddedFont>
    <p:embeddedFont>
      <p:font typeface="Merriweather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E91BF5-5C9E-4F18-A56E-AFD8B0D92447}">
  <a:tblStyle styleId="{09E91BF5-5C9E-4F18-A56E-AFD8B0D924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schemas.openxmlformats.org/officeDocument/2006/relationships/font" Target="fonts/Merriweather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Merriweather-italic.fntdata"/><Relationship Id="rId70" Type="http://schemas.openxmlformats.org/officeDocument/2006/relationships/font" Target="fonts/Merriweather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bold.fntdata"/><Relationship Id="rId61" Type="http://schemas.openxmlformats.org/officeDocument/2006/relationships/font" Target="fonts/Roboto-regular.fntdata"/><Relationship Id="rId20" Type="http://schemas.openxmlformats.org/officeDocument/2006/relationships/slide" Target="slides/slide14.xml"/><Relationship Id="rId64" Type="http://schemas.openxmlformats.org/officeDocument/2006/relationships/font" Target="fonts/Roboto-boldItalic.fntdata"/><Relationship Id="rId63" Type="http://schemas.openxmlformats.org/officeDocument/2006/relationships/font" Target="fonts/Roboto-italic.fntdata"/><Relationship Id="rId22" Type="http://schemas.openxmlformats.org/officeDocument/2006/relationships/slide" Target="slides/slide16.xml"/><Relationship Id="rId66" Type="http://schemas.openxmlformats.org/officeDocument/2006/relationships/font" Target="fonts/MerriweatherLight-bold.fntdata"/><Relationship Id="rId21" Type="http://schemas.openxmlformats.org/officeDocument/2006/relationships/slide" Target="slides/slide15.xml"/><Relationship Id="rId65" Type="http://schemas.openxmlformats.org/officeDocument/2006/relationships/font" Target="fonts/MerriweatherLight-regular.fntdata"/><Relationship Id="rId24" Type="http://schemas.openxmlformats.org/officeDocument/2006/relationships/slide" Target="slides/slide18.xml"/><Relationship Id="rId68" Type="http://schemas.openxmlformats.org/officeDocument/2006/relationships/font" Target="fonts/MerriweatherLight-boldItalic.fntdata"/><Relationship Id="rId23" Type="http://schemas.openxmlformats.org/officeDocument/2006/relationships/slide" Target="slides/slide17.xml"/><Relationship Id="rId67" Type="http://schemas.openxmlformats.org/officeDocument/2006/relationships/font" Target="fonts/MerriweatherLight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Merriweather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c5e86a7f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c5e86a7f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220f0dcc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220f0dcc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220f0dcc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220f0dcc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86884ea7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86884ea7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86884ea7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86884ea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86884ea7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86884ea7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86884ea7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86884ea7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86884ea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86884ea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86884ea7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86884ea7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86884ea7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86884ea7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e87bb301d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e87bb301d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86884ea7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86884ea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86884ea7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86884ea7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86884ea7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86884ea7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86884ea7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86884ea7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dk1"/>
                </a:solidFill>
              </a:rPr>
              <a:t>it suggests that the model might not be as robust as initially thought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86884ea7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86884ea7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86884ea7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86884ea7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86884ea7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86884ea7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86884ea7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86884ea7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86884ea7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86884ea7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86884ea7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86884ea7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c5c2902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c5c2902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86884ea7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86884ea7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528e59fc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528e59fc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86884ea7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86884ea7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528e59fc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6528e59f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86884ea7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86884ea7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528e59fc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6528e59fc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884ea7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884ea7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a86884ea7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a86884ea7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86884ea7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86884ea7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86884ea7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86884ea7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c5e86a7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c5e86a7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86884ea7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a86884ea7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86884ea7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86884ea7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a86884ea7d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a86884ea7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a86884ea7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a86884ea7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a86884ea7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a86884ea7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86884ea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a86884ea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a86884ea7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a86884ea7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a86884ea7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a86884ea7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86884ea7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a86884ea7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a86884ea7d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a86884ea7d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c5e86a7f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c5e86a7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a86884ea7d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a86884ea7d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86884ea7d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86884ea7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a86884ea7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a86884ea7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602c78b2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602c78b2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6220f0dcc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6220f0dcc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20f0dcc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20f0dc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220f0dcc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220f0dcc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20f0dcc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20f0dcc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220f0dcc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220f0dcc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home.treasury.gov/policy-issues/financing-the-government/interest-rate-statistics" TargetMode="External"/><Relationship Id="rId4" Type="http://schemas.openxmlformats.org/officeDocument/2006/relationships/hyperlink" Target="https://www.kaggle.com/datasets/guillemservera/sp500-nasdaq-spy-qqq-ohlcv-data/" TargetMode="External"/><Relationship Id="rId5" Type="http://schemas.openxmlformats.org/officeDocument/2006/relationships/hyperlink" Target="https://finance.yahoo.com/quote/SPLG/history?p=SPLG" TargetMode="External"/><Relationship Id="rId6" Type="http://schemas.openxmlformats.org/officeDocument/2006/relationships/hyperlink" Target="https://youtu.be/FNLLxYcUnow?si=jNdRlN7TavKqDMkf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accen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Author:</a:t>
            </a:r>
            <a:endParaRPr sz="2000">
              <a:solidFill>
                <a:schemeClr val="accen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accen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Chan Nok Hang </a:t>
            </a:r>
            <a:r>
              <a:rPr lang="zh-TW" sz="2000">
                <a:solidFill>
                  <a:schemeClr val="accen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312707025</a:t>
            </a:r>
            <a:endParaRPr sz="2000">
              <a:solidFill>
                <a:schemeClr val="accen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00"/>
              <a:t>Predicting ETF Price Movements Using Market Factors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-Correlation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425" y="0"/>
            <a:ext cx="6140575" cy="537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2"/>
          <p:cNvCxnSpPr/>
          <p:nvPr/>
        </p:nvCxnSpPr>
        <p:spPr>
          <a:xfrm>
            <a:off x="5004650" y="263675"/>
            <a:ext cx="3336600" cy="312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2"/>
          <p:cNvSpPr/>
          <p:nvPr/>
        </p:nvSpPr>
        <p:spPr>
          <a:xfrm>
            <a:off x="5004650" y="2155325"/>
            <a:ext cx="871800" cy="2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5004650" y="263675"/>
            <a:ext cx="871800" cy="80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2"/>
          <p:cNvSpPr/>
          <p:nvPr/>
        </p:nvSpPr>
        <p:spPr>
          <a:xfrm rot="5400000">
            <a:off x="6769600" y="528425"/>
            <a:ext cx="812700" cy="28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6165975" y="1348025"/>
            <a:ext cx="871800" cy="80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7037775" y="2155325"/>
            <a:ext cx="283200" cy="2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7479675" y="2571750"/>
            <a:ext cx="283200" cy="266700"/>
          </a:xfrm>
          <a:prstGeom prst="rect">
            <a:avLst/>
          </a:prstGeom>
          <a:noFill/>
          <a:ln cap="flat" cmpd="sng" w="19050">
            <a:solidFill>
              <a:srgbClr val="0F0F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5004650" y="1084875"/>
            <a:ext cx="871800" cy="1347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2"/>
          <p:cNvSpPr/>
          <p:nvPr/>
        </p:nvSpPr>
        <p:spPr>
          <a:xfrm rot="5400000">
            <a:off x="5552800" y="604300"/>
            <a:ext cx="807300" cy="1260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25" y="500925"/>
            <a:ext cx="37065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EDA-Correlation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2703" y="0"/>
            <a:ext cx="45112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0" y="1402800"/>
            <a:ext cx="18633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 threshold of e.g. ±0.2. If more than </a:t>
            </a:r>
            <a:r>
              <a:rPr lang="zh-TW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±0.2 consider it have certain relation with SPLG, can use it in model</a:t>
            </a:r>
            <a:r>
              <a:rPr lang="zh-TW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3300" y="1171563"/>
            <a:ext cx="278130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-Summary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572000" y="336750"/>
            <a:ext cx="4166400" cy="4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zh-TW" sz="1402"/>
              <a:t>From time series plot, correlation heatmap and </a:t>
            </a:r>
            <a:r>
              <a:rPr lang="zh-TW" sz="1402"/>
              <a:t>correlation bar chart: </a:t>
            </a:r>
            <a:r>
              <a:rPr b="1" lang="zh-TW" sz="1402"/>
              <a:t>SPLG</a:t>
            </a:r>
            <a:r>
              <a:rPr lang="zh-TW" sz="1402"/>
              <a:t>, </a:t>
            </a:r>
            <a:r>
              <a:rPr b="1" lang="zh-TW" sz="1402"/>
              <a:t>SPY</a:t>
            </a:r>
            <a:r>
              <a:rPr lang="zh-TW" sz="1402"/>
              <a:t> is tracing </a:t>
            </a:r>
            <a:r>
              <a:rPr b="1" lang="zh-TW" sz="1402"/>
              <a:t>S&amp;P 500</a:t>
            </a:r>
            <a:r>
              <a:rPr lang="zh-TW" sz="1402"/>
              <a:t>, most data of these three variables are </a:t>
            </a:r>
            <a:r>
              <a:rPr b="1" lang="zh-TW" sz="1402">
                <a:highlight>
                  <a:schemeClr val="accent6"/>
                </a:highlight>
              </a:rPr>
              <a:t>highly positive correlated</a:t>
            </a:r>
            <a:r>
              <a:rPr lang="zh-TW" sz="1402"/>
              <a:t> as expecte</a:t>
            </a:r>
            <a:r>
              <a:rPr lang="zh-TW" sz="1402"/>
              <a:t>d.</a:t>
            </a:r>
            <a:endParaRPr sz="140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3"/>
              <a:buChar char="●"/>
            </a:pPr>
            <a:r>
              <a:rPr lang="zh-TW" sz="1402"/>
              <a:t>Only </a:t>
            </a:r>
            <a:r>
              <a:rPr b="1" lang="zh-TW" sz="1402"/>
              <a:t>volume</a:t>
            </a:r>
            <a:r>
              <a:rPr lang="zh-TW" sz="1402"/>
              <a:t> in S&amp;P 500 are </a:t>
            </a:r>
            <a:r>
              <a:rPr b="1" lang="zh-TW" sz="1402">
                <a:highlight>
                  <a:schemeClr val="accent6"/>
                </a:highlight>
              </a:rPr>
              <a:t>negatively</a:t>
            </a:r>
            <a:r>
              <a:rPr b="1" lang="zh-TW" sz="1402">
                <a:highlight>
                  <a:srgbClr val="FFFF00"/>
                </a:highlight>
              </a:rPr>
              <a:t> </a:t>
            </a:r>
            <a:r>
              <a:rPr b="1" lang="zh-TW" sz="1402">
                <a:highlight>
                  <a:schemeClr val="accent6"/>
                </a:highlight>
              </a:rPr>
              <a:t>correlated</a:t>
            </a:r>
            <a:r>
              <a:rPr lang="zh-TW" sz="1402"/>
              <a:t> to </a:t>
            </a:r>
            <a:r>
              <a:rPr b="1" lang="zh-TW" sz="1402"/>
              <a:t>SPLG</a:t>
            </a:r>
            <a:r>
              <a:rPr lang="zh-TW" sz="1402"/>
              <a:t> daily price.</a:t>
            </a:r>
            <a:endParaRPr sz="140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3"/>
              <a:buChar char="●"/>
            </a:pPr>
            <a:r>
              <a:rPr b="1" lang="zh-TW" sz="1402">
                <a:highlight>
                  <a:schemeClr val="accent6"/>
                </a:highlight>
              </a:rPr>
              <a:t>Treasury rates</a:t>
            </a:r>
            <a:r>
              <a:rPr lang="zh-TW" sz="1402"/>
              <a:t> of different time period indeed having </a:t>
            </a:r>
            <a:r>
              <a:rPr b="1" lang="zh-TW" sz="1402">
                <a:highlight>
                  <a:schemeClr val="accent6"/>
                </a:highlight>
              </a:rPr>
              <a:t>positive correlation</a:t>
            </a:r>
            <a:r>
              <a:rPr lang="zh-TW" sz="1402"/>
              <a:t> with SPLG, but </a:t>
            </a:r>
            <a:r>
              <a:rPr b="1" lang="zh-TW" sz="1402">
                <a:highlight>
                  <a:schemeClr val="accent6"/>
                </a:highlight>
              </a:rPr>
              <a:t>not as much as other data</a:t>
            </a:r>
            <a:r>
              <a:rPr lang="zh-TW" sz="1402"/>
              <a:t>.</a:t>
            </a:r>
            <a:endParaRPr sz="140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3"/>
              <a:buChar char="●"/>
            </a:pPr>
            <a:r>
              <a:rPr lang="zh-TW" sz="1402"/>
              <a:t>If setting threshold e.g. </a:t>
            </a:r>
            <a:r>
              <a:rPr b="1" lang="zh-TW" sz="1402"/>
              <a:t>±0.2</a:t>
            </a:r>
            <a:r>
              <a:rPr lang="zh-TW" sz="1402"/>
              <a:t>, suggest that </a:t>
            </a:r>
            <a:r>
              <a:rPr b="1" lang="zh-TW" sz="1402">
                <a:highlight>
                  <a:schemeClr val="accent6"/>
                </a:highlight>
              </a:rPr>
              <a:t>technical indicators</a:t>
            </a:r>
            <a:r>
              <a:rPr lang="zh-TW" sz="1402"/>
              <a:t> calculated by using</a:t>
            </a:r>
            <a:r>
              <a:rPr lang="zh-TW" sz="1402"/>
              <a:t> S&amp;P 500 data may consider as </a:t>
            </a:r>
            <a:r>
              <a:rPr b="1" lang="zh-TW" sz="1402">
                <a:highlight>
                  <a:schemeClr val="accent6"/>
                </a:highlight>
              </a:rPr>
              <a:t>not correlated</a:t>
            </a:r>
            <a:r>
              <a:rPr lang="zh-TW" sz="1402"/>
              <a:t> under this threshold.</a:t>
            </a:r>
            <a:endParaRPr sz="1402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311700" y="1930500"/>
            <a:ext cx="85206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Feature Selection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Selection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950" y="1012125"/>
            <a:ext cx="2648550" cy="41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highlight>
                  <a:srgbClr val="FFFFFF"/>
                </a:highlight>
              </a:rPr>
              <a:t>22 features to choose and to build Machine Learning model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highlight>
                  <a:srgbClr val="FFFFFF"/>
                </a:highlight>
              </a:rPr>
              <a:t>Split into 3 parts: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highlight>
                  <a:srgbClr val="FFFFFF"/>
                </a:highlight>
              </a:rPr>
              <a:t>1. </a:t>
            </a:r>
            <a:r>
              <a:rPr lang="zh-TW" sz="1800">
                <a:solidFill>
                  <a:schemeClr val="dk1"/>
                </a:solidFill>
                <a:highlight>
                  <a:srgbClr val="FFFFFF"/>
                </a:highlight>
              </a:rPr>
              <a:t>SPY and S&amp;P500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highlight>
                  <a:srgbClr val="FFFFFF"/>
                </a:highlight>
              </a:rPr>
              <a:t>2. treasury rates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dk1"/>
                </a:solidFill>
                <a:highlight>
                  <a:srgbClr val="FFFFFF"/>
                </a:highlight>
              </a:rPr>
              <a:t>3. technical indicators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1657950" y="1411175"/>
            <a:ext cx="2648700" cy="112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1657950" y="2537075"/>
            <a:ext cx="2648700" cy="98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1657950" y="3524075"/>
            <a:ext cx="2648700" cy="142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6"/>
          <p:cNvCxnSpPr/>
          <p:nvPr/>
        </p:nvCxnSpPr>
        <p:spPr>
          <a:xfrm rot="10800000">
            <a:off x="4341450" y="1896875"/>
            <a:ext cx="3972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6"/>
          <p:cNvCxnSpPr>
            <a:endCxn id="170" idx="3"/>
          </p:cNvCxnSpPr>
          <p:nvPr/>
        </p:nvCxnSpPr>
        <p:spPr>
          <a:xfrm flipH="1">
            <a:off x="4306650" y="2336675"/>
            <a:ext cx="412800" cy="6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6"/>
          <p:cNvCxnSpPr>
            <a:endCxn id="171" idx="3"/>
          </p:cNvCxnSpPr>
          <p:nvPr/>
        </p:nvCxnSpPr>
        <p:spPr>
          <a:xfrm flipH="1">
            <a:off x="4306650" y="2768375"/>
            <a:ext cx="4668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Selection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</a:rPr>
              <a:t>All features into 3 parts: SPY and S&amp;P500, treasury rates, technical indicators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Total 7 combination: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All features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SPY and S&amp;P500 + treasury rates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SPY and S&amp;P500 + technical indicators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treasury rates + technical indicators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Only SPY and S&amp;P500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AutoNum type="arabicPeriod"/>
            </a:pPr>
            <a:r>
              <a:rPr lang="zh-TW" sz="1600">
                <a:solidFill>
                  <a:srgbClr val="212121"/>
                </a:solidFill>
                <a:highlight>
                  <a:srgbClr val="FFFFFF"/>
                </a:highlight>
              </a:rPr>
              <a:t>Only treasury rates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AutoNum type="arabicPeriod"/>
            </a:pPr>
            <a:r>
              <a:rPr lang="zh-TW" sz="1600">
                <a:solidFill>
                  <a:srgbClr val="212121"/>
                </a:solidFill>
                <a:highlight>
                  <a:srgbClr val="FFFFFF"/>
                </a:highlight>
              </a:rPr>
              <a:t>Only technical indicators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ctrTitle"/>
          </p:nvPr>
        </p:nvSpPr>
        <p:spPr>
          <a:xfrm>
            <a:off x="311700" y="1930500"/>
            <a:ext cx="85206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Modeling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74151"/>
                </a:solidFill>
              </a:rPr>
              <a:t>Project </a:t>
            </a:r>
            <a:r>
              <a:rPr b="1" lang="zh-TW" sz="1600">
                <a:solidFill>
                  <a:srgbClr val="374151"/>
                </a:solidFill>
              </a:rPr>
              <a:t>Aim</a:t>
            </a:r>
            <a:endParaRPr b="1" sz="1600">
              <a:solidFill>
                <a:srgbClr val="37415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600"/>
              <a:buChar char="-"/>
            </a:pPr>
            <a:r>
              <a:rPr lang="zh-TW" sz="1600">
                <a:solidFill>
                  <a:srgbClr val="374151"/>
                </a:solidFill>
              </a:rPr>
              <a:t>Predict ETF Price Movements</a:t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374151"/>
                </a:solidFill>
              </a:rPr>
              <a:t>HOW</a:t>
            </a:r>
            <a:r>
              <a:rPr lang="zh-TW" sz="1600">
                <a:solidFill>
                  <a:srgbClr val="374151"/>
                </a:solidFill>
              </a:rPr>
              <a:t> to </a:t>
            </a:r>
            <a:r>
              <a:rPr lang="zh-TW" sz="1600">
                <a:solidFill>
                  <a:srgbClr val="374151"/>
                </a:solidFill>
              </a:rPr>
              <a:t>archive?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600"/>
              <a:buChar char="-"/>
            </a:pPr>
            <a:r>
              <a:rPr lang="zh-TW" sz="1600">
                <a:solidFill>
                  <a:srgbClr val="374151"/>
                </a:solidFill>
              </a:rPr>
              <a:t>Predict the price direction labels</a:t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374151"/>
                </a:solidFill>
              </a:rPr>
              <a:t>WHAT</a:t>
            </a:r>
            <a:r>
              <a:rPr lang="zh-TW" sz="1600">
                <a:solidFill>
                  <a:srgbClr val="374151"/>
                </a:solidFill>
              </a:rPr>
              <a:t> to do?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600"/>
              <a:buChar char="-"/>
            </a:pPr>
            <a:r>
              <a:rPr lang="zh-TW" sz="1600">
                <a:solidFill>
                  <a:srgbClr val="374151"/>
                </a:solidFill>
              </a:rPr>
              <a:t>Create price direction labels by using SPLG price data(1 for price increased next day/0 for decreased)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Char char="-"/>
            </a:pPr>
            <a:r>
              <a:rPr lang="zh-TW" sz="1600">
                <a:solidFill>
                  <a:srgbClr val="374151"/>
                </a:solidFill>
              </a:rPr>
              <a:t>Build a classification model</a:t>
            </a:r>
            <a:endParaRPr sz="1600">
              <a:solidFill>
                <a:srgbClr val="374151"/>
              </a:solidFill>
            </a:endParaRPr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-Machine Learning Models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None/>
            </a:pPr>
            <a:r>
              <a:rPr lang="zh-TW" sz="1500">
                <a:solidFill>
                  <a:srgbClr val="374151"/>
                </a:solidFill>
              </a:rPr>
              <a:t>Logistic Regression: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lang="zh-TW" sz="1500">
                <a:solidFill>
                  <a:srgbClr val="374151"/>
                </a:solidFill>
              </a:rPr>
              <a:t>Linear model used for binary classification.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lang="zh-TW" sz="1500">
                <a:solidFill>
                  <a:srgbClr val="374151"/>
                </a:solidFill>
              </a:rPr>
              <a:t>Captures the relationship between predictor variables and the binary outcome.</a:t>
            </a:r>
            <a:endParaRPr sz="1500">
              <a:solidFill>
                <a:srgbClr val="37415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None/>
            </a:pPr>
            <a:r>
              <a:rPr lang="zh-TW" sz="1500">
                <a:solidFill>
                  <a:srgbClr val="374151"/>
                </a:solidFill>
              </a:rPr>
              <a:t>Random Forest: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lang="zh-TW" sz="1500">
                <a:solidFill>
                  <a:srgbClr val="374151"/>
                </a:solidFill>
              </a:rPr>
              <a:t>Ensemble method combining multiple decision trees.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lang="zh-TW" sz="1500">
                <a:solidFill>
                  <a:srgbClr val="374151"/>
                </a:solidFill>
              </a:rPr>
              <a:t>Effective for classification tasks and provides feature importance.</a:t>
            </a:r>
            <a:endParaRPr sz="1500">
              <a:solidFill>
                <a:srgbClr val="37415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None/>
            </a:pPr>
            <a:r>
              <a:rPr lang="zh-TW" sz="1500">
                <a:solidFill>
                  <a:srgbClr val="374151"/>
                </a:solidFill>
              </a:rPr>
              <a:t>AdaBoost: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lang="zh-TW" sz="1500">
                <a:solidFill>
                  <a:srgbClr val="374151"/>
                </a:solidFill>
              </a:rPr>
              <a:t>Boosting algorithm that combines weak learners into a strong learner.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lang="zh-TW" sz="1500">
                <a:solidFill>
                  <a:srgbClr val="374151"/>
                </a:solidFill>
              </a:rPr>
              <a:t>Focuses on misclassified instances to improve overall performance.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641">
                <a:solidFill>
                  <a:srgbClr val="000000"/>
                </a:solidFill>
              </a:rPr>
              <a:t>Training</a:t>
            </a:r>
            <a:endParaRPr b="1" sz="164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ts val="1300"/>
              <a:buChar char="●"/>
            </a:pPr>
            <a:r>
              <a:rPr b="1" lang="zh-TW">
                <a:solidFill>
                  <a:srgbClr val="374151"/>
                </a:solidFill>
              </a:rPr>
              <a:t>Data Splitting</a:t>
            </a:r>
            <a:r>
              <a:rPr lang="zh-TW">
                <a:solidFill>
                  <a:srgbClr val="374151"/>
                </a:solidFill>
              </a:rPr>
              <a:t>:</a:t>
            </a:r>
            <a:endParaRPr>
              <a:solidFill>
                <a:srgbClr val="374151"/>
              </a:solidFill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Char char="●"/>
            </a:pPr>
            <a:r>
              <a:rPr lang="zh-TW" sz="1300">
                <a:solidFill>
                  <a:srgbClr val="374151"/>
                </a:solidFill>
              </a:rPr>
              <a:t>Employed train-test split</a:t>
            </a:r>
            <a:endParaRPr sz="1300">
              <a:solidFill>
                <a:srgbClr val="374151"/>
              </a:solidFill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Char char="●"/>
            </a:pPr>
            <a:r>
              <a:rPr lang="zh-TW" sz="1300">
                <a:solidFill>
                  <a:srgbClr val="374151"/>
                </a:solidFill>
              </a:rPr>
              <a:t>test size=0.3, random_state=42</a:t>
            </a:r>
            <a:endParaRPr sz="1300">
              <a:solidFill>
                <a:srgbClr val="374151"/>
              </a:solidFill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Char char="●"/>
            </a:pPr>
            <a:r>
              <a:rPr lang="zh-TW" sz="1300">
                <a:solidFill>
                  <a:srgbClr val="374151"/>
                </a:solidFill>
              </a:rPr>
              <a:t>300 days test data</a:t>
            </a:r>
            <a:endParaRPr sz="1300">
              <a:solidFill>
                <a:srgbClr val="374151"/>
              </a:solidFill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Char char="●"/>
            </a:pPr>
            <a:r>
              <a:rPr lang="zh-TW" sz="1300">
                <a:solidFill>
                  <a:srgbClr val="374151"/>
                </a:solidFill>
              </a:rPr>
              <a:t>Train-test split for initial model evaluation.</a:t>
            </a:r>
            <a:endParaRPr sz="13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zh-TW" sz="1641">
                <a:solidFill>
                  <a:srgbClr val="000000"/>
                </a:solidFill>
              </a:rPr>
              <a:t>Model Performance Metrics</a:t>
            </a:r>
            <a:endParaRPr b="1" sz="164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ts val="1300"/>
              <a:buChar char="●"/>
            </a:pPr>
            <a:r>
              <a:rPr b="1" lang="zh-TW">
                <a:solidFill>
                  <a:srgbClr val="374151"/>
                </a:solidFill>
              </a:rPr>
              <a:t>Accuracy</a:t>
            </a:r>
            <a:r>
              <a:rPr lang="zh-TW">
                <a:solidFill>
                  <a:srgbClr val="374151"/>
                </a:solidFill>
              </a:rPr>
              <a:t>:</a:t>
            </a:r>
            <a:endParaRPr>
              <a:solidFill>
                <a:srgbClr val="374151"/>
              </a:solidFill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Char char="●"/>
            </a:pPr>
            <a:r>
              <a:rPr lang="zh-TW" sz="1300">
                <a:solidFill>
                  <a:srgbClr val="374151"/>
                </a:solidFill>
              </a:rPr>
              <a:t>Measures the overall correctness of predictions.</a:t>
            </a:r>
            <a:endParaRPr sz="13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zh-TW" sz="1641">
                <a:solidFill>
                  <a:srgbClr val="000000"/>
                </a:solidFill>
              </a:rPr>
              <a:t>Evaluation</a:t>
            </a:r>
            <a:endParaRPr sz="1191">
              <a:solidFill>
                <a:srgbClr val="37415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ts val="1300"/>
              <a:buChar char="●"/>
            </a:pPr>
            <a:r>
              <a:rPr b="1" lang="zh-TW">
                <a:solidFill>
                  <a:srgbClr val="374151"/>
                </a:solidFill>
              </a:rPr>
              <a:t>10-fold cross-validation</a:t>
            </a:r>
            <a:r>
              <a:rPr lang="zh-TW">
                <a:solidFill>
                  <a:srgbClr val="374151"/>
                </a:solidFill>
              </a:rPr>
              <a:t>:</a:t>
            </a:r>
            <a:endParaRPr>
              <a:solidFill>
                <a:srgbClr val="374151"/>
              </a:solidFill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Char char="●"/>
            </a:pPr>
            <a:r>
              <a:rPr lang="zh-TW" sz="1300">
                <a:solidFill>
                  <a:srgbClr val="374151"/>
                </a:solidFill>
              </a:rPr>
              <a:t>C</a:t>
            </a:r>
            <a:r>
              <a:rPr lang="zh-TW" sz="1300">
                <a:solidFill>
                  <a:srgbClr val="374151"/>
                </a:solidFill>
              </a:rPr>
              <a:t>ross-validation for robustness, assessing performance across various data subsets.</a:t>
            </a:r>
            <a:endParaRPr sz="1300">
              <a:solidFill>
                <a:srgbClr val="374151"/>
              </a:solidFill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Char char="●"/>
            </a:pPr>
            <a:r>
              <a:rPr lang="zh-TW" sz="1300">
                <a:solidFill>
                  <a:srgbClr val="374151"/>
                </a:solidFill>
              </a:rPr>
              <a:t>Chose the final model</a:t>
            </a:r>
            <a:endParaRPr sz="1500"/>
          </a:p>
        </p:txBody>
      </p:sp>
      <p:sp>
        <p:nvSpPr>
          <p:cNvPr id="203" name="Google Shape;203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-Training and Evaluation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900" y="1517163"/>
            <a:ext cx="4835100" cy="362633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45235"/>
            <a:ext cx="4308900" cy="279826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43250" y="2994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</a:rPr>
              <a:t>S&amp;P 500, </a:t>
            </a:r>
            <a:r>
              <a:rPr b="1" lang="zh-TW" sz="1500">
                <a:solidFill>
                  <a:srgbClr val="000000"/>
                </a:solidFill>
              </a:rPr>
              <a:t>reflects the overall health and performance of the U.S. stock market</a:t>
            </a:r>
            <a:r>
              <a:rPr lang="zh-TW" sz="1500">
                <a:solidFill>
                  <a:srgbClr val="000000"/>
                </a:solidFill>
              </a:rPr>
              <a:t>. Investing in an ETF that tracks the S&amp;P 500 provides exposure to a diversified portfolio of major corporations, making it an </a:t>
            </a:r>
            <a:r>
              <a:rPr b="1" lang="zh-TW" sz="1500">
                <a:solidFill>
                  <a:srgbClr val="000000"/>
                </a:solidFill>
              </a:rPr>
              <a:t>attractive investment option</a:t>
            </a:r>
            <a:r>
              <a:rPr lang="zh-TW" sz="1500">
                <a:solidFill>
                  <a:srgbClr val="000000"/>
                </a:solidFill>
              </a:rPr>
              <a:t>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>
                <a:solidFill>
                  <a:srgbClr val="000000"/>
                </a:solidFill>
              </a:rPr>
              <a:t>Interest in apply </a:t>
            </a:r>
            <a:r>
              <a:rPr b="1" lang="zh-TW" sz="1500">
                <a:solidFill>
                  <a:srgbClr val="000000"/>
                </a:solidFill>
              </a:rPr>
              <a:t>Machine Learning</a:t>
            </a:r>
            <a:r>
              <a:rPr lang="zh-TW" sz="1500">
                <a:solidFill>
                  <a:srgbClr val="000000"/>
                </a:solidFill>
              </a:rPr>
              <a:t> techniques to support the investment </a:t>
            </a:r>
            <a:r>
              <a:rPr b="1" lang="zh-TW" sz="1500">
                <a:solidFill>
                  <a:srgbClr val="000000"/>
                </a:solidFill>
              </a:rPr>
              <a:t>decision making</a:t>
            </a:r>
            <a:r>
              <a:rPr lang="zh-TW" sz="1500">
                <a:solidFill>
                  <a:srgbClr val="000000"/>
                </a:solidFill>
              </a:rPr>
              <a:t> on S&amp;P 500 tracing ETF.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32"/>
          <p:cNvGraphicFramePr/>
          <p:nvPr/>
        </p:nvGraphicFramePr>
        <p:xfrm>
          <a:off x="0" y="12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{09E91BF5-5C9E-4F18-A56E-AFD8B0D92447}</a:tableStyleId>
              </a:tblPr>
              <a:tblGrid>
                <a:gridCol w="1208100"/>
                <a:gridCol w="1208100"/>
                <a:gridCol w="1208100"/>
                <a:gridCol w="1208100"/>
              </a:tblGrid>
              <a:tr h="42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Sample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Feature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1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r>
                        <a:rPr lang="zh-TW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ogistic Regression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set</a:t>
                      </a:r>
                      <a:endParaRPr sz="1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0000"/>
                          </a:solidFill>
                        </a:rPr>
                        <a:t>0.5467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0.5333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2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0.4800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2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0.5133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2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0.5267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2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0.5167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2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0.5067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9" name="Google Shape;209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Performance-Logistic Regression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4832400" y="16744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7 combination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  <a:highlight>
                  <a:srgbClr val="FFFF00"/>
                </a:highlight>
              </a:rPr>
              <a:t>All features</a:t>
            </a:r>
            <a:endParaRPr sz="16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SPY and S&amp;P500 + treasury rates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SPY and S&amp;P500 + technical indicators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treasury rates + technical indicators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Only SPY and S&amp;P500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AutoNum type="arabicPeriod"/>
            </a:pPr>
            <a:r>
              <a:rPr lang="zh-TW" sz="1600">
                <a:solidFill>
                  <a:srgbClr val="212121"/>
                </a:solidFill>
                <a:highlight>
                  <a:srgbClr val="FFFFFF"/>
                </a:highlight>
              </a:rPr>
              <a:t>Only treasury rates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AutoNum type="arabicPeriod"/>
            </a:pPr>
            <a:r>
              <a:rPr lang="zh-TW" sz="1600">
                <a:solidFill>
                  <a:srgbClr val="212121"/>
                </a:solidFill>
                <a:highlight>
                  <a:srgbClr val="FFFFFF"/>
                </a:highlight>
              </a:rPr>
              <a:t>Only technical indicators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832425" y="1670513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7 combination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All features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SPY and S&amp;P500 + treasury rates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SPY and S&amp;P500 + technical indicators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  <a:highlight>
                  <a:srgbClr val="FFFF00"/>
                </a:highlight>
              </a:rPr>
              <a:t>treasury rates + technical indicators</a:t>
            </a:r>
            <a:endParaRPr sz="16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Only SPY and S&amp;P500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AutoNum type="arabicPeriod"/>
            </a:pPr>
            <a:r>
              <a:rPr lang="zh-TW" sz="1600">
                <a:solidFill>
                  <a:srgbClr val="212121"/>
                </a:solidFill>
                <a:highlight>
                  <a:srgbClr val="FFFFFF"/>
                </a:highlight>
              </a:rPr>
              <a:t>Only treasury rates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AutoNum type="arabicPeriod"/>
            </a:pPr>
            <a:r>
              <a:rPr lang="zh-TW" sz="1600">
                <a:solidFill>
                  <a:srgbClr val="212121"/>
                </a:solidFill>
                <a:highlight>
                  <a:srgbClr val="FFFFFF"/>
                </a:highlight>
              </a:rPr>
              <a:t>Only technical indicators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6" name="Google Shape;216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Performance-Random Forest</a:t>
            </a:r>
            <a:endParaRPr/>
          </a:p>
        </p:txBody>
      </p:sp>
      <p:graphicFrame>
        <p:nvGraphicFramePr>
          <p:cNvPr id="217" name="Google Shape;217;p33"/>
          <p:cNvGraphicFramePr/>
          <p:nvPr/>
        </p:nvGraphicFramePr>
        <p:xfrm>
          <a:off x="0" y="127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{09E91BF5-5C9E-4F18-A56E-AFD8B0D92447}</a:tableStyleId>
              </a:tblPr>
              <a:tblGrid>
                <a:gridCol w="1208100"/>
                <a:gridCol w="1208100"/>
                <a:gridCol w="1208100"/>
                <a:gridCol w="1208100"/>
              </a:tblGrid>
              <a:tr h="430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Sample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Feature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13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set</a:t>
                      </a:r>
                      <a:endParaRPr sz="1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0.5333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7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0.4900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3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0.5533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3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0000"/>
                          </a:solidFill>
                        </a:rPr>
                        <a:t>0.5600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3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0.4800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3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0.5367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3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0.5133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4832425" y="1670513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7 combination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  <a:highlight>
                  <a:srgbClr val="FFFF00"/>
                </a:highlight>
              </a:rPr>
              <a:t>All features</a:t>
            </a:r>
            <a:endParaRPr sz="16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SPY and S&amp;P500 + treasury rates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SPY and S&amp;P500 + technical indicators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treasury rates + technical indicators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Only SPY and S&amp;P500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AutoNum type="arabicPeriod"/>
            </a:pPr>
            <a:r>
              <a:rPr lang="zh-TW" sz="1600">
                <a:solidFill>
                  <a:srgbClr val="212121"/>
                </a:solidFill>
                <a:highlight>
                  <a:srgbClr val="FFFFFF"/>
                </a:highlight>
              </a:rPr>
              <a:t>Only treasury rates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AutoNum type="arabicPeriod"/>
            </a:pPr>
            <a:r>
              <a:rPr lang="zh-TW" sz="1600">
                <a:solidFill>
                  <a:srgbClr val="212121"/>
                </a:solidFill>
                <a:highlight>
                  <a:srgbClr val="FFFFFF"/>
                </a:highlight>
              </a:rPr>
              <a:t>Only technical indicators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3" name="Google Shape;223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Performance-</a:t>
            </a:r>
            <a:r>
              <a:rPr lang="zh-TW"/>
              <a:t>AdaBoost</a:t>
            </a:r>
            <a:endParaRPr/>
          </a:p>
        </p:txBody>
      </p:sp>
      <p:graphicFrame>
        <p:nvGraphicFramePr>
          <p:cNvPr id="224" name="Google Shape;224;p34"/>
          <p:cNvGraphicFramePr/>
          <p:nvPr/>
        </p:nvGraphicFramePr>
        <p:xfrm>
          <a:off x="0" y="127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{09E91BF5-5C9E-4F18-A56E-AFD8B0D92447}</a:tableStyleId>
              </a:tblPr>
              <a:tblGrid>
                <a:gridCol w="1208100"/>
                <a:gridCol w="1208100"/>
                <a:gridCol w="1208100"/>
                <a:gridCol w="1208100"/>
              </a:tblGrid>
              <a:tr h="430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Sample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Feature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AdaBoost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set</a:t>
                      </a:r>
                      <a:endParaRPr sz="1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0000"/>
                          </a:solidFill>
                        </a:rPr>
                        <a:t>0.5467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0.5267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0.5300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0.5300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0.4900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0.5200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0.5033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35"/>
          <p:cNvGraphicFramePr/>
          <p:nvPr/>
        </p:nvGraphicFramePr>
        <p:xfrm>
          <a:off x="4311600" y="181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{09E91BF5-5C9E-4F18-A56E-AFD8B0D92447}</a:tableStyleId>
              </a:tblPr>
              <a:tblGrid>
                <a:gridCol w="966475"/>
                <a:gridCol w="966475"/>
                <a:gridCol w="966475"/>
                <a:gridCol w="966475"/>
                <a:gridCol w="966475"/>
              </a:tblGrid>
              <a:tr h="408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Model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Sample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Feature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CV_score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61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set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0.5467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0.5301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5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set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0.5600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0.2928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0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AdaBoost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set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0.5467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0.3739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7 combination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  <a:highlight>
                  <a:srgbClr val="FFFF00"/>
                </a:highlight>
              </a:rPr>
              <a:t>All features</a:t>
            </a:r>
            <a:endParaRPr sz="16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SPY and S&amp;P500 + treasury rates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SPY and S&amp;P500 + technical indicators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  <a:highlight>
                  <a:srgbClr val="FFFF00"/>
                </a:highlight>
              </a:rPr>
              <a:t>treasury rates + technical indicators</a:t>
            </a:r>
            <a:endParaRPr sz="16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zh-TW" sz="1600">
                <a:solidFill>
                  <a:schemeClr val="dk1"/>
                </a:solidFill>
              </a:rPr>
              <a:t>Only SPY and S&amp;P500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AutoNum type="arabicPeriod"/>
            </a:pPr>
            <a:r>
              <a:rPr lang="zh-TW" sz="1600">
                <a:solidFill>
                  <a:srgbClr val="212121"/>
                </a:solidFill>
                <a:highlight>
                  <a:srgbClr val="FFFFFF"/>
                </a:highlight>
              </a:rPr>
              <a:t>Only treasury rates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AutoNum type="arabicPeriod"/>
            </a:pPr>
            <a:r>
              <a:rPr lang="zh-TW" sz="1600">
                <a:solidFill>
                  <a:srgbClr val="212121"/>
                </a:solidFill>
                <a:highlight>
                  <a:srgbClr val="FFFFFF"/>
                </a:highlight>
              </a:rPr>
              <a:t>Only technical indicators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1" name="Google Shape;231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20"/>
              <a:t>Model Performance-</a:t>
            </a:r>
            <a:r>
              <a:rPr lang="zh-TW" sz="2820"/>
              <a:t>Cross Validation</a:t>
            </a:r>
            <a:endParaRPr sz="28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ctrTitle"/>
          </p:nvPr>
        </p:nvSpPr>
        <p:spPr>
          <a:xfrm>
            <a:off x="311700" y="1930500"/>
            <a:ext cx="85206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Trading Strategy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Implementation</a:t>
            </a:r>
            <a:endParaRPr sz="4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Objective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Goal: Implement a machine learning-based trading strategy for the SPLG ETF.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Strategy Logic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Predictive Model: Utilize machine learning models to generate buy/sell signals based on historical price and feature data.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42" name="Google Shape;242;p3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Trading Strategy Implementation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Trade </a:t>
            </a:r>
            <a:r>
              <a:rPr lang="zh-TW"/>
              <a:t>Signal Generation</a:t>
            </a:r>
            <a:endParaRPr/>
          </a:p>
        </p:txBody>
      </p:sp>
      <p:sp>
        <p:nvSpPr>
          <p:cNvPr id="248" name="Google Shape;248;p3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# Execute buy/sell only when there is a change in direction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if current_direction != </a:t>
            </a:r>
            <a:r>
              <a:rPr lang="zh-TW" sz="1600"/>
              <a:t>previous</a:t>
            </a:r>
            <a:r>
              <a:rPr lang="zh-TW" sz="1600"/>
              <a:t>_direction: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        if current_direction == 1:  # Buy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        ……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        elif current_direction == 0:  # Sell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        </a:t>
            </a:r>
            <a:r>
              <a:rPr lang="zh-TW" sz="1600"/>
              <a:t>……</a:t>
            </a:r>
            <a:endParaRPr sz="1600"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Signal Generation: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Buy when the model predicts an upward price movement (label 1)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Sell when it predicts a downward movement (label 0).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Trading Strategy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-Backtesting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Char char="●"/>
            </a:pPr>
            <a:r>
              <a:rPr lang="zh-TW" sz="1600">
                <a:solidFill>
                  <a:srgbClr val="374151"/>
                </a:solidFill>
              </a:rPr>
              <a:t>Data Used: </a:t>
            </a:r>
            <a:endParaRPr sz="16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74151"/>
                </a:solidFill>
              </a:rPr>
              <a:t>Historical data from the latest 90, 180, and 360 days with 11/01/2023 as an end date.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Char char="●"/>
            </a:pPr>
            <a:r>
              <a:rPr lang="zh-TW" sz="1600">
                <a:solidFill>
                  <a:srgbClr val="374151"/>
                </a:solidFill>
              </a:rPr>
              <a:t>Backtesting Approach: </a:t>
            </a:r>
            <a:endParaRPr sz="16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74151"/>
                </a:solidFill>
              </a:rPr>
              <a:t>Apply the trading strategy to historical data to simulate real-world performance.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Char char="●"/>
            </a:pPr>
            <a:r>
              <a:rPr lang="zh-TW" sz="1600">
                <a:solidFill>
                  <a:srgbClr val="374151"/>
                </a:solidFill>
              </a:rPr>
              <a:t>Frequency: </a:t>
            </a:r>
            <a:endParaRPr sz="16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zh-TW" sz="1600">
                <a:solidFill>
                  <a:srgbClr val="374151"/>
                </a:solidFill>
              </a:rPr>
              <a:t>Daily trading decisions based on model predictions.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ctrTitle"/>
          </p:nvPr>
        </p:nvSpPr>
        <p:spPr>
          <a:xfrm>
            <a:off x="311700" y="1930500"/>
            <a:ext cx="85206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Returns Calculation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I</a:t>
            </a:r>
            <a:r>
              <a:rPr lang="zh-TW" sz="1600"/>
              <a:t>nitial portfolio value = 100,000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Evaluation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Max, Min, Mean, Last day returns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Sharpe ratio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Sortino ratio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For </a:t>
            </a:r>
            <a:r>
              <a:rPr lang="zh-TW" sz="1600"/>
              <a:t>Sharpe ratio: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Use Daily Treasury Bill Rates at 11/01/2023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13 WEEKS BANK DISCOUNT:5.31%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26 WEEKS BANK DISCOUNT:5.3%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52 WEEKS BANK DISCOUNT:5.08%</a:t>
            </a:r>
            <a:endParaRPr sz="1600"/>
          </a:p>
        </p:txBody>
      </p:sp>
      <p:sp>
        <p:nvSpPr>
          <p:cNvPr id="266" name="Google Shape;266;p4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Initial Setting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Collection</a:t>
            </a:r>
            <a:endParaRPr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zh-TW" sz="1600"/>
              <a:t>5. SPY: 2019/11/4 to 2023/11/1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zh-TW" sz="1600"/>
              <a:t>6. SPLG: 2019/11/4 to 2023/11/1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zh-TW" sz="1600"/>
              <a:t>7. technical indicator: e.g. EMA,MACD,RSI,DMI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675" y="3848650"/>
            <a:ext cx="2848700" cy="12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0851" y="2228751"/>
            <a:ext cx="2353152" cy="235315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TW" sz="1612"/>
              <a:t>Time Period: </a:t>
            </a:r>
            <a:r>
              <a:rPr lang="zh-TW" sz="1612"/>
              <a:t>2019 to 2023/11/1</a:t>
            </a:r>
            <a:endParaRPr sz="16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612"/>
              <a:t>1. daily treasury rates 2019-2023/11/1</a:t>
            </a:r>
            <a:endParaRPr sz="16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612"/>
              <a:t>2. daily treasury long term rates </a:t>
            </a:r>
            <a:r>
              <a:rPr lang="zh-TW" sz="1612"/>
              <a:t>2019-2023/11/1</a:t>
            </a:r>
            <a:endParaRPr sz="16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612"/>
              <a:t>3. daily treasury real long term rates </a:t>
            </a:r>
            <a:r>
              <a:rPr lang="zh-TW" sz="1612"/>
              <a:t>2019-2023/11/1</a:t>
            </a:r>
            <a:endParaRPr sz="16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612"/>
              <a:t>4. S&amp;P500: 2019/11/4 to 2023/11/1</a:t>
            </a:r>
            <a:endParaRPr sz="16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612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Return in 90 Days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Max Cumulative Returns%: 5.912780363654036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Min Cumulative Returns%: -4.3323408711213975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Average Daily Returns%: </a:t>
            </a:r>
            <a:r>
              <a:rPr lang="zh-TW" sz="1500">
                <a:highlight>
                  <a:srgbClr val="FFFF00"/>
                </a:highlight>
              </a:rPr>
              <a:t>-0.015551017844626338</a:t>
            </a:r>
            <a:endParaRPr sz="15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Average Cumulative Returns%: 2.0677014549450226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/>
              <a:t>Last Day Cumulative Returns%: </a:t>
            </a:r>
            <a:r>
              <a:rPr lang="zh-TW" sz="1500">
                <a:highlight>
                  <a:srgbClr val="FFFF00"/>
                </a:highlight>
              </a:rPr>
              <a:t>-1.3995916060163696</a:t>
            </a:r>
            <a:endParaRPr sz="1500">
              <a:highlight>
                <a:srgbClr val="FFFF00"/>
              </a:highlight>
            </a:endParaRPr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488911"/>
            <a:ext cx="4832401" cy="310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Return in 90 Days</a:t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Volatility: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0.7511581697904157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Sharpe Ratio: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-0.09139355811543791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Sortino Ratio: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/>
              <a:t>-0.1375</a:t>
            </a:r>
            <a:endParaRPr sz="1500"/>
          </a:p>
        </p:txBody>
      </p:sp>
      <p:pic>
        <p:nvPicPr>
          <p:cNvPr id="280" name="Google Shape;2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488911"/>
            <a:ext cx="4832401" cy="310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Return in 180 Days</a:t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Max Cumulative Returns%: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 11.473957992747291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Min Cumulative Returns%: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-6.811354828546446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Average Daily Returns%: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>
                <a:highlight>
                  <a:srgbClr val="FFFF00"/>
                </a:highlight>
              </a:rPr>
              <a:t>0.0231211598442151</a:t>
            </a:r>
            <a:endParaRPr sz="14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Average Cumulative Returns%: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3.808135527787115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Last Day Cumulative Returns%: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zh-TW" sz="1400">
                <a:highlight>
                  <a:srgbClr val="FFFF00"/>
                </a:highlight>
              </a:rPr>
              <a:t>4.161808771958711</a:t>
            </a:r>
            <a:endParaRPr sz="1400">
              <a:highlight>
                <a:srgbClr val="FFFF00"/>
              </a:highlight>
            </a:endParaRPr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522475"/>
            <a:ext cx="4819586" cy="307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Return in 180 Days</a:t>
            </a:r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Volatility: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0.812254965033174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Sharpe Ratio: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-0.036785050805524584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Sortino Ratio: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zh-TW" sz="1400"/>
              <a:t>-0.0550</a:t>
            </a:r>
            <a:endParaRPr sz="1400"/>
          </a:p>
        </p:txBody>
      </p:sp>
      <p:pic>
        <p:nvPicPr>
          <p:cNvPr id="294" name="Google Shape;2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522475"/>
            <a:ext cx="4819586" cy="307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Max Cumulative Returns%: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19.346248967424607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Min Cumulative Returns%: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-8.000618991356456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Average Daily Returns%: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>
                <a:highlight>
                  <a:srgbClr val="FFFF00"/>
                </a:highlight>
              </a:rPr>
              <a:t>0.03343259249400222</a:t>
            </a:r>
            <a:endParaRPr sz="14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Average Cumulative Returns%: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6.5062254835147035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TW" sz="1400"/>
              <a:t>Last Day Cumulative Returns%: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zh-TW" sz="1400">
                <a:highlight>
                  <a:srgbClr val="FFFF00"/>
                </a:highlight>
              </a:rPr>
              <a:t>12.0357332978408</a:t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300" name="Google Shape;300;p4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Return in 360 Days</a:t>
            </a:r>
            <a:endParaRPr/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477837"/>
            <a:ext cx="4832400" cy="31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Volatility: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1.179850553276389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Sharpe Ratio: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-0.014720006239577811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Sortino Ratio: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-0.0239</a:t>
            </a:r>
            <a:endParaRPr sz="1400"/>
          </a:p>
        </p:txBody>
      </p:sp>
      <p:sp>
        <p:nvSpPr>
          <p:cNvPr id="307" name="Google Shape;307;p4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Return in 360 Days</a:t>
            </a:r>
            <a:endParaRPr/>
          </a:p>
        </p:txBody>
      </p:sp>
      <p:pic>
        <p:nvPicPr>
          <p:cNvPr id="308" name="Google Shape;3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477837"/>
            <a:ext cx="4832400" cy="31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ctrTitle"/>
          </p:nvPr>
        </p:nvSpPr>
        <p:spPr>
          <a:xfrm>
            <a:off x="311700" y="1930500"/>
            <a:ext cx="85206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Analysis and Insights</a:t>
            </a:r>
            <a:endParaRPr sz="4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374151"/>
                </a:solidFill>
              </a:rPr>
              <a:t>Cumulative Returns Increase Over Time</a:t>
            </a:r>
            <a:r>
              <a:rPr lang="zh-TW">
                <a:solidFill>
                  <a:srgbClr val="374151"/>
                </a:solidFill>
              </a:rPr>
              <a:t>: </a:t>
            </a:r>
            <a:endParaRPr>
              <a:solidFill>
                <a:srgbClr val="37415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300"/>
              <a:buChar char="-"/>
            </a:pPr>
            <a:r>
              <a:rPr lang="zh-TW">
                <a:solidFill>
                  <a:srgbClr val="374151"/>
                </a:solidFill>
              </a:rPr>
              <a:t>Max, min, and mean cumulative returns increase as the number of days increases suggests that, on average, the trading strategy tends to </a:t>
            </a:r>
            <a:r>
              <a:rPr b="1" lang="zh-TW">
                <a:solidFill>
                  <a:srgbClr val="374151"/>
                </a:solidFill>
              </a:rPr>
              <a:t>perform better over longer holding periods</a:t>
            </a:r>
            <a:r>
              <a:rPr lang="zh-TW">
                <a:solidFill>
                  <a:srgbClr val="374151"/>
                </a:solidFill>
              </a:rPr>
              <a:t>.</a:t>
            </a:r>
            <a:endParaRPr>
              <a:solidFill>
                <a:srgbClr val="37415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Char char="-"/>
            </a:pPr>
            <a:r>
              <a:rPr lang="zh-TW">
                <a:solidFill>
                  <a:srgbClr val="374151"/>
                </a:solidFill>
              </a:rPr>
              <a:t>This aligns with the common understanding that </a:t>
            </a:r>
            <a:r>
              <a:rPr b="1" lang="zh-TW">
                <a:solidFill>
                  <a:srgbClr val="374151"/>
                </a:solidFill>
              </a:rPr>
              <a:t>short-term</a:t>
            </a:r>
            <a:r>
              <a:rPr lang="zh-TW">
                <a:solidFill>
                  <a:srgbClr val="374151"/>
                </a:solidFill>
              </a:rPr>
              <a:t> trading might be </a:t>
            </a:r>
            <a:r>
              <a:rPr b="1" lang="zh-TW">
                <a:solidFill>
                  <a:srgbClr val="374151"/>
                </a:solidFill>
              </a:rPr>
              <a:t>more volatile and subject to noise</a:t>
            </a:r>
            <a:r>
              <a:rPr lang="zh-TW">
                <a:solidFill>
                  <a:srgbClr val="374151"/>
                </a:solidFill>
              </a:rPr>
              <a:t>, while </a:t>
            </a:r>
            <a:r>
              <a:rPr b="1" lang="zh-TW">
                <a:solidFill>
                  <a:srgbClr val="374151"/>
                </a:solidFill>
              </a:rPr>
              <a:t>longer-term</a:t>
            </a:r>
            <a:r>
              <a:rPr lang="zh-TW">
                <a:solidFill>
                  <a:srgbClr val="374151"/>
                </a:solidFill>
              </a:rPr>
              <a:t> trends may offer more </a:t>
            </a:r>
            <a:r>
              <a:rPr b="1" lang="zh-TW">
                <a:solidFill>
                  <a:srgbClr val="374151"/>
                </a:solidFill>
              </a:rPr>
              <a:t>stable</a:t>
            </a:r>
            <a:r>
              <a:rPr lang="zh-TW">
                <a:solidFill>
                  <a:srgbClr val="374151"/>
                </a:solidFill>
              </a:rPr>
              <a:t> returns.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374151"/>
                </a:solidFill>
              </a:rPr>
              <a:t>Robustness of the Model</a:t>
            </a:r>
            <a:r>
              <a:rPr lang="zh-TW">
                <a:solidFill>
                  <a:srgbClr val="374151"/>
                </a:solidFill>
              </a:rPr>
              <a:t>:</a:t>
            </a:r>
            <a:endParaRPr>
              <a:solidFill>
                <a:srgbClr val="37415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300"/>
              <a:buChar char="-"/>
            </a:pPr>
            <a:r>
              <a:rPr lang="zh-TW">
                <a:solidFill>
                  <a:srgbClr val="374151"/>
                </a:solidFill>
              </a:rPr>
              <a:t>Kinds of consistently shows </a:t>
            </a:r>
            <a:r>
              <a:rPr b="1" lang="zh-TW">
                <a:solidFill>
                  <a:srgbClr val="374151"/>
                </a:solidFill>
              </a:rPr>
              <a:t>positive</a:t>
            </a:r>
            <a:r>
              <a:rPr lang="zh-TW">
                <a:solidFill>
                  <a:srgbClr val="374151"/>
                </a:solidFill>
              </a:rPr>
              <a:t> cumulative returns across different time periods, it suggests that the AdaBoost model is capturing some underlying patterns in the data that persist over longer horizons. This is a positive indication of the model's robustness.</a:t>
            </a:r>
            <a:endParaRPr>
              <a:solidFill>
                <a:srgbClr val="374151"/>
              </a:solidFill>
            </a:endParaRPr>
          </a:p>
        </p:txBody>
      </p:sp>
      <p:sp>
        <p:nvSpPr>
          <p:cNvPr id="319" name="Google Shape;319;p4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Analysis and Insights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Analysis and Insights</a:t>
            </a:r>
            <a:endParaRPr/>
          </a:p>
        </p:txBody>
      </p:sp>
      <p:sp>
        <p:nvSpPr>
          <p:cNvPr id="325" name="Google Shape;325;p5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374151"/>
                </a:solidFill>
              </a:rPr>
              <a:t>Sharpe Ratios</a:t>
            </a:r>
            <a:endParaRPr b="1" sz="1800">
              <a:solidFill>
                <a:srgbClr val="37415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800"/>
              <a:buChar char="-"/>
            </a:pPr>
            <a:r>
              <a:rPr lang="zh-TW" sz="1800">
                <a:solidFill>
                  <a:srgbClr val="374151"/>
                </a:solidFill>
              </a:rPr>
              <a:t>The </a:t>
            </a:r>
            <a:r>
              <a:rPr b="1" lang="zh-TW" sz="1800">
                <a:solidFill>
                  <a:srgbClr val="374151"/>
                </a:solidFill>
              </a:rPr>
              <a:t>negative</a:t>
            </a:r>
            <a:r>
              <a:rPr lang="zh-TW" sz="1800">
                <a:solidFill>
                  <a:srgbClr val="374151"/>
                </a:solidFill>
              </a:rPr>
              <a:t> Sharpe Ratios indicate that the strategy's returns are not </a:t>
            </a:r>
            <a:r>
              <a:rPr b="1" lang="zh-TW" sz="1800">
                <a:solidFill>
                  <a:srgbClr val="374151"/>
                </a:solidFill>
              </a:rPr>
              <a:t>compensating for the additional risk taken</a:t>
            </a:r>
            <a:r>
              <a:rPr lang="zh-TW" sz="1800">
                <a:solidFill>
                  <a:srgbClr val="374151"/>
                </a:solidFill>
              </a:rPr>
              <a:t>.</a:t>
            </a:r>
            <a:endParaRPr sz="1800">
              <a:solidFill>
                <a:srgbClr val="374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-"/>
            </a:pPr>
            <a:r>
              <a:rPr lang="zh-TW" sz="1800">
                <a:solidFill>
                  <a:srgbClr val="374151"/>
                </a:solidFill>
              </a:rPr>
              <a:t>The fact that the Sharpe Ratio </a:t>
            </a:r>
            <a:r>
              <a:rPr b="1" lang="zh-TW" sz="1800">
                <a:solidFill>
                  <a:srgbClr val="374151"/>
                </a:solidFill>
              </a:rPr>
              <a:t>increases</a:t>
            </a:r>
            <a:r>
              <a:rPr lang="zh-TW" sz="1800">
                <a:solidFill>
                  <a:srgbClr val="374151"/>
                </a:solidFill>
              </a:rPr>
              <a:t> with longer time periods might suggest that, over those </a:t>
            </a:r>
            <a:r>
              <a:rPr b="1" lang="zh-TW" sz="1800">
                <a:solidFill>
                  <a:srgbClr val="374151"/>
                </a:solidFill>
              </a:rPr>
              <a:t>longer periods</a:t>
            </a:r>
            <a:r>
              <a:rPr lang="zh-TW" sz="1800">
                <a:solidFill>
                  <a:srgbClr val="374151"/>
                </a:solidFill>
              </a:rPr>
              <a:t>, the strategy is able to </a:t>
            </a:r>
            <a:r>
              <a:rPr b="1" lang="zh-TW" sz="1800">
                <a:solidFill>
                  <a:srgbClr val="374151"/>
                </a:solidFill>
              </a:rPr>
              <a:t>generate returns</a:t>
            </a:r>
            <a:r>
              <a:rPr lang="zh-TW" sz="1800">
                <a:solidFill>
                  <a:srgbClr val="374151"/>
                </a:solidFill>
              </a:rPr>
              <a:t> that, while </a:t>
            </a:r>
            <a:r>
              <a:rPr b="1" lang="zh-TW" sz="1800">
                <a:solidFill>
                  <a:srgbClr val="374151"/>
                </a:solidFill>
              </a:rPr>
              <a:t>still risky</a:t>
            </a:r>
            <a:r>
              <a:rPr lang="zh-TW" sz="1800">
                <a:solidFill>
                  <a:srgbClr val="374151"/>
                </a:solidFill>
              </a:rPr>
              <a:t>, are higher </a:t>
            </a:r>
            <a:r>
              <a:rPr b="1" lang="zh-TW" sz="1800">
                <a:solidFill>
                  <a:srgbClr val="374151"/>
                </a:solidFill>
              </a:rPr>
              <a:t>relative to the risk-free rate</a:t>
            </a:r>
            <a:r>
              <a:rPr lang="zh-TW" sz="1800">
                <a:solidFill>
                  <a:srgbClr val="374151"/>
                </a:solidFill>
              </a:rPr>
              <a:t> compared to shorter periods.</a:t>
            </a:r>
            <a:endParaRPr sz="18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374151"/>
                </a:solidFill>
              </a:rPr>
              <a:t>Sortino Ratio</a:t>
            </a:r>
            <a:endParaRPr b="1"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500"/>
              <a:buChar char="-"/>
            </a:pPr>
            <a:r>
              <a:rPr lang="zh-TW" sz="1500">
                <a:solidFill>
                  <a:srgbClr val="374151"/>
                </a:solidFill>
              </a:rPr>
              <a:t>A risk-adjusted performance measure that focuses on the </a:t>
            </a:r>
            <a:r>
              <a:rPr b="1" lang="zh-TW" sz="1500">
                <a:solidFill>
                  <a:srgbClr val="374151"/>
                </a:solidFill>
              </a:rPr>
              <a:t>downside risk</a:t>
            </a:r>
            <a:r>
              <a:rPr lang="zh-TW" sz="1500">
                <a:solidFill>
                  <a:srgbClr val="374151"/>
                </a:solidFill>
              </a:rPr>
              <a:t> of an investment. 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-"/>
            </a:pPr>
            <a:r>
              <a:rPr lang="zh-TW" sz="1500">
                <a:solidFill>
                  <a:srgbClr val="374151"/>
                </a:solidFill>
              </a:rPr>
              <a:t>Similar to Sharpe Ratio, but instead of considering the </a:t>
            </a:r>
            <a:r>
              <a:rPr b="1" lang="zh-TW" sz="1500">
                <a:solidFill>
                  <a:srgbClr val="374151"/>
                </a:solidFill>
              </a:rPr>
              <a:t>total volatility of returns</a:t>
            </a:r>
            <a:r>
              <a:rPr lang="zh-TW" sz="1500">
                <a:solidFill>
                  <a:srgbClr val="374151"/>
                </a:solidFill>
              </a:rPr>
              <a:t>, it focuses only on the </a:t>
            </a:r>
            <a:r>
              <a:rPr b="1" lang="zh-TW" sz="1500">
                <a:solidFill>
                  <a:srgbClr val="374151"/>
                </a:solidFill>
              </a:rPr>
              <a:t>volatility of negative returns</a:t>
            </a:r>
            <a:r>
              <a:rPr lang="zh-TW" sz="1500">
                <a:solidFill>
                  <a:srgbClr val="374151"/>
                </a:solidFill>
              </a:rPr>
              <a:t> (downside deviation).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-"/>
            </a:pPr>
            <a:r>
              <a:rPr lang="zh-TW" sz="1500">
                <a:solidFill>
                  <a:srgbClr val="374151"/>
                </a:solidFill>
              </a:rPr>
              <a:t> The higher the Sortino Ratio, the better, as it suggests a higher return for the level of downside risk.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-"/>
            </a:pPr>
            <a:r>
              <a:rPr lang="zh-TW" sz="1500">
                <a:solidFill>
                  <a:srgbClr val="374151"/>
                </a:solidFill>
              </a:rPr>
              <a:t> A Sortino Ratio of 0 or negative suggests that the portfolio is </a:t>
            </a:r>
            <a:r>
              <a:rPr b="1" lang="zh-TW" sz="1500">
                <a:solidFill>
                  <a:srgbClr val="374151"/>
                </a:solidFill>
              </a:rPr>
              <a:t>not adequately compensating for the downside risk</a:t>
            </a:r>
            <a:r>
              <a:rPr lang="zh-TW" sz="1500">
                <a:solidFill>
                  <a:srgbClr val="374151"/>
                </a:solidFill>
              </a:rPr>
              <a:t>.</a:t>
            </a:r>
            <a:endParaRPr sz="1500">
              <a:solidFill>
                <a:srgbClr val="374151"/>
              </a:solidFill>
            </a:endParaRPr>
          </a:p>
        </p:txBody>
      </p:sp>
      <p:sp>
        <p:nvSpPr>
          <p:cNvPr id="331" name="Google Shape;331;p5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Analysis and Insights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-sort and merge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Data are separated: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18 </a:t>
            </a:r>
            <a:r>
              <a:rPr lang="zh-TW" sz="2000"/>
              <a:t>separate</a:t>
            </a:r>
            <a:r>
              <a:rPr lang="zh-TW" sz="2000"/>
              <a:t> data files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-&gt;split and </a:t>
            </a:r>
            <a:r>
              <a:rPr lang="zh-TW" sz="2000"/>
              <a:t>merge</a:t>
            </a:r>
            <a:r>
              <a:rPr lang="zh-TW" sz="2000"/>
              <a:t> into 3 dataframe (etfpred,treasury_rates, technical indicators)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-&gt;merge into 1 file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ctrTitle"/>
          </p:nvPr>
        </p:nvSpPr>
        <p:spPr>
          <a:xfrm>
            <a:off x="311700" y="1930500"/>
            <a:ext cx="85206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Challenges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and Limitations</a:t>
            </a:r>
            <a:endParaRPr sz="4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Challenges and Limitations</a:t>
            </a:r>
            <a:endParaRPr/>
          </a:p>
        </p:txBody>
      </p:sp>
      <p:sp>
        <p:nvSpPr>
          <p:cNvPr id="342" name="Google Shape;342;p5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zh-TW" sz="1802">
                <a:solidFill>
                  <a:srgbClr val="374151"/>
                </a:solidFill>
              </a:rPr>
              <a:t>Model Complexity</a:t>
            </a:r>
            <a:endParaRPr sz="1802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zh-TW" sz="1802">
                <a:solidFill>
                  <a:srgbClr val="374151"/>
                </a:solidFill>
              </a:rPr>
              <a:t>Overfitting</a:t>
            </a:r>
            <a:r>
              <a:rPr lang="zh-TW" sz="1802">
                <a:solidFill>
                  <a:srgbClr val="374151"/>
                </a:solidFill>
              </a:rPr>
              <a:t>: There's a </a:t>
            </a:r>
            <a:r>
              <a:rPr b="1" lang="zh-TW" sz="1802">
                <a:solidFill>
                  <a:srgbClr val="374151"/>
                </a:solidFill>
              </a:rPr>
              <a:t>risk of overfitting</a:t>
            </a:r>
            <a:r>
              <a:rPr lang="zh-TW" sz="1802">
                <a:solidFill>
                  <a:srgbClr val="374151"/>
                </a:solidFill>
              </a:rPr>
              <a:t>, especially if the model is too complex and captures noise in the training data, leading to poor generalization on unseen data.</a:t>
            </a:r>
            <a:endParaRPr sz="1802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b="1" lang="zh-TW" sz="1802">
                <a:solidFill>
                  <a:srgbClr val="374151"/>
                </a:solidFill>
              </a:rPr>
              <a:t>Model Interpretability</a:t>
            </a:r>
            <a:r>
              <a:rPr lang="zh-TW" sz="1802">
                <a:solidFill>
                  <a:srgbClr val="374151"/>
                </a:solidFill>
              </a:rPr>
              <a:t>: Some machine learning models, like ensemble methods, might be </a:t>
            </a:r>
            <a:r>
              <a:rPr b="1" lang="zh-TW" sz="1802">
                <a:solidFill>
                  <a:srgbClr val="374151"/>
                </a:solidFill>
              </a:rPr>
              <a:t>less interpretable</a:t>
            </a:r>
            <a:r>
              <a:rPr lang="zh-TW" sz="1802">
                <a:solidFill>
                  <a:srgbClr val="374151"/>
                </a:solidFill>
              </a:rPr>
              <a:t>, making it challenging to explain their decisions.</a:t>
            </a:r>
            <a:endParaRPr sz="1802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Challenges and Limitations</a:t>
            </a:r>
            <a:endParaRPr/>
          </a:p>
        </p:txBody>
      </p:sp>
      <p:sp>
        <p:nvSpPr>
          <p:cNvPr id="348" name="Google Shape;348;p5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zh-TW" sz="1702">
                <a:solidFill>
                  <a:srgbClr val="374151"/>
                </a:solidFill>
              </a:rPr>
              <a:t>Market Dynamics</a:t>
            </a:r>
            <a:endParaRPr sz="1702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zh-TW" sz="1702">
                <a:solidFill>
                  <a:srgbClr val="374151"/>
                </a:solidFill>
              </a:rPr>
              <a:t>Changing Market Conditions</a:t>
            </a:r>
            <a:r>
              <a:rPr lang="zh-TW" sz="1702">
                <a:solidFill>
                  <a:srgbClr val="374151"/>
                </a:solidFill>
              </a:rPr>
              <a:t>: Financial markets are dynamic, and conditions may change over time. A strategy that worked well </a:t>
            </a:r>
            <a:r>
              <a:rPr b="1" lang="zh-TW" sz="1702">
                <a:solidFill>
                  <a:srgbClr val="374151"/>
                </a:solidFill>
              </a:rPr>
              <a:t>historically</a:t>
            </a:r>
            <a:r>
              <a:rPr lang="zh-TW" sz="1702">
                <a:solidFill>
                  <a:srgbClr val="374151"/>
                </a:solidFill>
              </a:rPr>
              <a:t> might not perform as expected in the </a:t>
            </a:r>
            <a:r>
              <a:rPr b="1" lang="zh-TW" sz="1702">
                <a:solidFill>
                  <a:srgbClr val="374151"/>
                </a:solidFill>
              </a:rPr>
              <a:t>future</a:t>
            </a:r>
            <a:r>
              <a:rPr lang="zh-TW" sz="1702">
                <a:solidFill>
                  <a:srgbClr val="374151"/>
                </a:solidFill>
              </a:rPr>
              <a:t> due to evolving market dynamics.</a:t>
            </a:r>
            <a:endParaRPr sz="1702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b="1" lang="zh-TW" sz="1702">
                <a:solidFill>
                  <a:srgbClr val="374151"/>
                </a:solidFill>
              </a:rPr>
              <a:t>Transaction Costs</a:t>
            </a:r>
            <a:r>
              <a:rPr lang="zh-TW" sz="1702">
                <a:solidFill>
                  <a:srgbClr val="374151"/>
                </a:solidFill>
              </a:rPr>
              <a:t>: The strategy might not account for </a:t>
            </a:r>
            <a:r>
              <a:rPr b="1" lang="zh-TW" sz="1702">
                <a:solidFill>
                  <a:srgbClr val="374151"/>
                </a:solidFill>
              </a:rPr>
              <a:t>transaction costs</a:t>
            </a:r>
            <a:r>
              <a:rPr lang="zh-TW" sz="1702">
                <a:solidFill>
                  <a:srgbClr val="374151"/>
                </a:solidFill>
              </a:rPr>
              <a:t>, such as brokerage fees and slippage, which could significantly impact returns.</a:t>
            </a:r>
            <a:endParaRPr sz="1702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Challenges and Limitations</a:t>
            </a:r>
            <a:endParaRPr/>
          </a:p>
        </p:txBody>
      </p:sp>
      <p:sp>
        <p:nvSpPr>
          <p:cNvPr id="354" name="Google Shape;354;p5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374151"/>
                </a:solidFill>
              </a:rPr>
              <a:t>Risk Management</a:t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374151"/>
                </a:solidFill>
              </a:rPr>
              <a:t>Lack of Risk Management</a:t>
            </a:r>
            <a:r>
              <a:rPr lang="zh-TW" sz="1600">
                <a:solidFill>
                  <a:srgbClr val="374151"/>
                </a:solidFill>
              </a:rPr>
              <a:t>: The presented strategy may not include a comprehensive risk management approach, potentially exposing the portfolio to </a:t>
            </a:r>
            <a:r>
              <a:rPr b="1" lang="zh-TW" sz="1600">
                <a:solidFill>
                  <a:srgbClr val="374151"/>
                </a:solidFill>
              </a:rPr>
              <a:t>excessive risk</a:t>
            </a:r>
            <a:r>
              <a:rPr lang="zh-TW" sz="1600">
                <a:solidFill>
                  <a:srgbClr val="374151"/>
                </a:solidFill>
              </a:rPr>
              <a:t>.</a:t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374151"/>
                </a:solidFill>
              </a:rPr>
              <a:t>Risk Tolerance</a:t>
            </a:r>
            <a:r>
              <a:rPr lang="zh-TW" sz="1600">
                <a:solidFill>
                  <a:srgbClr val="374151"/>
                </a:solidFill>
              </a:rPr>
              <a:t>: The strategy's risk level may </a:t>
            </a:r>
            <a:r>
              <a:rPr b="1" lang="zh-TW" sz="1600">
                <a:solidFill>
                  <a:srgbClr val="374151"/>
                </a:solidFill>
              </a:rPr>
              <a:t>not align</a:t>
            </a:r>
            <a:r>
              <a:rPr lang="zh-TW" sz="1600">
                <a:solidFill>
                  <a:srgbClr val="374151"/>
                </a:solidFill>
              </a:rPr>
              <a:t> with the </a:t>
            </a:r>
            <a:r>
              <a:rPr b="1" lang="zh-TW" sz="1600">
                <a:solidFill>
                  <a:srgbClr val="374151"/>
                </a:solidFill>
              </a:rPr>
              <a:t>investor's risk tolerance</a:t>
            </a:r>
            <a:r>
              <a:rPr lang="zh-TW" sz="1600">
                <a:solidFill>
                  <a:srgbClr val="374151"/>
                </a:solidFill>
              </a:rPr>
              <a:t>.</a:t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374151"/>
                </a:solidFill>
              </a:rPr>
              <a:t>External Factors</a:t>
            </a:r>
            <a:endParaRPr b="1"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600">
                <a:solidFill>
                  <a:srgbClr val="374151"/>
                </a:solidFill>
              </a:rPr>
              <a:t>Economic Events</a:t>
            </a:r>
            <a:r>
              <a:rPr lang="zh-TW" sz="1600">
                <a:solidFill>
                  <a:srgbClr val="374151"/>
                </a:solidFill>
              </a:rPr>
              <a:t>: External events, such as economic </a:t>
            </a:r>
            <a:r>
              <a:rPr b="1" lang="zh-TW" sz="1600">
                <a:solidFill>
                  <a:srgbClr val="374151"/>
                </a:solidFill>
              </a:rPr>
              <a:t>crises</a:t>
            </a:r>
            <a:r>
              <a:rPr lang="zh-TW" sz="1600">
                <a:solidFill>
                  <a:srgbClr val="374151"/>
                </a:solidFill>
              </a:rPr>
              <a:t> or </a:t>
            </a:r>
            <a:r>
              <a:rPr b="1" lang="zh-TW" sz="1600">
                <a:solidFill>
                  <a:srgbClr val="374151"/>
                </a:solidFill>
              </a:rPr>
              <a:t>geopolitical events</a:t>
            </a:r>
            <a:r>
              <a:rPr lang="zh-TW" sz="1600">
                <a:solidFill>
                  <a:srgbClr val="374151"/>
                </a:solidFill>
              </a:rPr>
              <a:t>, can significantly impact financial markets and may not be adequately considered in the strategy.</a:t>
            </a:r>
            <a:endParaRPr sz="16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/>
          <p:nvPr>
            <p:ph type="ctrTitle"/>
          </p:nvPr>
        </p:nvSpPr>
        <p:spPr>
          <a:xfrm>
            <a:off x="311700" y="1930500"/>
            <a:ext cx="85206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Suggestions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for Improvement</a:t>
            </a:r>
            <a:endParaRPr sz="4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Suggestions for Improvement</a:t>
            </a:r>
            <a:endParaRPr/>
          </a:p>
        </p:txBody>
      </p:sp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zh-TW" sz="1802">
                <a:solidFill>
                  <a:srgbClr val="374151"/>
                </a:solidFill>
              </a:rPr>
              <a:t>Data Enhancement</a:t>
            </a:r>
            <a:r>
              <a:rPr lang="zh-TW" sz="1802">
                <a:solidFill>
                  <a:srgbClr val="374151"/>
                </a:solidFill>
              </a:rPr>
              <a:t>:</a:t>
            </a:r>
            <a:endParaRPr sz="1802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zh-TW" sz="1802">
                <a:solidFill>
                  <a:srgbClr val="374151"/>
                </a:solidFill>
              </a:rPr>
              <a:t>  - Use predicted future features data to train the model </a:t>
            </a:r>
            <a:r>
              <a:rPr lang="zh-TW" sz="1802">
                <a:solidFill>
                  <a:srgbClr val="374151"/>
                </a:solidFill>
              </a:rPr>
              <a:t>make </a:t>
            </a:r>
            <a:r>
              <a:rPr lang="zh-TW" sz="1802">
                <a:solidFill>
                  <a:srgbClr val="374151"/>
                </a:solidFill>
              </a:rPr>
              <a:t>the</a:t>
            </a:r>
            <a:r>
              <a:rPr lang="zh-TW" sz="1802">
                <a:solidFill>
                  <a:srgbClr val="374151"/>
                </a:solidFill>
              </a:rPr>
              <a:t> model usable for future data instead of historical data</a:t>
            </a:r>
            <a:endParaRPr sz="1802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zh-TW" sz="1802">
                <a:solidFill>
                  <a:srgbClr val="374151"/>
                </a:solidFill>
              </a:rPr>
              <a:t>Feature Engineering</a:t>
            </a:r>
            <a:r>
              <a:rPr lang="zh-TW" sz="1802">
                <a:solidFill>
                  <a:srgbClr val="374151"/>
                </a:solidFill>
              </a:rPr>
              <a:t>:</a:t>
            </a:r>
            <a:endParaRPr sz="1802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zh-TW" sz="1802">
                <a:solidFill>
                  <a:srgbClr val="374151"/>
                </a:solidFill>
              </a:rPr>
              <a:t>  - Explore additional features or technical indicators.</a:t>
            </a:r>
            <a:endParaRPr sz="1802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zh-TW" sz="1802">
                <a:solidFill>
                  <a:srgbClr val="374151"/>
                </a:solidFill>
              </a:rPr>
              <a:t>  - Investigate the impact of alternative feature sets on model performance.</a:t>
            </a:r>
            <a:endParaRPr sz="1802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02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Suggestions for Improvement</a:t>
            </a:r>
            <a:endParaRPr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1" lang="zh-TW" sz="1800">
                <a:solidFill>
                  <a:srgbClr val="374151"/>
                </a:solidFill>
              </a:rPr>
              <a:t>Model Refinement</a:t>
            </a:r>
            <a:r>
              <a:rPr lang="zh-TW" sz="1800">
                <a:solidFill>
                  <a:srgbClr val="374151"/>
                </a:solidFill>
              </a:rPr>
              <a:t>:</a:t>
            </a:r>
            <a:endParaRPr sz="18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zh-TW" sz="1800">
                <a:solidFill>
                  <a:srgbClr val="374151"/>
                </a:solidFill>
              </a:rPr>
              <a:t>  - Experiment with hyperparameter tuning to optimize model performance.</a:t>
            </a:r>
            <a:endParaRPr sz="18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zh-TW" sz="1800">
                <a:solidFill>
                  <a:srgbClr val="374151"/>
                </a:solidFill>
              </a:rPr>
              <a:t>  - Consider trying additional machine learning models.</a:t>
            </a:r>
            <a:endParaRPr b="1" sz="18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374151"/>
                </a:solidFill>
              </a:rPr>
              <a:t>Extended Analysis</a:t>
            </a:r>
            <a:r>
              <a:rPr lang="zh-TW" sz="1800">
                <a:solidFill>
                  <a:srgbClr val="374151"/>
                </a:solidFill>
              </a:rPr>
              <a:t>:</a:t>
            </a:r>
            <a:endParaRPr sz="18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374151"/>
                </a:solidFill>
              </a:rPr>
              <a:t>  - Perform sensitivity analysis on key parameters.</a:t>
            </a:r>
            <a:endParaRPr sz="18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374151"/>
                </a:solidFill>
              </a:rPr>
              <a:t>  - Investigate the impact of transaction costs on returns.</a:t>
            </a:r>
            <a:endParaRPr sz="18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ctrTitle"/>
          </p:nvPr>
        </p:nvSpPr>
        <p:spPr>
          <a:xfrm>
            <a:off x="311700" y="1930500"/>
            <a:ext cx="85206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Conclusion</a:t>
            </a:r>
            <a:endParaRPr sz="4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374151"/>
                </a:solidFill>
              </a:rPr>
              <a:t>Model Performance: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Char char="-"/>
            </a:pPr>
            <a:r>
              <a:rPr lang="zh-TW" sz="1500">
                <a:solidFill>
                  <a:srgbClr val="374151"/>
                </a:solidFill>
              </a:rPr>
              <a:t>Our machine learning models showed </a:t>
            </a:r>
            <a:r>
              <a:rPr b="1" lang="zh-TW" sz="1500">
                <a:solidFill>
                  <a:srgbClr val="374151"/>
                </a:solidFill>
              </a:rPr>
              <a:t>commendable accuracy</a:t>
            </a:r>
            <a:r>
              <a:rPr lang="zh-TW" sz="1500">
                <a:solidFill>
                  <a:srgbClr val="374151"/>
                </a:solidFill>
              </a:rPr>
              <a:t> in predicting market trends. The performance on the test set aligns with expectations, showcasing the models' ability to generalize.</a:t>
            </a:r>
            <a:endParaRPr sz="15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374151"/>
                </a:solidFill>
              </a:rPr>
              <a:t>Trading Strategy: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Char char="-"/>
            </a:pPr>
            <a:r>
              <a:rPr lang="zh-TW" sz="1500">
                <a:solidFill>
                  <a:srgbClr val="374151"/>
                </a:solidFill>
              </a:rPr>
              <a:t>Strategy driven by machine learning signals exhibited </a:t>
            </a:r>
            <a:r>
              <a:rPr b="1" lang="zh-TW" sz="1500">
                <a:solidFill>
                  <a:srgbClr val="374151"/>
                </a:solidFill>
              </a:rPr>
              <a:t>acceptable returns</a:t>
            </a:r>
            <a:r>
              <a:rPr lang="zh-TW" sz="1500">
                <a:solidFill>
                  <a:srgbClr val="374151"/>
                </a:solidFill>
              </a:rPr>
              <a:t> during backtesting. The directional changes-based approach provided a </a:t>
            </a:r>
            <a:r>
              <a:rPr b="1" lang="zh-TW" sz="1500">
                <a:solidFill>
                  <a:srgbClr val="374151"/>
                </a:solidFill>
              </a:rPr>
              <a:t>robust</a:t>
            </a:r>
            <a:r>
              <a:rPr lang="zh-TW" sz="1500">
                <a:solidFill>
                  <a:srgbClr val="374151"/>
                </a:solidFill>
              </a:rPr>
              <a:t> foundation for making buy and sell decisions; however still subject to </a:t>
            </a:r>
            <a:r>
              <a:rPr b="1" lang="zh-TW" sz="1500">
                <a:solidFill>
                  <a:srgbClr val="374151"/>
                </a:solidFill>
              </a:rPr>
              <a:t>loss at a certain time period</a:t>
            </a:r>
            <a:r>
              <a:rPr lang="zh-TW" sz="1500">
                <a:solidFill>
                  <a:srgbClr val="374151"/>
                </a:solidFill>
              </a:rPr>
              <a:t>.</a:t>
            </a:r>
            <a:endParaRPr sz="1500">
              <a:solidFill>
                <a:srgbClr val="374151"/>
              </a:solidFill>
            </a:endParaRPr>
          </a:p>
        </p:txBody>
      </p:sp>
      <p:sp>
        <p:nvSpPr>
          <p:cNvPr id="382" name="Google Shape;382;p6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 Findings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74151"/>
                </a:solidFill>
              </a:rPr>
              <a:t>Risk and Return Metrics: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Char char="-"/>
            </a:pPr>
            <a:r>
              <a:rPr lang="zh-TW" sz="1600">
                <a:solidFill>
                  <a:srgbClr val="374151"/>
                </a:solidFill>
              </a:rPr>
              <a:t>The evaluation of the trading strategy's risk and return metrics, including Sharpe Ratio and Sortino Ratio, offered valuable </a:t>
            </a:r>
            <a:r>
              <a:rPr b="1" lang="zh-TW" sz="1600">
                <a:solidFill>
                  <a:srgbClr val="374151"/>
                </a:solidFill>
              </a:rPr>
              <a:t>insights into its overall performance</a:t>
            </a:r>
            <a:r>
              <a:rPr lang="zh-TW" sz="1600">
                <a:solidFill>
                  <a:srgbClr val="374151"/>
                </a:solidFill>
              </a:rPr>
              <a:t>. The strategy's effectiveness in generating positive returns was particularly evident over varying time horizons.</a:t>
            </a:r>
            <a:endParaRPr sz="1600"/>
          </a:p>
        </p:txBody>
      </p:sp>
      <p:sp>
        <p:nvSpPr>
          <p:cNvPr id="388" name="Google Shape;388;p6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 Findings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4727475" y="1314250"/>
            <a:ext cx="1123800" cy="23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727838" y="4861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sz="2820"/>
              <a:t>Data Preprocessing-sort and merge </a:t>
            </a:r>
            <a:endParaRPr sz="282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475" y="1546450"/>
            <a:ext cx="2471400" cy="359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703" y="1545300"/>
            <a:ext cx="2471400" cy="35993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727713" y="12463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/>
              <a:t>outer </a:t>
            </a:r>
            <a:r>
              <a:rPr lang="zh-TW"/>
              <a:t>1009 rows</a:t>
            </a:r>
            <a:endParaRPr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641991" y="12463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/>
              <a:t>inner </a:t>
            </a:r>
            <a:r>
              <a:rPr lang="zh-TW"/>
              <a:t>998 rows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7424325" y="1246350"/>
            <a:ext cx="13956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 duplicate</a:t>
            </a:r>
            <a:endParaRPr b="1"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 missing</a:t>
            </a:r>
            <a:endParaRPr b="1"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74151"/>
                </a:solidFill>
              </a:rPr>
              <a:t>Model Robustness: 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600"/>
              <a:buChar char="-"/>
            </a:pPr>
            <a:r>
              <a:rPr lang="zh-TW" sz="1600">
                <a:solidFill>
                  <a:srgbClr val="374151"/>
                </a:solidFill>
              </a:rPr>
              <a:t>While the models performed well, </a:t>
            </a:r>
            <a:r>
              <a:rPr b="1" lang="zh-TW" sz="1600">
                <a:solidFill>
                  <a:srgbClr val="374151"/>
                </a:solidFill>
              </a:rPr>
              <a:t>continuous efforts</a:t>
            </a:r>
            <a:r>
              <a:rPr lang="zh-TW" sz="1600">
                <a:solidFill>
                  <a:srgbClr val="374151"/>
                </a:solidFill>
              </a:rPr>
              <a:t> are required to </a:t>
            </a:r>
            <a:r>
              <a:rPr b="1" lang="zh-TW" sz="1600">
                <a:solidFill>
                  <a:srgbClr val="374151"/>
                </a:solidFill>
              </a:rPr>
              <a:t>enhance their robustness</a:t>
            </a:r>
            <a:r>
              <a:rPr lang="zh-TW" sz="1600">
                <a:solidFill>
                  <a:srgbClr val="374151"/>
                </a:solidFill>
              </a:rPr>
              <a:t>, especially in the face of evolving market conditions.</a:t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74151"/>
                </a:solidFill>
              </a:rPr>
              <a:t>Risk Management: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600"/>
              <a:buChar char="-"/>
            </a:pPr>
            <a:r>
              <a:rPr lang="zh-TW" sz="1600">
                <a:solidFill>
                  <a:srgbClr val="374151"/>
                </a:solidFill>
              </a:rPr>
              <a:t>The </a:t>
            </a:r>
            <a:r>
              <a:rPr b="1" lang="zh-TW" sz="1600">
                <a:solidFill>
                  <a:srgbClr val="374151"/>
                </a:solidFill>
              </a:rPr>
              <a:t>absence</a:t>
            </a:r>
            <a:r>
              <a:rPr lang="zh-TW" sz="1600">
                <a:solidFill>
                  <a:srgbClr val="374151"/>
                </a:solidFill>
              </a:rPr>
              <a:t> of a sophisticated risk management mechanism, such as a </a:t>
            </a:r>
            <a:r>
              <a:rPr b="1" lang="zh-TW" sz="1600">
                <a:solidFill>
                  <a:srgbClr val="374151"/>
                </a:solidFill>
              </a:rPr>
              <a:t>stop-loss</a:t>
            </a:r>
            <a:r>
              <a:rPr lang="zh-TW" sz="1600">
                <a:solidFill>
                  <a:srgbClr val="374151"/>
                </a:solidFill>
              </a:rPr>
              <a:t> strategy, remains a limitation. Future iterations should explore advanced risk mitigation techniques.</a:t>
            </a:r>
            <a:endParaRPr sz="1600">
              <a:solidFill>
                <a:srgbClr val="374151"/>
              </a:solidFill>
            </a:endParaRPr>
          </a:p>
        </p:txBody>
      </p:sp>
      <p:sp>
        <p:nvSpPr>
          <p:cNvPr id="394" name="Google Shape;394;p6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Challenges and Considerations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74151"/>
                </a:solidFill>
              </a:rPr>
              <a:t>1. </a:t>
            </a:r>
            <a:r>
              <a:rPr lang="zh-TW" sz="1600">
                <a:solidFill>
                  <a:srgbClr val="374151"/>
                </a:solidFill>
              </a:rPr>
              <a:t>Model Refinement: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600"/>
              <a:buChar char="-"/>
            </a:pPr>
            <a:r>
              <a:rPr b="1" lang="zh-TW" sz="1600">
                <a:solidFill>
                  <a:srgbClr val="374151"/>
                </a:solidFill>
              </a:rPr>
              <a:t>Explore</a:t>
            </a:r>
            <a:r>
              <a:rPr lang="zh-TW" sz="1600">
                <a:solidFill>
                  <a:srgbClr val="374151"/>
                </a:solidFill>
              </a:rPr>
              <a:t> advanced machine learning </a:t>
            </a:r>
            <a:r>
              <a:rPr b="1" lang="zh-TW" sz="1600">
                <a:solidFill>
                  <a:srgbClr val="374151"/>
                </a:solidFill>
              </a:rPr>
              <a:t>models</a:t>
            </a:r>
            <a:r>
              <a:rPr lang="zh-TW" sz="1600">
                <a:solidFill>
                  <a:srgbClr val="374151"/>
                </a:solidFill>
              </a:rPr>
              <a:t> and ensemble </a:t>
            </a:r>
            <a:r>
              <a:rPr b="1" lang="zh-TW" sz="1600">
                <a:solidFill>
                  <a:srgbClr val="374151"/>
                </a:solidFill>
              </a:rPr>
              <a:t>techniques</a:t>
            </a:r>
            <a:r>
              <a:rPr lang="zh-TW" sz="1600">
                <a:solidFill>
                  <a:srgbClr val="374151"/>
                </a:solidFill>
              </a:rPr>
              <a:t> to further </a:t>
            </a:r>
            <a:r>
              <a:rPr b="1" lang="zh-TW" sz="1600">
                <a:solidFill>
                  <a:srgbClr val="374151"/>
                </a:solidFill>
              </a:rPr>
              <a:t>improve</a:t>
            </a:r>
            <a:r>
              <a:rPr lang="zh-TW" sz="1600">
                <a:solidFill>
                  <a:srgbClr val="374151"/>
                </a:solidFill>
              </a:rPr>
              <a:t> predictive accuracy.</a:t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74151"/>
                </a:solidFill>
              </a:rPr>
              <a:t>2. Enhanced Risk Management: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600"/>
              <a:buChar char="-"/>
            </a:pPr>
            <a:r>
              <a:rPr lang="zh-TW" sz="1600">
                <a:solidFill>
                  <a:srgbClr val="374151"/>
                </a:solidFill>
              </a:rPr>
              <a:t>Implement more sophisticated risk management strategies, incorporating dynamic position sizing and advanced risk metrics.</a:t>
            </a:r>
            <a:endParaRPr sz="1600">
              <a:solidFill>
                <a:srgbClr val="374151"/>
              </a:solidFill>
            </a:endParaRPr>
          </a:p>
        </p:txBody>
      </p:sp>
      <p:sp>
        <p:nvSpPr>
          <p:cNvPr id="400" name="Google Shape;400;p6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 Directions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 Directions</a:t>
            </a:r>
            <a:endParaRPr/>
          </a:p>
        </p:txBody>
      </p:sp>
      <p:sp>
        <p:nvSpPr>
          <p:cNvPr id="406" name="Google Shape;406;p6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74151"/>
                </a:solidFill>
              </a:rPr>
              <a:t>3. Real-Time Adaptability: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600"/>
              <a:buChar char="-"/>
            </a:pPr>
            <a:r>
              <a:rPr lang="zh-TW" sz="1600">
                <a:solidFill>
                  <a:srgbClr val="374151"/>
                </a:solidFill>
              </a:rPr>
              <a:t>Develop mechanisms for real-time monitoring and adaptation to ensure the strategy </a:t>
            </a:r>
            <a:r>
              <a:rPr b="1" lang="zh-TW" sz="1600">
                <a:solidFill>
                  <a:srgbClr val="374151"/>
                </a:solidFill>
              </a:rPr>
              <a:t>remains effective in dynamic</a:t>
            </a:r>
            <a:r>
              <a:rPr lang="zh-TW" sz="1600">
                <a:solidFill>
                  <a:srgbClr val="374151"/>
                </a:solidFill>
              </a:rPr>
              <a:t> market environments.</a:t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74151"/>
                </a:solidFill>
              </a:rPr>
              <a:t>4. Incorporate External Factors: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600"/>
              <a:buChar char="-"/>
            </a:pPr>
            <a:r>
              <a:rPr lang="zh-TW" sz="1600">
                <a:solidFill>
                  <a:srgbClr val="374151"/>
                </a:solidFill>
              </a:rPr>
              <a:t>Consider incorporating external data sources and economic indicators to capture a </a:t>
            </a:r>
            <a:r>
              <a:rPr b="1" lang="zh-TW" sz="1600">
                <a:solidFill>
                  <a:srgbClr val="374151"/>
                </a:solidFill>
              </a:rPr>
              <a:t>more comprehensive view</a:t>
            </a:r>
            <a:r>
              <a:rPr lang="zh-TW" sz="1600">
                <a:solidFill>
                  <a:srgbClr val="374151"/>
                </a:solidFill>
              </a:rPr>
              <a:t> of market conditions.</a:t>
            </a:r>
            <a:endParaRPr sz="16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References</a:t>
            </a:r>
            <a:endParaRPr/>
          </a:p>
        </p:txBody>
      </p:sp>
      <p:sp>
        <p:nvSpPr>
          <p:cNvPr id="412" name="Google Shape;412;p6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U.S. </a:t>
            </a:r>
            <a:r>
              <a:rPr lang="zh-TW" sz="1500"/>
              <a:t>daily treasury rates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u="sng">
                <a:solidFill>
                  <a:schemeClr val="hlink"/>
                </a:solidFill>
                <a:hlinkClick r:id="rId3"/>
              </a:rPr>
              <a:t>https://home.treasury.gov/policy-issues/financing-the-government/interest-rate-statistics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S&amp;P 500 and NASDAQ 100: Daily Data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u="sng">
                <a:solidFill>
                  <a:schemeClr val="hlink"/>
                </a:solidFill>
                <a:hlinkClick r:id="rId4"/>
              </a:rPr>
              <a:t>https://www.kaggle.com/datasets/guillemservera/sp500-nasdaq-spy-qqq-ohlcv-data/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SPLG </a:t>
            </a:r>
            <a:r>
              <a:rPr lang="zh-TW" sz="1500"/>
              <a:t>Daily Data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u="sng">
                <a:solidFill>
                  <a:schemeClr val="hlink"/>
                </a:solidFill>
                <a:hlinkClick r:id="rId5"/>
              </a:rPr>
              <a:t>https://finance.yahoo.com/quote/SPLG/history?p=SPLG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Learn Exploratory Data Analysis (EDA) from Scratch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 u="sng">
                <a:solidFill>
                  <a:schemeClr val="hlink"/>
                </a:solidFill>
                <a:hlinkClick r:id="rId6"/>
              </a:rPr>
              <a:t>https://youtu.be/FNLLxYcUnow?si=jNdRlN7TavKqDMkf</a:t>
            </a:r>
            <a:endParaRPr sz="15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6"/>
          <p:cNvSpPr txBox="1"/>
          <p:nvPr>
            <p:ph idx="1" type="body"/>
          </p:nvPr>
        </p:nvSpPr>
        <p:spPr>
          <a:xfrm>
            <a:off x="1904550" y="2100450"/>
            <a:ext cx="5334900" cy="9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End</a:t>
            </a:r>
            <a:endParaRPr sz="4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4800"/>
              <a:t>Thank You!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-sort and merge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963" y="370925"/>
            <a:ext cx="2821825" cy="44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1062325" y="2012400"/>
            <a:ext cx="22053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Dataframe Shape: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(998, 24)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311700" y="19305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Exploratory Data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Analysis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-Summary statistics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6" y="1961713"/>
            <a:ext cx="3886025" cy="193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0"/>
          <p:cNvCxnSpPr/>
          <p:nvPr/>
        </p:nvCxnSpPr>
        <p:spPr>
          <a:xfrm>
            <a:off x="319450" y="3487625"/>
            <a:ext cx="3858900" cy="16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50% of SPLG daily price is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&gt; $46.182283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50% of S&amp;P 500 daily price change is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&gt; 0.070%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EDA-Time Series Plot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975" y="1783200"/>
            <a:ext cx="6137024" cy="33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0" y="156465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TS plot show their trend, s</a:t>
            </a:r>
            <a:r>
              <a:rPr lang="zh-TW" sz="1600"/>
              <a:t>tandardize the price to same scale for compare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SPLG(index tracing ETF):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approximately same trend,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may represent highly correlated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