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6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93" r:id="rId4"/>
    <p:sldId id="260" r:id="rId5"/>
    <p:sldId id="314" r:id="rId6"/>
    <p:sldId id="278" r:id="rId7"/>
    <p:sldId id="321" r:id="rId8"/>
    <p:sldId id="282" r:id="rId9"/>
    <p:sldId id="315" r:id="rId10"/>
    <p:sldId id="317" r:id="rId11"/>
    <p:sldId id="333" r:id="rId12"/>
    <p:sldId id="341" r:id="rId13"/>
    <p:sldId id="318" r:id="rId14"/>
    <p:sldId id="284" r:id="rId15"/>
    <p:sldId id="319" r:id="rId16"/>
    <p:sldId id="288" r:id="rId17"/>
    <p:sldId id="320" r:id="rId18"/>
    <p:sldId id="258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>
          <p15:clr>
            <a:srgbClr val="A4A3A4"/>
          </p15:clr>
        </p15:guide>
        <p15:guide id="2" pos="28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F85"/>
    <a:srgbClr val="335485"/>
    <a:srgbClr val="E9ECFB"/>
    <a:srgbClr val="E1E6FA"/>
    <a:srgbClr val="375D81"/>
    <a:srgbClr val="183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99035" autoAdjust="0"/>
  </p:normalViewPr>
  <p:slideViewPr>
    <p:cSldViewPr snapToGrid="0" showGuides="1">
      <p:cViewPr varScale="1">
        <p:scale>
          <a:sx n="113" d="100"/>
          <a:sy n="113" d="100"/>
        </p:scale>
        <p:origin x="470" y="77"/>
      </p:cViewPr>
      <p:guideLst>
        <p:guide orient="horz" pos="1684"/>
        <p:guide pos="2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8133-3F33-4670-9F5F-1EDDAE60BB83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775A4-DBCA-43D6-BDA5-B5DAC751E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75828" y="4576925"/>
            <a:ext cx="7751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271933" y="0"/>
            <a:ext cx="508000" cy="683681"/>
          </a:xfrm>
          <a:prstGeom prst="rect">
            <a:avLst/>
          </a:prstGeom>
          <a:gradFill flip="none" rotWithShape="1">
            <a:gsLst>
              <a:gs pos="0">
                <a:srgbClr val="335485">
                  <a:shade val="30000"/>
                  <a:satMod val="115000"/>
                </a:srgbClr>
              </a:gs>
              <a:gs pos="50000">
                <a:srgbClr val="335485">
                  <a:shade val="67500"/>
                  <a:satMod val="115000"/>
                </a:srgbClr>
              </a:gs>
              <a:gs pos="100000">
                <a:srgbClr val="33548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83681"/>
            <a:ext cx="9144000" cy="0"/>
          </a:xfrm>
          <a:prstGeom prst="line">
            <a:avLst/>
          </a:prstGeom>
          <a:ln>
            <a:solidFill>
              <a:srgbClr val="375D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/>
          <p:nvPr userDrawn="1"/>
        </p:nvSpPr>
        <p:spPr bwMode="auto">
          <a:xfrm rot="5400000">
            <a:off x="225298" y="161866"/>
            <a:ext cx="270334" cy="27756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9" name="Freeform 5"/>
          <p:cNvSpPr/>
          <p:nvPr userDrawn="1"/>
        </p:nvSpPr>
        <p:spPr bwMode="auto">
          <a:xfrm rot="5400000">
            <a:off x="416592" y="273066"/>
            <a:ext cx="270334" cy="277561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0" name="Freeform 5"/>
          <p:cNvSpPr/>
          <p:nvPr userDrawn="1"/>
        </p:nvSpPr>
        <p:spPr bwMode="auto">
          <a:xfrm rot="5400000">
            <a:off x="1812558" y="4624397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3174925" y="4589567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2" name="Freeform 5"/>
          <p:cNvSpPr/>
          <p:nvPr userDrawn="1"/>
        </p:nvSpPr>
        <p:spPr bwMode="auto">
          <a:xfrm rot="5400000">
            <a:off x="6308828" y="4807076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3" name="Freeform 5"/>
          <p:cNvSpPr/>
          <p:nvPr userDrawn="1"/>
        </p:nvSpPr>
        <p:spPr bwMode="auto">
          <a:xfrm rot="5400000">
            <a:off x="751779" y="4806111"/>
            <a:ext cx="213108" cy="218804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4" name="Freeform 5"/>
          <p:cNvSpPr/>
          <p:nvPr userDrawn="1"/>
        </p:nvSpPr>
        <p:spPr bwMode="auto">
          <a:xfrm rot="5400000">
            <a:off x="4768870" y="4737822"/>
            <a:ext cx="213108" cy="218804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5" name="Freeform 5"/>
          <p:cNvSpPr/>
          <p:nvPr userDrawn="1"/>
        </p:nvSpPr>
        <p:spPr bwMode="auto">
          <a:xfrm rot="5400000">
            <a:off x="8419377" y="4657136"/>
            <a:ext cx="213110" cy="21880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62F42BBC-1C3A-4FB4-B469-39CAE4BFAEB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905"/>
            <a:ext cx="9144635" cy="5139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3" Type="http://schemas.openxmlformats.org/officeDocument/2006/relationships/tags" Target="../tags/tag78.xm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79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image" Target="../media/image19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4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5.png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image" Target="../media/image21.png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9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5.png"/><Relationship Id="rId4" Type="http://schemas.openxmlformats.org/officeDocument/2006/relationships/tags" Target="../tags/tag17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5.png"/><Relationship Id="rId5" Type="http://schemas.openxmlformats.org/officeDocument/2006/relationships/tags" Target="../tags/tag24.xml"/><Relationship Id="rId10" Type="http://schemas.openxmlformats.org/officeDocument/2006/relationships/image" Target="../media/image6.png"/><Relationship Id="rId4" Type="http://schemas.openxmlformats.org/officeDocument/2006/relationships/tags" Target="../tags/tag23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5.png"/><Relationship Id="rId2" Type="http://schemas.openxmlformats.org/officeDocument/2006/relationships/tags" Target="../tags/tag28.xml"/><Relationship Id="rId16" Type="http://schemas.openxmlformats.org/officeDocument/2006/relationships/image" Target="../media/image6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image" Target="../media/image11.png"/><Relationship Id="rId3" Type="http://schemas.openxmlformats.org/officeDocument/2006/relationships/tags" Target="../tags/tag42.xml"/><Relationship Id="rId21" Type="http://schemas.openxmlformats.org/officeDocument/2006/relationships/image" Target="../media/image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image" Target="../media/image10.png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notesSlide" Target="../notesSlides/notesSlide7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9.png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image" Target="../media/image8.png"/><Relationship Id="rId10" Type="http://schemas.openxmlformats.org/officeDocument/2006/relationships/tags" Target="../tags/tag4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image" Target="../media/image7.png"/><Relationship Id="rId27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6.png"/><Relationship Id="rId5" Type="http://schemas.openxmlformats.org/officeDocument/2006/relationships/tags" Target="../tags/tag62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5.png"/><Relationship Id="rId4" Type="http://schemas.openxmlformats.org/officeDocument/2006/relationships/tags" Target="../tags/tag69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u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82" y="-323215"/>
            <a:ext cx="5024120" cy="4184015"/>
          </a:xfrm>
          <a:prstGeom prst="rect">
            <a:avLst/>
          </a:prstGeom>
        </p:spPr>
      </p:pic>
      <p:sp>
        <p:nvSpPr>
          <p:cNvPr id="15" name="TextBox 7"/>
          <p:cNvSpPr txBox="1"/>
          <p:nvPr/>
        </p:nvSpPr>
        <p:spPr>
          <a:xfrm>
            <a:off x="3669030" y="3456305"/>
            <a:ext cx="3190240" cy="1569720"/>
          </a:xfrm>
          <a:prstGeom prst="rect">
            <a:avLst/>
          </a:prstGeom>
          <a:noFill/>
        </p:spPr>
        <p:txBody>
          <a:bodyPr wrap="square" lIns="38567" tIns="19283" rIns="38567" bIns="19283" rtlCol="0">
            <a:no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指导老师：袁时金</a:t>
            </a:r>
          </a:p>
          <a:p>
            <a:pPr algn="l"/>
            <a:r>
              <a:rPr lang="en-US" altLang="zh-CN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组长：梁馨</a:t>
            </a:r>
          </a:p>
          <a:p>
            <a:pPr algn="l"/>
            <a:r>
              <a:rPr lang="en-US" altLang="zh-CN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组员：</a:t>
            </a:r>
          </a:p>
          <a:p>
            <a:pPr algn="l"/>
            <a:endParaRPr lang="zh-CN" altLang="en-US" sz="1400" b="0" spc="225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"/>
          <p:cNvSpPr txBox="1"/>
          <p:nvPr/>
        </p:nvSpPr>
        <p:spPr>
          <a:xfrm>
            <a:off x="6722745" y="4364990"/>
            <a:ext cx="2253615" cy="520065"/>
          </a:xfrm>
          <a:prstGeom prst="rect">
            <a:avLst/>
          </a:prstGeom>
          <a:noFill/>
        </p:spPr>
        <p:txBody>
          <a:bodyPr wrap="square" lIns="38567" tIns="19283" rIns="38567" bIns="19283" rtlCol="0">
            <a:no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2023.09.10</a:t>
            </a:r>
            <a:endParaRPr lang="zh-CN" altLang="zh-CN" sz="1400" spc="225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06245" y="1086127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2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济</a:t>
              </a:r>
              <a:endParaRPr lang="zh-CN" altLang="en-US" sz="5400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57199" y="1086127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1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康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08153" y="1086127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4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</a:t>
              </a:r>
              <a:endParaRPr lang="zh-CN" altLang="en-US" sz="54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59107" y="1086127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7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2812788" y="2782209"/>
            <a:ext cx="3696724" cy="504056"/>
          </a:xfrm>
          <a:prstGeom prst="roundRect">
            <a:avLst>
              <a:gd name="adj" fmla="val 42270"/>
            </a:avLst>
          </a:prstGeom>
          <a:gradFill flip="none" rotWithShape="1">
            <a:gsLst>
              <a:gs pos="0">
                <a:srgbClr val="335485">
                  <a:shade val="30000"/>
                  <a:satMod val="115000"/>
                </a:srgbClr>
              </a:gs>
              <a:gs pos="50000">
                <a:srgbClr val="335485">
                  <a:shade val="67500"/>
                  <a:satMod val="115000"/>
                </a:srgbClr>
              </a:gs>
              <a:gs pos="100000">
                <a:srgbClr val="33548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68738" y="282577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关心您的健康，服务于心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济康同济-病例信息(1)(1)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960" y="2465705"/>
            <a:ext cx="1922780" cy="2613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65220" y="3860800"/>
            <a:ext cx="266065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赵一婷</a:t>
            </a:r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王姝谕</a:t>
            </a:r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400" b="0" spc="225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毛凌骏</a:t>
            </a:r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林鑫宇</a:t>
            </a:r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1400" b="0" spc="225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黄晨冉</a:t>
            </a:r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张梓瀚</a:t>
            </a:r>
            <a:endParaRPr lang="zh-CN" altLang="en-US" sz="1400" b="0" spc="225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严文昊</a:t>
            </a:r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王蔚达</a:t>
            </a:r>
          </a:p>
          <a:p>
            <a:pPr algn="l"/>
            <a:r>
              <a:rPr lang="en-US" altLang="zh-CN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zh-CN" altLang="en-US" sz="140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楚杰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37862"/>
            <a:ext cx="9144000" cy="1674064"/>
          </a:xfrm>
          <a:prstGeom prst="rect">
            <a:avLst/>
          </a:prstGeom>
          <a:gradFill flip="none" rotWithShape="1"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799042" y="1059583"/>
            <a:ext cx="1545916" cy="1505664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0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50751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18561" y="2644538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67703" y="1207166"/>
            <a:ext cx="1028700" cy="1148941"/>
            <a:chOff x="4067703" y="1377982"/>
            <a:chExt cx="1028700" cy="1148941"/>
          </a:xfrm>
        </p:grpSpPr>
        <p:sp>
          <p:nvSpPr>
            <p:cNvPr id="6" name="TextBox 5"/>
            <p:cNvSpPr txBox="1"/>
            <p:nvPr/>
          </p:nvSpPr>
          <p:spPr>
            <a:xfrm>
              <a:off x="4067703" y="1377982"/>
              <a:ext cx="102870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6539" y="2169005"/>
              <a:ext cx="931025" cy="357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</p:txBody>
        </p:sp>
      </p:grpSp>
      <p:pic>
        <p:nvPicPr>
          <p:cNvPr id="3" name="图片 2" descr="du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5605" y="14605"/>
            <a:ext cx="3957320" cy="3297555"/>
          </a:xfrm>
          <a:prstGeom prst="rect">
            <a:avLst/>
          </a:prstGeom>
        </p:spPr>
      </p:pic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4605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33120" y="3972560"/>
            <a:ext cx="7773035" cy="786130"/>
          </a:xfrm>
          <a:prstGeom prst="rect">
            <a:avLst/>
          </a:prstGeom>
          <a:solidFill>
            <a:schemeClr val="tx2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3120" y="3185795"/>
            <a:ext cx="7773035" cy="786130"/>
          </a:xfrm>
          <a:prstGeom prst="rect">
            <a:avLst/>
          </a:prstGeom>
          <a:solidFill>
            <a:srgbClr val="E1E6F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3120" y="2198370"/>
            <a:ext cx="7773035" cy="986790"/>
          </a:xfrm>
          <a:prstGeom prst="rect">
            <a:avLst/>
          </a:prstGeom>
          <a:solidFill>
            <a:schemeClr val="accent1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33120" y="847090"/>
            <a:ext cx="7773035" cy="1351280"/>
          </a:xfrm>
          <a:prstGeom prst="rect">
            <a:avLst/>
          </a:prstGeom>
          <a:solidFill>
            <a:schemeClr val="tx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22" name="图片 21" descr="图片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115" y="880110"/>
            <a:ext cx="2677160" cy="36779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87645" y="880110"/>
            <a:ext cx="315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应用层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负责上层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界面的展示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同时也对各业务进行一定的逻辑处理与调度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2280" y="2230755"/>
            <a:ext cx="264541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前后端分离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请求与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文件进行通信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前端部署于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将系统整体负载均衡化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00613" y="3185160"/>
            <a:ext cx="39287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业务实现逻辑层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前后端通过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进行联系与沟通，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后端主要通过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ASP.NET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EFCore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实现业务逻辑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73650" y="4004945"/>
            <a:ext cx="3582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数据持久化层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Oracle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作为项目持久层数据库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方法实现数据与对象的映射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57595" y="-7493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796598" y="779780"/>
            <a:ext cx="2583815" cy="4098925"/>
          </a:xfrm>
          <a:prstGeom prst="roundRect">
            <a:avLst>
              <a:gd name="adj" fmla="val 7605"/>
            </a:avLst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213735" y="779780"/>
            <a:ext cx="2466975" cy="1958340"/>
          </a:xfrm>
          <a:prstGeom prst="roundRect">
            <a:avLst>
              <a:gd name="adj" fmla="val 7605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引入外部</a:t>
            </a:r>
            <a:r>
              <a:rPr lang="en-US" altLang="zh-CN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60775" y="1082675"/>
            <a:ext cx="1571625" cy="67183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57595" y="-74930"/>
            <a:ext cx="2058035" cy="85471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60387" y="770255"/>
            <a:ext cx="2538730" cy="4109085"/>
            <a:chOff x="1100" y="1228"/>
            <a:chExt cx="3998" cy="6471"/>
          </a:xfrm>
        </p:grpSpPr>
        <p:sp>
          <p:nvSpPr>
            <p:cNvPr id="8" name="圆角矩形 7"/>
            <p:cNvSpPr/>
            <p:nvPr/>
          </p:nvSpPr>
          <p:spPr>
            <a:xfrm>
              <a:off x="1137" y="1228"/>
              <a:ext cx="3924" cy="6471"/>
            </a:xfrm>
            <a:prstGeom prst="roundRect">
              <a:avLst>
                <a:gd name="adj" fmla="val 7605"/>
              </a:avLst>
            </a:prstGeom>
            <a:solidFill>
              <a:srgbClr val="335485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rcRect l="16632" t="19317" r="16671" b="21350"/>
            <a:stretch>
              <a:fillRect/>
            </a:stretch>
          </p:blipFill>
          <p:spPr>
            <a:xfrm>
              <a:off x="1715" y="1705"/>
              <a:ext cx="2768" cy="1163"/>
            </a:xfrm>
            <a:prstGeom prst="round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0"/>
            <a:srcRect l="7040" t="4949" r="5932"/>
            <a:stretch>
              <a:fillRect/>
            </a:stretch>
          </p:blipFill>
          <p:spPr>
            <a:xfrm>
              <a:off x="1209" y="3629"/>
              <a:ext cx="3782" cy="200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100" y="5966"/>
              <a:ext cx="399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用户支付处方费用的真实模拟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308985" y="1697990"/>
            <a:ext cx="227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二维码生成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实现用户扫码报道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14370" y="2783840"/>
            <a:ext cx="2466340" cy="2094865"/>
          </a:xfrm>
          <a:prstGeom prst="roundRect">
            <a:avLst>
              <a:gd name="adj" fmla="val 7605"/>
            </a:avLst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1"/>
          <a:stretch>
            <a:fillRect/>
          </a:stretch>
        </p:blipFill>
        <p:spPr>
          <a:xfrm>
            <a:off x="3610610" y="2938145"/>
            <a:ext cx="1673860" cy="85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3310255" y="3738245"/>
            <a:ext cx="22745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性能强大、安全、</a:t>
            </a: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稳定的云服务器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2">
            <a:alphaModFix amt="43000"/>
          </a:blip>
          <a:stretch>
            <a:fillRect/>
          </a:stretch>
        </p:blipFill>
        <p:spPr>
          <a:xfrm>
            <a:off x="5910898" y="1233170"/>
            <a:ext cx="2355215" cy="6356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1090" y="2304415"/>
            <a:ext cx="1814830" cy="738505"/>
          </a:xfrm>
          <a:prstGeom prst="rect">
            <a:avLst/>
          </a:prstGeom>
        </p:spPr>
      </p:pic>
      <p:sp>
        <p:nvSpPr>
          <p:cNvPr id="23" name="加号 22"/>
          <p:cNvSpPr/>
          <p:nvPr/>
        </p:nvSpPr>
        <p:spPr>
          <a:xfrm>
            <a:off x="6860223" y="1971675"/>
            <a:ext cx="454025" cy="43561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95963" y="3417229"/>
            <a:ext cx="2586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稳定、可靠的云通讯服务</a:t>
            </a: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预约挂号短信提醒、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安全管理、手机号身份验证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37862"/>
            <a:ext cx="9144000" cy="1674064"/>
          </a:xfrm>
          <a:prstGeom prst="rect">
            <a:avLst/>
          </a:prstGeom>
          <a:gradFill flip="none" rotWithShape="1"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799042" y="1059583"/>
            <a:ext cx="1545916" cy="1505664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0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50751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18561" y="2644538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67703" y="1207166"/>
            <a:ext cx="1028700" cy="1148941"/>
            <a:chOff x="4067703" y="1377982"/>
            <a:chExt cx="1028700" cy="1148941"/>
          </a:xfrm>
        </p:grpSpPr>
        <p:sp>
          <p:nvSpPr>
            <p:cNvPr id="6" name="TextBox 5"/>
            <p:cNvSpPr txBox="1"/>
            <p:nvPr/>
          </p:nvSpPr>
          <p:spPr>
            <a:xfrm>
              <a:off x="4067703" y="1377982"/>
              <a:ext cx="102870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6539" y="2169005"/>
              <a:ext cx="931025" cy="357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</p:txBody>
        </p:sp>
      </p:grpSp>
      <p:pic>
        <p:nvPicPr>
          <p:cNvPr id="3" name="图片 2" descr="du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5605" y="14605"/>
            <a:ext cx="3957320" cy="3297555"/>
          </a:xfrm>
          <a:prstGeom prst="rect">
            <a:avLst/>
          </a:prstGeom>
        </p:spPr>
      </p:pic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99695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60794" y="1224182"/>
            <a:ext cx="576000" cy="576000"/>
            <a:chOff x="4229236" y="3968984"/>
            <a:chExt cx="792000" cy="792000"/>
          </a:xfrm>
          <a:effectLst/>
        </p:grpSpPr>
        <p:sp>
          <p:nvSpPr>
            <p:cNvPr id="25" name="MH_Other_2"/>
            <p:cNvSpPr/>
            <p:nvPr>
              <p:custDataLst>
                <p:tags r:id="rId17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solidFill>
              <a:srgbClr val="335485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MH_Title_1"/>
            <p:cNvSpPr/>
            <p:nvPr>
              <p:custDataLst>
                <p:tags r:id="rId18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noFill/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08167" y="3249464"/>
            <a:ext cx="576000" cy="576000"/>
            <a:chOff x="4229235" y="3968984"/>
            <a:chExt cx="792000" cy="792000"/>
          </a:xfrm>
          <a:effectLst/>
        </p:grpSpPr>
        <p:sp>
          <p:nvSpPr>
            <p:cNvPr id="28" name="MH_Other_2"/>
            <p:cNvSpPr/>
            <p:nvPr>
              <p:custDataLst>
                <p:tags r:id="rId15"/>
              </p:custDataLst>
            </p:nvPr>
          </p:nvSpPr>
          <p:spPr>
            <a:xfrm>
              <a:off x="4229235" y="3968984"/>
              <a:ext cx="792000" cy="792000"/>
            </a:xfrm>
            <a:prstGeom prst="ellipse">
              <a:avLst/>
            </a:prstGeom>
            <a:solidFill>
              <a:srgbClr val="335485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MH_Title_1"/>
            <p:cNvSpPr/>
            <p:nvPr>
              <p:custDataLst>
                <p:tags r:id="rId16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noFill/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44719" y="1224182"/>
            <a:ext cx="576000" cy="576000"/>
            <a:chOff x="4229236" y="3968984"/>
            <a:chExt cx="792000" cy="792000"/>
          </a:xfrm>
          <a:effectLst/>
        </p:grpSpPr>
        <p:sp>
          <p:nvSpPr>
            <p:cNvPr id="31" name="MH_Other_2"/>
            <p:cNvSpPr/>
            <p:nvPr>
              <p:custDataLst>
                <p:tags r:id="rId13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solidFill>
              <a:srgbClr val="335485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MH_Title_1"/>
            <p:cNvSpPr/>
            <p:nvPr>
              <p:custDataLst>
                <p:tags r:id="rId14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noFill/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87824" y="3249464"/>
            <a:ext cx="576000" cy="576000"/>
            <a:chOff x="4229236" y="3968984"/>
            <a:chExt cx="792000" cy="792000"/>
          </a:xfrm>
          <a:effectLst/>
        </p:grpSpPr>
        <p:sp>
          <p:nvSpPr>
            <p:cNvPr id="34" name="MH_Other_2"/>
            <p:cNvSpPr/>
            <p:nvPr>
              <p:custDataLst>
                <p:tags r:id="rId11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solidFill>
              <a:srgbClr val="335485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MH_Title_1"/>
            <p:cNvSpPr/>
            <p:nvPr>
              <p:custDataLst>
                <p:tags r:id="rId12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noFill/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3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27491" y="1417764"/>
            <a:ext cx="2069351" cy="695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定期进行组会交流（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-9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月），线上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线下积极记录会议情况，会议次数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20+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7492" y="1173651"/>
            <a:ext cx="1485822" cy="267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团队沟通</a:t>
            </a:r>
          </a:p>
        </p:txBody>
      </p:sp>
      <p:sp>
        <p:nvSpPr>
          <p:cNvPr id="38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735" y="3442335"/>
            <a:ext cx="2069465" cy="85661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三种角色体现在代码架构上清晰明了</a:t>
            </a:r>
          </a:p>
        </p:txBody>
      </p:sp>
      <p:sp>
        <p:nvSpPr>
          <p:cNvPr id="39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5752" y="3181468"/>
            <a:ext cx="1485822" cy="267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代码结构清晰</a:t>
            </a:r>
          </a:p>
        </p:txBody>
      </p:sp>
      <p:sp>
        <p:nvSpPr>
          <p:cNvPr id="40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2418" y="1434583"/>
            <a:ext cx="2066843" cy="755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进行代码共享与版本控制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2190" y="1173480"/>
            <a:ext cx="2844165" cy="26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abic Typesetting" panose="020B0604020202020204" pitchFamily="66" charset="-78"/>
                <a:sym typeface="Arial" panose="020B0604020202020204" pitchFamily="34" charset="0"/>
              </a:rPr>
              <a:t>Git+GitHub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abic Typesetting" panose="020B0604020202020204" pitchFamily="66" charset="-78"/>
                <a:sym typeface="Arial" panose="020B0604020202020204" pitchFamily="34" charset="0"/>
              </a:rPr>
              <a:t> Desktop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92190" y="3442335"/>
            <a:ext cx="2066925" cy="9055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完成功能逻辑代码编写后，由同学整体美化各个界面，使系统不仅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安全性易用，且美观流畅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2419" y="3181468"/>
            <a:ext cx="1485822" cy="267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UI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美化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5" name="椭圆 11"/>
          <p:cNvSpPr/>
          <p:nvPr/>
        </p:nvSpPr>
        <p:spPr>
          <a:xfrm rot="2700000">
            <a:off x="4478020" y="1541780"/>
            <a:ext cx="948690" cy="1143635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rgbClr val="335485"/>
          </a:solidFill>
          <a:ln w="222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9" name="椭圆 11"/>
          <p:cNvSpPr/>
          <p:nvPr/>
        </p:nvSpPr>
        <p:spPr>
          <a:xfrm rot="8100000">
            <a:off x="4478020" y="2428875"/>
            <a:ext cx="948690" cy="1143635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rgbClr val="335485"/>
          </a:solidFill>
          <a:ln w="222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53" name="椭圆 11"/>
          <p:cNvSpPr/>
          <p:nvPr/>
        </p:nvSpPr>
        <p:spPr>
          <a:xfrm rot="18900000">
            <a:off x="3595370" y="1541780"/>
            <a:ext cx="948690" cy="1143635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rgbClr val="335485"/>
          </a:solidFill>
          <a:ln w="222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57" name="椭圆 11"/>
          <p:cNvSpPr/>
          <p:nvPr/>
        </p:nvSpPr>
        <p:spPr>
          <a:xfrm rot="13500000">
            <a:off x="3595370" y="2428875"/>
            <a:ext cx="948690" cy="1143635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rgbClr val="335485"/>
          </a:solidFill>
          <a:ln w="222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2" name="图片 1" descr="gi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09490" y="1800225"/>
            <a:ext cx="464820" cy="464820"/>
          </a:xfrm>
          <a:prstGeom prst="rect">
            <a:avLst/>
          </a:prstGeom>
        </p:spPr>
      </p:pic>
      <p:sp>
        <p:nvSpPr>
          <p:cNvPr id="51" name="KSO_Shape"/>
          <p:cNvSpPr/>
          <p:nvPr/>
        </p:nvSpPr>
        <p:spPr bwMode="auto">
          <a:xfrm>
            <a:off x="3668395" y="1893570"/>
            <a:ext cx="676275" cy="367665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 descr="UIshejishi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58690" y="2793365"/>
            <a:ext cx="455930" cy="455930"/>
          </a:xfrm>
          <a:prstGeom prst="rect">
            <a:avLst/>
          </a:prstGeom>
        </p:spPr>
      </p:pic>
      <p:pic>
        <p:nvPicPr>
          <p:cNvPr id="5" name="图片 4" descr="daima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41420" y="2746375"/>
            <a:ext cx="562610" cy="56261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097905" y="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37862"/>
            <a:ext cx="9144000" cy="1674064"/>
          </a:xfrm>
          <a:prstGeom prst="rect">
            <a:avLst/>
          </a:prstGeom>
          <a:gradFill flip="none" rotWithShape="1"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799042" y="1059583"/>
            <a:ext cx="1545916" cy="1505664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0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50751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18561" y="2644538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展望规划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67703" y="1207166"/>
            <a:ext cx="1028700" cy="1148941"/>
            <a:chOff x="4067703" y="1377982"/>
            <a:chExt cx="1028700" cy="1148941"/>
          </a:xfrm>
        </p:grpSpPr>
        <p:sp>
          <p:nvSpPr>
            <p:cNvPr id="6" name="TextBox 5"/>
            <p:cNvSpPr txBox="1"/>
            <p:nvPr/>
          </p:nvSpPr>
          <p:spPr>
            <a:xfrm>
              <a:off x="4067703" y="1377982"/>
              <a:ext cx="102870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6539" y="2169005"/>
              <a:ext cx="931025" cy="357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</p:txBody>
        </p:sp>
      </p:grpSp>
      <p:pic>
        <p:nvPicPr>
          <p:cNvPr id="3" name="图片 2" descr="du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5605" y="14605"/>
            <a:ext cx="3957320" cy="3297555"/>
          </a:xfrm>
          <a:prstGeom prst="rect">
            <a:avLst/>
          </a:prstGeom>
        </p:spPr>
      </p:pic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4605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系统发展规划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对角圆角矩形 116"/>
          <p:cNvSpPr/>
          <p:nvPr/>
        </p:nvSpPr>
        <p:spPr>
          <a:xfrm flipH="1">
            <a:off x="2996811" y="1132020"/>
            <a:ext cx="1470079" cy="1469990"/>
          </a:xfrm>
          <a:prstGeom prst="round2DiagRect">
            <a:avLst>
              <a:gd name="adj1" fmla="val 31271"/>
              <a:gd name="adj2" fmla="val 0"/>
            </a:avLst>
          </a:prstGeom>
          <a:solidFill>
            <a:srgbClr val="335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anchor="ctr"/>
          <a:lstStyle/>
          <a:p>
            <a:pPr algn="ctr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sp>
        <p:nvSpPr>
          <p:cNvPr id="120" name="对角圆角矩形 119"/>
          <p:cNvSpPr/>
          <p:nvPr/>
        </p:nvSpPr>
        <p:spPr>
          <a:xfrm>
            <a:off x="4578078" y="1132020"/>
            <a:ext cx="1470079" cy="1469990"/>
          </a:xfrm>
          <a:prstGeom prst="round2DiagRect">
            <a:avLst>
              <a:gd name="adj1" fmla="val 31271"/>
              <a:gd name="adj2" fmla="val 0"/>
            </a:avLst>
          </a:prstGeom>
          <a:solidFill>
            <a:srgbClr val="335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anchor="ctr"/>
          <a:lstStyle/>
          <a:p>
            <a:pPr algn="ctr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手机端小程序</a:t>
            </a:r>
          </a:p>
        </p:txBody>
      </p:sp>
      <p:sp>
        <p:nvSpPr>
          <p:cNvPr id="123" name="任意多边形 122"/>
          <p:cNvSpPr/>
          <p:nvPr/>
        </p:nvSpPr>
        <p:spPr>
          <a:xfrm>
            <a:off x="4578078" y="2734527"/>
            <a:ext cx="1470079" cy="1469990"/>
          </a:xfrm>
          <a:custGeom>
            <a:avLst/>
            <a:gdLst>
              <a:gd name="connsiteX0" fmla="*/ 0 w 1047750"/>
              <a:gd name="connsiteY0" fmla="*/ 0 h 1047750"/>
              <a:gd name="connsiteX1" fmla="*/ 720108 w 1047750"/>
              <a:gd name="connsiteY1" fmla="*/ 0 h 1047750"/>
              <a:gd name="connsiteX2" fmla="*/ 1047750 w 1047750"/>
              <a:gd name="connsiteY2" fmla="*/ 327642 h 1047750"/>
              <a:gd name="connsiteX3" fmla="*/ 1047750 w 1047750"/>
              <a:gd name="connsiteY3" fmla="*/ 1047750 h 1047750"/>
              <a:gd name="connsiteX4" fmla="*/ 327642 w 1047750"/>
              <a:gd name="connsiteY4" fmla="*/ 1047750 h 1047750"/>
              <a:gd name="connsiteX5" fmla="*/ 0 w 1047750"/>
              <a:gd name="connsiteY5" fmla="*/ 720108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750" h="1047750">
                <a:moveTo>
                  <a:pt x="0" y="0"/>
                </a:moveTo>
                <a:lnTo>
                  <a:pt x="720108" y="0"/>
                </a:lnTo>
                <a:cubicBezTo>
                  <a:pt x="901060" y="0"/>
                  <a:pt x="1047750" y="146690"/>
                  <a:pt x="1047750" y="327642"/>
                </a:cubicBezTo>
                <a:lnTo>
                  <a:pt x="1047750" y="1047750"/>
                </a:lnTo>
                <a:lnTo>
                  <a:pt x="327642" y="1047750"/>
                </a:lnTo>
                <a:cubicBezTo>
                  <a:pt x="146690" y="1047750"/>
                  <a:pt x="0" y="901060"/>
                  <a:pt x="0" y="720108"/>
                </a:cubicBezTo>
                <a:close/>
              </a:path>
            </a:pathLst>
          </a:custGeom>
          <a:solidFill>
            <a:srgbClr val="335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anchor="ctr"/>
          <a:lstStyle/>
          <a:p>
            <a:pPr algn="ctr"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连接校园系统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任意多边形 125"/>
          <p:cNvSpPr/>
          <p:nvPr/>
        </p:nvSpPr>
        <p:spPr>
          <a:xfrm>
            <a:off x="2996810" y="2734527"/>
            <a:ext cx="1470077" cy="1469990"/>
          </a:xfrm>
          <a:custGeom>
            <a:avLst/>
            <a:gdLst>
              <a:gd name="connsiteX0" fmla="*/ 327642 w 1047750"/>
              <a:gd name="connsiteY0" fmla="*/ 0 h 1047750"/>
              <a:gd name="connsiteX1" fmla="*/ 1047750 w 1047750"/>
              <a:gd name="connsiteY1" fmla="*/ 0 h 1047750"/>
              <a:gd name="connsiteX2" fmla="*/ 1047750 w 1047750"/>
              <a:gd name="connsiteY2" fmla="*/ 720108 h 1047750"/>
              <a:gd name="connsiteX3" fmla="*/ 720108 w 1047750"/>
              <a:gd name="connsiteY3" fmla="*/ 1047750 h 1047750"/>
              <a:gd name="connsiteX4" fmla="*/ 0 w 1047750"/>
              <a:gd name="connsiteY4" fmla="*/ 1047750 h 1047750"/>
              <a:gd name="connsiteX5" fmla="*/ 0 w 1047750"/>
              <a:gd name="connsiteY5" fmla="*/ 327642 h 1047750"/>
              <a:gd name="connsiteX6" fmla="*/ 327642 w 1047750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0" h="1047750">
                <a:moveTo>
                  <a:pt x="327642" y="0"/>
                </a:moveTo>
                <a:lnTo>
                  <a:pt x="1047750" y="0"/>
                </a:lnTo>
                <a:lnTo>
                  <a:pt x="1047750" y="720108"/>
                </a:lnTo>
                <a:cubicBezTo>
                  <a:pt x="1047750" y="901060"/>
                  <a:pt x="901060" y="1047750"/>
                  <a:pt x="720108" y="1047750"/>
                </a:cubicBezTo>
                <a:lnTo>
                  <a:pt x="0" y="1047750"/>
                </a:lnTo>
                <a:lnTo>
                  <a:pt x="0" y="327642"/>
                </a:lnTo>
                <a:cubicBezTo>
                  <a:pt x="0" y="146690"/>
                  <a:pt x="146690" y="0"/>
                  <a:pt x="327642" y="0"/>
                </a:cubicBezTo>
                <a:close/>
              </a:path>
            </a:pathLst>
          </a:custGeom>
          <a:solidFill>
            <a:srgbClr val="335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anchor="ctr"/>
          <a:lstStyle/>
          <a:p>
            <a:pPr algn="ctr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医疗保险</a:t>
            </a:r>
          </a:p>
        </p:txBody>
      </p:sp>
      <p:sp>
        <p:nvSpPr>
          <p:cNvPr id="127" name="文本框 112"/>
          <p:cNvSpPr txBox="1"/>
          <p:nvPr/>
        </p:nvSpPr>
        <p:spPr>
          <a:xfrm>
            <a:off x="6181680" y="1114046"/>
            <a:ext cx="2340000" cy="1263015"/>
          </a:xfrm>
          <a:prstGeom prst="rect">
            <a:avLst/>
          </a:prstGeom>
          <a:noFill/>
        </p:spPr>
        <p:txBody>
          <a:bodyPr wrap="square" lIns="86402" tIns="43201" rIns="86402" bIns="4320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手机端小程序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用户可以轻松在手机上打开和使用，无需在浏览器中输入网址或下载完整的移动应用</a:t>
            </a:r>
          </a:p>
        </p:txBody>
      </p:sp>
      <p:sp>
        <p:nvSpPr>
          <p:cNvPr id="128" name="文本框 113"/>
          <p:cNvSpPr txBox="1"/>
          <p:nvPr/>
        </p:nvSpPr>
        <p:spPr>
          <a:xfrm>
            <a:off x="6181680" y="2858899"/>
            <a:ext cx="2340000" cy="986155"/>
          </a:xfrm>
          <a:prstGeom prst="rect">
            <a:avLst/>
          </a:prstGeom>
          <a:noFill/>
        </p:spPr>
        <p:txBody>
          <a:bodyPr wrap="square" lIns="86402" tIns="43201" rIns="86402" bIns="43201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接入同济门户网站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接入同济myportal系统，投入真实使用，不断迭代更新</a:t>
            </a:r>
          </a:p>
        </p:txBody>
      </p:sp>
      <p:sp>
        <p:nvSpPr>
          <p:cNvPr id="129" name="文本框 114"/>
          <p:cNvSpPr txBox="1"/>
          <p:nvPr/>
        </p:nvSpPr>
        <p:spPr>
          <a:xfrm>
            <a:off x="493632" y="1144628"/>
            <a:ext cx="2340000" cy="1540510"/>
          </a:xfrm>
          <a:prstGeom prst="rect">
            <a:avLst/>
          </a:prstGeom>
          <a:noFill/>
        </p:spPr>
        <p:txBody>
          <a:bodyPr wrap="square" lIns="86402" tIns="43201" rIns="86402" bIns="43201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智能检测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智能检测用户的生活习性，神经网络训练模型，根据用户已有就诊历史与相关数据为用户提供更全面的健康计划</a:t>
            </a:r>
          </a:p>
        </p:txBody>
      </p:sp>
      <p:sp>
        <p:nvSpPr>
          <p:cNvPr id="130" name="文本框 115"/>
          <p:cNvSpPr txBox="1"/>
          <p:nvPr/>
        </p:nvSpPr>
        <p:spPr>
          <a:xfrm>
            <a:off x="493632" y="2889481"/>
            <a:ext cx="2340000" cy="986155"/>
          </a:xfrm>
          <a:prstGeom prst="rect">
            <a:avLst/>
          </a:prstGeom>
          <a:noFill/>
        </p:spPr>
        <p:txBody>
          <a:bodyPr wrap="square" lIns="86402" tIns="43201" rIns="86402" bIns="43201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医疗保险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患者就医时连接医疗保险系统，为患者减清药品购买与诊断花销</a:t>
            </a:r>
          </a:p>
        </p:txBody>
      </p:sp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81725" y="-6731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37862"/>
            <a:ext cx="9144000" cy="1674064"/>
          </a:xfrm>
          <a:prstGeom prst="rect">
            <a:avLst/>
          </a:prstGeom>
          <a:gradFill flip="none" rotWithShape="1"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799042" y="1059583"/>
            <a:ext cx="1545916" cy="1505664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0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50751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18561" y="2644538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产品演示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67703" y="1207166"/>
            <a:ext cx="1028700" cy="1148941"/>
            <a:chOff x="4067703" y="1377982"/>
            <a:chExt cx="1028700" cy="1148941"/>
          </a:xfrm>
        </p:grpSpPr>
        <p:sp>
          <p:nvSpPr>
            <p:cNvPr id="6" name="TextBox 5"/>
            <p:cNvSpPr txBox="1"/>
            <p:nvPr/>
          </p:nvSpPr>
          <p:spPr>
            <a:xfrm>
              <a:off x="4067703" y="1377982"/>
              <a:ext cx="102870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6539" y="2169005"/>
              <a:ext cx="931025" cy="357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</p:txBody>
        </p:sp>
      </p:grpSp>
      <p:pic>
        <p:nvPicPr>
          <p:cNvPr id="3" name="图片 2" descr="du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5605" y="14605"/>
            <a:ext cx="3957320" cy="3297555"/>
          </a:xfrm>
          <a:prstGeom prst="rect">
            <a:avLst/>
          </a:prstGeom>
        </p:spPr>
      </p:pic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99060" y="14605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u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47895" y="-323215"/>
            <a:ext cx="5024120" cy="418401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3678253" y="3233655"/>
            <a:ext cx="1759320" cy="253365"/>
          </a:xfrm>
          <a:prstGeom prst="rect">
            <a:avLst/>
          </a:prstGeom>
          <a:noFill/>
        </p:spPr>
        <p:txBody>
          <a:bodyPr wrap="square" lIns="38567" tIns="19283" rIns="38567" bIns="19283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济康同行项目组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87705" y="3211377"/>
            <a:ext cx="1740416" cy="278846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335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1706245" y="1307183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4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54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7199" y="1307183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7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54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08153" y="1307183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0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聆</a:t>
              </a:r>
              <a:endParaRPr lang="zh-CN" altLang="en-US" sz="5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59107" y="1307183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3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</a:t>
              </a:r>
              <a:endParaRPr lang="zh-CN" altLang="zh-CN" sz="5400" b="1" spc="22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7"/>
          <p:cNvSpPr txBox="1"/>
          <p:nvPr>
            <p:custDataLst>
              <p:tags r:id="rId2"/>
            </p:custDataLst>
          </p:nvPr>
        </p:nvSpPr>
        <p:spPr>
          <a:xfrm>
            <a:off x="6722745" y="4144010"/>
            <a:ext cx="2253615" cy="786765"/>
          </a:xfrm>
          <a:prstGeom prst="rect">
            <a:avLst/>
          </a:prstGeom>
          <a:noFill/>
        </p:spPr>
        <p:txBody>
          <a:bodyPr wrap="square" lIns="38567" tIns="19283" rIns="38567" bIns="19283" rtlCol="0">
            <a:no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b="0" spc="225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2023.09.10</a:t>
            </a:r>
            <a:endParaRPr lang="zh-CN" altLang="zh-CN" sz="1400" spc="225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济康同济-病例信息(1)(1)(2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0960" y="2465705"/>
            <a:ext cx="1922780" cy="2613660"/>
          </a:xfrm>
          <a:prstGeom prst="rect">
            <a:avLst/>
          </a:prstGeom>
        </p:spPr>
      </p:pic>
      <p:pic>
        <p:nvPicPr>
          <p:cNvPr id="2" name="图片 1" descr="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7805" y="64225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济康同济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37490" y="2782570"/>
            <a:ext cx="10005695" cy="562864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0" y="0"/>
            <a:ext cx="3386295" cy="5143500"/>
          </a:xfrm>
          <a:prstGeom prst="rect">
            <a:avLst/>
          </a:prstGeom>
          <a:gradFill flip="none" rotWithShape="1"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174686" y="578915"/>
            <a:ext cx="50734" cy="828002"/>
            <a:chOff x="3095773" y="1059582"/>
            <a:chExt cx="67645" cy="1104003"/>
          </a:xfrm>
        </p:grpSpPr>
        <p:sp>
          <p:nvSpPr>
            <p:cNvPr id="9" name="矩形 8"/>
            <p:cNvSpPr/>
            <p:nvPr/>
          </p:nvSpPr>
          <p:spPr bwMode="auto">
            <a:xfrm rot="3152971">
              <a:off x="2549511" y="1609446"/>
              <a:ext cx="1104003" cy="4275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3"/>
            <p:cNvSpPr/>
            <p:nvPr/>
          </p:nvSpPr>
          <p:spPr bwMode="auto">
            <a:xfrm rot="3152971">
              <a:off x="2611049" y="1556369"/>
              <a:ext cx="1037094" cy="67645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42460" y="657463"/>
            <a:ext cx="338255" cy="426424"/>
            <a:chOff x="3059833" y="1164317"/>
            <a:chExt cx="451006" cy="568567"/>
          </a:xfrm>
        </p:grpSpPr>
        <p:sp>
          <p:nvSpPr>
            <p:cNvPr id="12" name="椭圆 6"/>
            <p:cNvSpPr/>
            <p:nvPr/>
          </p:nvSpPr>
          <p:spPr bwMode="auto">
            <a:xfrm rot="3152971">
              <a:off x="3001052" y="1223098"/>
              <a:ext cx="568567" cy="451006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 rot="3152971">
              <a:off x="3006084" y="1253492"/>
              <a:ext cx="536336" cy="42178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3063544" y="1297092"/>
              <a:ext cx="435369" cy="410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53"/>
          <p:cNvSpPr>
            <a:spLocks noChangeArrowheads="1"/>
          </p:cNvSpPr>
          <p:nvPr/>
        </p:nvSpPr>
        <p:spPr bwMode="auto">
          <a:xfrm>
            <a:off x="4625354" y="650293"/>
            <a:ext cx="2799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74693" y="1257020"/>
            <a:ext cx="50739" cy="828002"/>
            <a:chOff x="3095778" y="1963724"/>
            <a:chExt cx="67652" cy="1104002"/>
          </a:xfrm>
        </p:grpSpPr>
        <p:sp>
          <p:nvSpPr>
            <p:cNvPr id="17" name="矩形 16"/>
            <p:cNvSpPr/>
            <p:nvPr/>
          </p:nvSpPr>
          <p:spPr bwMode="auto">
            <a:xfrm rot="3152971">
              <a:off x="2549511" y="2513587"/>
              <a:ext cx="1104002" cy="4275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3"/>
            <p:cNvSpPr/>
            <p:nvPr/>
          </p:nvSpPr>
          <p:spPr bwMode="auto">
            <a:xfrm rot="3152971">
              <a:off x="2611057" y="2460506"/>
              <a:ext cx="1037093" cy="67652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30116" y="1335573"/>
            <a:ext cx="344984" cy="426425"/>
            <a:chOff x="3043379" y="2068459"/>
            <a:chExt cx="459978" cy="568567"/>
          </a:xfrm>
        </p:grpSpPr>
        <p:sp>
          <p:nvSpPr>
            <p:cNvPr id="20" name="椭圆 6"/>
            <p:cNvSpPr/>
            <p:nvPr/>
          </p:nvSpPr>
          <p:spPr bwMode="auto">
            <a:xfrm rot="3152971">
              <a:off x="2997311" y="2130980"/>
              <a:ext cx="568567" cy="44352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 rot="3152971">
              <a:off x="3006107" y="2157610"/>
              <a:ext cx="536335" cy="42183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43379" y="2210803"/>
              <a:ext cx="435415" cy="41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54"/>
          <p:cNvSpPr>
            <a:spLocks noChangeArrowheads="1"/>
          </p:cNvSpPr>
          <p:nvPr/>
        </p:nvSpPr>
        <p:spPr bwMode="auto">
          <a:xfrm>
            <a:off x="4625354" y="1332188"/>
            <a:ext cx="265437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174693" y="1935125"/>
            <a:ext cx="50739" cy="828002"/>
            <a:chOff x="3095778" y="2867864"/>
            <a:chExt cx="67652" cy="1104002"/>
          </a:xfrm>
        </p:grpSpPr>
        <p:sp>
          <p:nvSpPr>
            <p:cNvPr id="25" name="矩形 24"/>
            <p:cNvSpPr/>
            <p:nvPr/>
          </p:nvSpPr>
          <p:spPr bwMode="auto">
            <a:xfrm rot="3152971">
              <a:off x="2549512" y="3417727"/>
              <a:ext cx="1104002" cy="4275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3"/>
            <p:cNvSpPr/>
            <p:nvPr/>
          </p:nvSpPr>
          <p:spPr bwMode="auto">
            <a:xfrm rot="3152971">
              <a:off x="2611057" y="3364646"/>
              <a:ext cx="1037093" cy="67652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28799" y="2013677"/>
            <a:ext cx="349511" cy="426425"/>
            <a:chOff x="3041619" y="2972598"/>
            <a:chExt cx="466014" cy="568567"/>
          </a:xfrm>
        </p:grpSpPr>
        <p:sp>
          <p:nvSpPr>
            <p:cNvPr id="28" name="椭圆 6"/>
            <p:cNvSpPr/>
            <p:nvPr/>
          </p:nvSpPr>
          <p:spPr bwMode="auto">
            <a:xfrm rot="3152971">
              <a:off x="2999449" y="3032982"/>
              <a:ext cx="568567" cy="44780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6"/>
            <p:cNvSpPr/>
            <p:nvPr/>
          </p:nvSpPr>
          <p:spPr bwMode="auto">
            <a:xfrm rot="3152971">
              <a:off x="3006108" y="3061749"/>
              <a:ext cx="536335" cy="42183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49"/>
            <p:cNvSpPr txBox="1">
              <a:spLocks noChangeArrowheads="1"/>
            </p:cNvSpPr>
            <p:nvPr/>
          </p:nvSpPr>
          <p:spPr bwMode="auto">
            <a:xfrm>
              <a:off x="3041619" y="3104347"/>
              <a:ext cx="435415" cy="41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625357" y="2014084"/>
            <a:ext cx="279945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74693" y="2683565"/>
            <a:ext cx="50739" cy="828002"/>
            <a:chOff x="3095778" y="3772003"/>
            <a:chExt cx="67652" cy="1104003"/>
          </a:xfrm>
        </p:grpSpPr>
        <p:sp>
          <p:nvSpPr>
            <p:cNvPr id="33" name="矩形 32"/>
            <p:cNvSpPr/>
            <p:nvPr/>
          </p:nvSpPr>
          <p:spPr bwMode="auto">
            <a:xfrm rot="3152971">
              <a:off x="2549512" y="4321867"/>
              <a:ext cx="1104003" cy="4275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"/>
            <p:cNvSpPr/>
            <p:nvPr/>
          </p:nvSpPr>
          <p:spPr bwMode="auto">
            <a:xfrm rot="3152971">
              <a:off x="2611057" y="4268787"/>
              <a:ext cx="1037094" cy="67652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42456" y="2762118"/>
            <a:ext cx="335850" cy="426425"/>
            <a:chOff x="3059833" y="3876738"/>
            <a:chExt cx="447800" cy="568567"/>
          </a:xfrm>
        </p:grpSpPr>
        <p:sp>
          <p:nvSpPr>
            <p:cNvPr id="36" name="椭圆 6"/>
            <p:cNvSpPr/>
            <p:nvPr/>
          </p:nvSpPr>
          <p:spPr bwMode="auto">
            <a:xfrm rot="3152971">
              <a:off x="2999449" y="3937122"/>
              <a:ext cx="568567" cy="44780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6"/>
            <p:cNvSpPr/>
            <p:nvPr/>
          </p:nvSpPr>
          <p:spPr bwMode="auto">
            <a:xfrm rot="3152971">
              <a:off x="3006107" y="3965890"/>
              <a:ext cx="536336" cy="42183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29"/>
            <p:cNvSpPr txBox="1">
              <a:spLocks noChangeArrowheads="1"/>
            </p:cNvSpPr>
            <p:nvPr/>
          </p:nvSpPr>
          <p:spPr bwMode="auto">
            <a:xfrm>
              <a:off x="3063497" y="4033395"/>
              <a:ext cx="435416" cy="41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625354" y="2725675"/>
            <a:ext cx="265437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9640" y="344705"/>
            <a:ext cx="1169592" cy="1190547"/>
            <a:chOff x="409640" y="344705"/>
            <a:chExt cx="1169592" cy="1190547"/>
          </a:xfrm>
        </p:grpSpPr>
        <p:grpSp>
          <p:nvGrpSpPr>
            <p:cNvPr id="40" name="组合 39"/>
            <p:cNvGrpSpPr/>
            <p:nvPr/>
          </p:nvGrpSpPr>
          <p:grpSpPr>
            <a:xfrm>
              <a:off x="417710" y="403974"/>
              <a:ext cx="1161522" cy="1131278"/>
              <a:chOff x="1456771" y="1052454"/>
              <a:chExt cx="1642584" cy="1853324"/>
            </a:xfrm>
            <a:effectLst>
              <a:outerShdw blurRad="190500" dist="241300" dir="3480000" sx="95000" sy="95000" algn="ctr" rotWithShape="0">
                <a:srgbClr val="000000">
                  <a:alpha val="31000"/>
                </a:srgbClr>
              </a:outerShdw>
            </a:effectLst>
          </p:grpSpPr>
          <p:sp>
            <p:nvSpPr>
              <p:cNvPr id="41" name="Freeform 5"/>
              <p:cNvSpPr/>
              <p:nvPr/>
            </p:nvSpPr>
            <p:spPr bwMode="auto">
              <a:xfrm rot="5400000">
                <a:off x="1351401" y="1157824"/>
                <a:ext cx="1853324" cy="164258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D3D3D3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rgbClr val="ADADAD"/>
                    </a:gs>
                    <a:gs pos="100000">
                      <a:schemeClr val="bg1"/>
                    </a:gs>
                  </a:gsLst>
                  <a:lin ang="8100000" scaled="0"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550751" y="1164161"/>
                <a:ext cx="1454626" cy="1629611"/>
              </a:xfrm>
              <a:prstGeom prst="ellipse">
                <a:avLst/>
              </a:prstGeom>
              <a:solidFill>
                <a:srgbClr val="33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500" b="1" dirty="0"/>
              </a:p>
            </p:txBody>
          </p:sp>
        </p:grpSp>
        <p:sp>
          <p:nvSpPr>
            <p:cNvPr id="4" name="Oval 6" descr="#wm#_48_07_*Z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9640" y="344705"/>
              <a:ext cx="1144191" cy="1147763"/>
            </a:xfrm>
            <a:prstGeom prst="ellipse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5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</a:t>
              </a:r>
              <a:endParaRPr lang="zh-CN" altLang="zh-CN" sz="5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30433" y="1223518"/>
            <a:ext cx="796462" cy="775724"/>
            <a:chOff x="1130433" y="1223518"/>
            <a:chExt cx="796462" cy="775724"/>
          </a:xfrm>
        </p:grpSpPr>
        <p:grpSp>
          <p:nvGrpSpPr>
            <p:cNvPr id="44" name="组合 43"/>
            <p:cNvGrpSpPr/>
            <p:nvPr/>
          </p:nvGrpSpPr>
          <p:grpSpPr>
            <a:xfrm>
              <a:off x="1130433" y="1223518"/>
              <a:ext cx="796462" cy="775724"/>
              <a:chOff x="1456771" y="1052454"/>
              <a:chExt cx="1642584" cy="1853324"/>
            </a:xfrm>
            <a:effectLst>
              <a:outerShdw blurRad="190500" dist="241300" dir="3480000" sx="95000" sy="95000" algn="ctr" rotWithShape="0">
                <a:srgbClr val="000000">
                  <a:alpha val="31000"/>
                </a:srgbClr>
              </a:outerShdw>
            </a:effectLst>
          </p:grpSpPr>
          <p:sp>
            <p:nvSpPr>
              <p:cNvPr id="45" name="Freeform 5"/>
              <p:cNvSpPr/>
              <p:nvPr/>
            </p:nvSpPr>
            <p:spPr bwMode="auto">
              <a:xfrm rot="5400000">
                <a:off x="1351401" y="1157824"/>
                <a:ext cx="1853324" cy="164258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D3D3D3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rgbClr val="ADADAD"/>
                    </a:gs>
                    <a:gs pos="100000">
                      <a:schemeClr val="bg1"/>
                    </a:gs>
                  </a:gsLst>
                  <a:lin ang="8100000" scaled="0"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550751" y="1164161"/>
                <a:ext cx="1454626" cy="1629611"/>
              </a:xfrm>
              <a:prstGeom prst="ellipse">
                <a:avLst/>
              </a:prstGeom>
              <a:solidFill>
                <a:srgbClr val="33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500" b="1" dirty="0"/>
              </a:p>
            </p:txBody>
          </p:sp>
        </p:grpSp>
        <p:sp>
          <p:nvSpPr>
            <p:cNvPr id="5" name="Oval 7" descr="#wm#_48_07_*Z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80768" y="1260035"/>
              <a:ext cx="695325" cy="696515"/>
            </a:xfrm>
            <a:prstGeom prst="ellipse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33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zh-CN" sz="33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80702" y="1642755"/>
            <a:ext cx="458390" cy="2058591"/>
          </a:xfrm>
          <a:prstGeom prst="rect">
            <a:avLst/>
          </a:prstGeom>
          <a:noFill/>
        </p:spPr>
        <p:txBody>
          <a:bodyPr vert="eaVert"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700" dirty="0">
                <a:solidFill>
                  <a:srgbClr val="E1E6FA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2700" dirty="0">
              <a:solidFill>
                <a:srgbClr val="E1E6FA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36949" y="3486019"/>
            <a:ext cx="394062" cy="426425"/>
            <a:chOff x="2982217" y="3876739"/>
            <a:chExt cx="525416" cy="568567"/>
          </a:xfrm>
        </p:grpSpPr>
        <p:sp>
          <p:nvSpPr>
            <p:cNvPr id="47" name="椭圆 6"/>
            <p:cNvSpPr/>
            <p:nvPr>
              <p:custDataLst>
                <p:tags r:id="rId6"/>
              </p:custDataLst>
            </p:nvPr>
          </p:nvSpPr>
          <p:spPr bwMode="auto">
            <a:xfrm rot="3152971">
              <a:off x="2999449" y="3937122"/>
              <a:ext cx="568567" cy="44780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6"/>
            <p:cNvSpPr/>
            <p:nvPr>
              <p:custDataLst>
                <p:tags r:id="rId7"/>
              </p:custDataLst>
            </p:nvPr>
          </p:nvSpPr>
          <p:spPr bwMode="auto">
            <a:xfrm rot="3152971">
              <a:off x="3006107" y="3965890"/>
              <a:ext cx="536336" cy="42183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2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82217" y="4033395"/>
              <a:ext cx="435416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5989" y="3436875"/>
            <a:ext cx="265437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产品演示</a:t>
            </a:r>
          </a:p>
        </p:txBody>
      </p:sp>
      <p:sp>
        <p:nvSpPr>
          <p:cNvPr id="51" name="椭圆 3"/>
          <p:cNvSpPr/>
          <p:nvPr>
            <p:custDataLst>
              <p:tags r:id="rId3"/>
            </p:custDataLst>
          </p:nvPr>
        </p:nvSpPr>
        <p:spPr bwMode="auto">
          <a:xfrm rot="3152971">
            <a:off x="3841632" y="3794023"/>
            <a:ext cx="777820" cy="50739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 descr="du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3870" y="2474595"/>
            <a:ext cx="3046730" cy="2537460"/>
          </a:xfrm>
          <a:prstGeom prst="rect">
            <a:avLst/>
          </a:prstGeom>
        </p:spPr>
      </p:pic>
      <p:pic>
        <p:nvPicPr>
          <p:cNvPr id="52" name="图片 51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12305" y="77470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37862"/>
            <a:ext cx="9144000" cy="1674064"/>
          </a:xfrm>
          <a:prstGeom prst="rect">
            <a:avLst/>
          </a:prstGeom>
          <a:gradFill flip="none" rotWithShape="1"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u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5605" y="14605"/>
            <a:ext cx="3957320" cy="329755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9042" y="1059583"/>
            <a:ext cx="1545916" cy="1505664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0" name="Freeform 5"/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50751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18561" y="2644538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系统简介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63321" y="1207166"/>
            <a:ext cx="1037463" cy="1148941"/>
            <a:chOff x="4063321" y="1377982"/>
            <a:chExt cx="1037463" cy="1148941"/>
          </a:xfrm>
        </p:grpSpPr>
        <p:sp>
          <p:nvSpPr>
            <p:cNvPr id="6" name="TextBox 5"/>
            <p:cNvSpPr txBox="1"/>
            <p:nvPr/>
          </p:nvSpPr>
          <p:spPr>
            <a:xfrm>
              <a:off x="4063321" y="1377982"/>
              <a:ext cx="10374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6539" y="2169005"/>
              <a:ext cx="931025" cy="357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</p:txBody>
        </p:sp>
      </p:grpSp>
      <p:pic>
        <p:nvPicPr>
          <p:cNvPr id="3" name="图片 2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505" y="0"/>
            <a:ext cx="2058035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jiyin-首页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21080" y="48895"/>
            <a:ext cx="5547360" cy="51435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28520" y="1893570"/>
            <a:ext cx="4704080" cy="2270760"/>
            <a:chOff x="3075" y="2982"/>
            <a:chExt cx="7408" cy="3576"/>
          </a:xfrm>
        </p:grpSpPr>
        <p:sp>
          <p:nvSpPr>
            <p:cNvPr id="32" name="矩形 31"/>
            <p:cNvSpPr/>
            <p:nvPr>
              <p:custDataLst>
                <p:tags r:id="rId6"/>
              </p:custDataLst>
            </p:nvPr>
          </p:nvSpPr>
          <p:spPr>
            <a:xfrm>
              <a:off x="3075" y="2982"/>
              <a:ext cx="7408" cy="357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90" y="3321"/>
              <a:ext cx="640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济</a:t>
              </a:r>
              <a:r>
                <a:rPr lang="zh-CN" altLang="en-US" sz="1600" dirty="0">
                  <a:solidFill>
                    <a:srgbClr val="2B4F85"/>
                  </a:solidFill>
                  <a:latin typeface="思源黑体 CN Normal"/>
                  <a:ea typeface="微软雅黑" panose="020B0503020204020204" pitchFamily="34" charset="-122"/>
                  <a:sym typeface="+mn-ea"/>
                </a:rPr>
                <a:t>康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同行是一款专门为学校医疗机构设计的综合性医疗服务平台。它整合了从挂号预约、诊断查询、缴费管理、到药品库存管理的全方位功能，旨在为校内师生提供便捷、高效和安全的医疗服务。</a:t>
              </a:r>
            </a:p>
          </p:txBody>
        </p:sp>
      </p:grpSp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656406" y="318585"/>
            <a:ext cx="2057400" cy="273844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>
            <p:custDataLst>
              <p:tags r:id="rId2"/>
            </p:custDataLst>
          </p:nvPr>
        </p:nvSpPr>
        <p:spPr>
          <a:xfrm>
            <a:off x="2007235" y="975995"/>
            <a:ext cx="522668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2B4F85"/>
                </a:solidFill>
                <a:latin typeface="思源黑体 CN Normal"/>
                <a:ea typeface="微软雅黑" panose="020B0503020204020204" pitchFamily="34" charset="-122"/>
              </a:rPr>
              <a:t>济康同行？</a:t>
            </a:r>
          </a:p>
        </p:txBody>
      </p:sp>
      <p:sp>
        <p:nvSpPr>
          <p:cNvPr id="4" name="矩形: 圆角 1"/>
          <p:cNvSpPr/>
          <p:nvPr>
            <p:custDataLst>
              <p:tags r:id="rId3"/>
            </p:custDataLst>
          </p:nvPr>
        </p:nvSpPr>
        <p:spPr>
          <a:xfrm>
            <a:off x="3309620" y="1631315"/>
            <a:ext cx="2238375" cy="4413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35" name="矩形 34"/>
          <p:cNvSpPr/>
          <p:nvPr>
            <p:custDataLst>
              <p:tags r:id="rId4"/>
            </p:custDataLst>
          </p:nvPr>
        </p:nvSpPr>
        <p:spPr>
          <a:xfrm>
            <a:off x="3413760" y="1631315"/>
            <a:ext cx="2134235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简要介绍</a:t>
            </a:r>
          </a:p>
        </p:txBody>
      </p:sp>
      <p:pic>
        <p:nvPicPr>
          <p:cNvPr id="10" name="图片 9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58230" y="-15875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jiyin-首页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1021080" y="48895"/>
            <a:ext cx="5547360" cy="5143500"/>
          </a:xfrm>
          <a:prstGeom prst="rect">
            <a:avLst/>
          </a:prstGeom>
        </p:spPr>
      </p:pic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656406" y="318585"/>
            <a:ext cx="2057400" cy="273844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>
            <p:custDataLst>
              <p:tags r:id="rId3"/>
            </p:custDataLst>
          </p:nvPr>
        </p:nvSpPr>
        <p:spPr>
          <a:xfrm>
            <a:off x="1941195" y="975995"/>
            <a:ext cx="522668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2B4F85"/>
                </a:solidFill>
                <a:latin typeface="思源黑体 CN Normal"/>
                <a:ea typeface="微软雅黑" panose="020B0503020204020204" pitchFamily="34" charset="-122"/>
              </a:rPr>
              <a:t>济康同行</a:t>
            </a:r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668655" y="1893570"/>
            <a:ext cx="8150225" cy="210883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4" name="矩形: 圆角 1"/>
          <p:cNvSpPr/>
          <p:nvPr>
            <p:custDataLst>
              <p:tags r:id="rId5"/>
            </p:custDataLst>
          </p:nvPr>
        </p:nvSpPr>
        <p:spPr>
          <a:xfrm>
            <a:off x="3309620" y="1631315"/>
            <a:ext cx="2238375" cy="4413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3413760" y="1685925"/>
            <a:ext cx="2134235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产品分析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635" y="2080260"/>
            <a:ext cx="8148955" cy="1847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现有同类系统缺点：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现有的校医院在线问诊系统可能功能单一、操作界面不够友好、数据整合和管理不够高效，无法满足跨科室的联动需求，以及病人、医生和管理者的深度互动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该系统旨在为学校医院提供一个全面、高效和用户友好的在线问诊平台，实现病人、医生和管理者之间的无缝连接，提高医疗服务质量与效率。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65850" y="-5461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jiyin-首页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1021080" y="48895"/>
            <a:ext cx="5547360" cy="5143500"/>
          </a:xfrm>
          <a:prstGeom prst="rect">
            <a:avLst/>
          </a:prstGeom>
        </p:spPr>
      </p:pic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646358" y="318585"/>
            <a:ext cx="2057400" cy="273844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430" y="1059180"/>
            <a:ext cx="2371725" cy="422910"/>
            <a:chOff x="1418" y="1668"/>
            <a:chExt cx="3735" cy="666"/>
          </a:xfrm>
        </p:grpSpPr>
        <p:sp>
          <p:nvSpPr>
            <p:cNvPr id="17" name="燕尾形 16"/>
            <p:cNvSpPr/>
            <p:nvPr>
              <p:custDataLst>
                <p:tags r:id="rId12"/>
              </p:custDataLst>
            </p:nvPr>
          </p:nvSpPr>
          <p:spPr>
            <a:xfrm>
              <a:off x="1418" y="1770"/>
              <a:ext cx="378" cy="46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/>
            </a:p>
          </p:txBody>
        </p:sp>
        <p:sp>
          <p:nvSpPr>
            <p:cNvPr id="2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2079" y="1668"/>
              <a:ext cx="3074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200" b="1" spc="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rgbClr val="2B4F85"/>
                  </a:solidFill>
                  <a:latin typeface="思源黑体 CN Normal"/>
                  <a:ea typeface="微软雅黑" panose="020B0503020204020204" pitchFamily="34" charset="-122"/>
                </a:rPr>
                <a:t>子系统设计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8915" y="1059180"/>
            <a:ext cx="2995930" cy="423545"/>
            <a:chOff x="1418" y="1668"/>
            <a:chExt cx="4718" cy="667"/>
          </a:xfrm>
        </p:grpSpPr>
        <p:sp>
          <p:nvSpPr>
            <p:cNvPr id="9" name="燕尾形 8"/>
            <p:cNvSpPr/>
            <p:nvPr>
              <p:custDataLst>
                <p:tags r:id="rId10"/>
              </p:custDataLst>
            </p:nvPr>
          </p:nvSpPr>
          <p:spPr>
            <a:xfrm>
              <a:off x="1418" y="1770"/>
              <a:ext cx="378" cy="46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/>
            </a:p>
          </p:txBody>
        </p:sp>
        <p:sp>
          <p:nvSpPr>
            <p:cNvPr id="10" name="文本框 3"/>
            <p:cNvSpPr txBox="1"/>
            <p:nvPr>
              <p:custDataLst>
                <p:tags r:id="rId11"/>
              </p:custDataLst>
            </p:nvPr>
          </p:nvSpPr>
          <p:spPr>
            <a:xfrm>
              <a:off x="2079" y="1668"/>
              <a:ext cx="4057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200" b="1" spc="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rgbClr val="2B4F85"/>
                  </a:solidFill>
                  <a:latin typeface="思源黑体 CN Normal"/>
                  <a:ea typeface="微软雅黑" panose="020B0503020204020204" pitchFamily="34" charset="-122"/>
                </a:rPr>
                <a:t>产品面向对象设计</a:t>
              </a:r>
            </a:p>
          </p:txBody>
        </p:sp>
      </p:grpSp>
      <p:sp>
        <p:nvSpPr>
          <p:cNvPr id="57" name="iconfont-11143-5258359"/>
          <p:cNvSpPr/>
          <p:nvPr>
            <p:custDataLst>
              <p:tags r:id="rId3"/>
            </p:custDataLst>
          </p:nvPr>
        </p:nvSpPr>
        <p:spPr>
          <a:xfrm>
            <a:off x="5908040" y="1798955"/>
            <a:ext cx="395605" cy="393700"/>
          </a:xfrm>
          <a:custGeom>
            <a:avLst/>
            <a:gdLst>
              <a:gd name="connsiteX0" fmla="*/ 391085 w 609586"/>
              <a:gd name="connsiteY0" fmla="*/ 586671 h 609586"/>
              <a:gd name="connsiteX1" fmla="*/ 477452 w 609586"/>
              <a:gd name="connsiteY1" fmla="*/ 586671 h 609586"/>
              <a:gd name="connsiteX2" fmla="*/ 477452 w 609586"/>
              <a:gd name="connsiteY2" fmla="*/ 609586 h 609586"/>
              <a:gd name="connsiteX3" fmla="*/ 391085 w 609586"/>
              <a:gd name="connsiteY3" fmla="*/ 609586 h 609586"/>
              <a:gd name="connsiteX4" fmla="*/ 261582 w 609586"/>
              <a:gd name="connsiteY4" fmla="*/ 586671 h 609586"/>
              <a:gd name="connsiteX5" fmla="*/ 347949 w 609586"/>
              <a:gd name="connsiteY5" fmla="*/ 586671 h 609586"/>
              <a:gd name="connsiteX6" fmla="*/ 347949 w 609586"/>
              <a:gd name="connsiteY6" fmla="*/ 609586 h 609586"/>
              <a:gd name="connsiteX7" fmla="*/ 261582 w 609586"/>
              <a:gd name="connsiteY7" fmla="*/ 609586 h 609586"/>
              <a:gd name="connsiteX8" fmla="*/ 129556 w 609586"/>
              <a:gd name="connsiteY8" fmla="*/ 586671 h 609586"/>
              <a:gd name="connsiteX9" fmla="*/ 215876 w 609586"/>
              <a:gd name="connsiteY9" fmla="*/ 586671 h 609586"/>
              <a:gd name="connsiteX10" fmla="*/ 215876 w 609586"/>
              <a:gd name="connsiteY10" fmla="*/ 609586 h 609586"/>
              <a:gd name="connsiteX11" fmla="*/ 129556 w 609586"/>
              <a:gd name="connsiteY11" fmla="*/ 609586 h 609586"/>
              <a:gd name="connsiteX12" fmla="*/ 304793 w 609586"/>
              <a:gd name="connsiteY12" fmla="*/ 477525 h 609586"/>
              <a:gd name="connsiteX13" fmla="*/ 271790 w 609586"/>
              <a:gd name="connsiteY13" fmla="*/ 510528 h 609586"/>
              <a:gd name="connsiteX14" fmla="*/ 304793 w 609586"/>
              <a:gd name="connsiteY14" fmla="*/ 543532 h 609586"/>
              <a:gd name="connsiteX15" fmla="*/ 337797 w 609586"/>
              <a:gd name="connsiteY15" fmla="*/ 510528 h 609586"/>
              <a:gd name="connsiteX16" fmla="*/ 304793 w 609586"/>
              <a:gd name="connsiteY16" fmla="*/ 477525 h 609586"/>
              <a:gd name="connsiteX17" fmla="*/ 363228 w 609586"/>
              <a:gd name="connsiteY17" fmla="*/ 312413 h 609586"/>
              <a:gd name="connsiteX18" fmla="*/ 373372 w 609586"/>
              <a:gd name="connsiteY18" fmla="*/ 314937 h 609586"/>
              <a:gd name="connsiteX19" fmla="*/ 533388 w 609586"/>
              <a:gd name="connsiteY19" fmla="*/ 533388 h 609586"/>
              <a:gd name="connsiteX20" fmla="*/ 533388 w 609586"/>
              <a:gd name="connsiteY20" fmla="*/ 586727 h 609586"/>
              <a:gd name="connsiteX21" fmla="*/ 609586 w 609586"/>
              <a:gd name="connsiteY21" fmla="*/ 586727 h 609586"/>
              <a:gd name="connsiteX22" fmla="*/ 609586 w 609586"/>
              <a:gd name="connsiteY22" fmla="*/ 609586 h 609586"/>
              <a:gd name="connsiteX23" fmla="*/ 508004 w 609586"/>
              <a:gd name="connsiteY23" fmla="*/ 609586 h 609586"/>
              <a:gd name="connsiteX24" fmla="*/ 508004 w 609586"/>
              <a:gd name="connsiteY24" fmla="*/ 533388 h 609586"/>
              <a:gd name="connsiteX25" fmla="*/ 373372 w 609586"/>
              <a:gd name="connsiteY25" fmla="*/ 340368 h 609586"/>
              <a:gd name="connsiteX26" fmla="*/ 317509 w 609586"/>
              <a:gd name="connsiteY26" fmla="*/ 459714 h 609586"/>
              <a:gd name="connsiteX27" fmla="*/ 355608 w 609586"/>
              <a:gd name="connsiteY27" fmla="*/ 510528 h 609586"/>
              <a:gd name="connsiteX28" fmla="*/ 302269 w 609586"/>
              <a:gd name="connsiteY28" fmla="*/ 563867 h 609586"/>
              <a:gd name="connsiteX29" fmla="*/ 248930 w 609586"/>
              <a:gd name="connsiteY29" fmla="*/ 510528 h 609586"/>
              <a:gd name="connsiteX30" fmla="*/ 287030 w 609586"/>
              <a:gd name="connsiteY30" fmla="*/ 459714 h 609586"/>
              <a:gd name="connsiteX31" fmla="*/ 231119 w 609586"/>
              <a:gd name="connsiteY31" fmla="*/ 340368 h 609586"/>
              <a:gd name="connsiteX32" fmla="*/ 96534 w 609586"/>
              <a:gd name="connsiteY32" fmla="*/ 533388 h 609586"/>
              <a:gd name="connsiteX33" fmla="*/ 96534 w 609586"/>
              <a:gd name="connsiteY33" fmla="*/ 609586 h 609586"/>
              <a:gd name="connsiteX34" fmla="*/ 0 w 609586"/>
              <a:gd name="connsiteY34" fmla="*/ 609586 h 609586"/>
              <a:gd name="connsiteX35" fmla="*/ 0 w 609586"/>
              <a:gd name="connsiteY35" fmla="*/ 586727 h 609586"/>
              <a:gd name="connsiteX36" fmla="*/ 76198 w 609586"/>
              <a:gd name="connsiteY36" fmla="*/ 586727 h 609586"/>
              <a:gd name="connsiteX37" fmla="*/ 76198 w 609586"/>
              <a:gd name="connsiteY37" fmla="*/ 533388 h 609586"/>
              <a:gd name="connsiteX38" fmla="*/ 231119 w 609586"/>
              <a:gd name="connsiteY38" fmla="*/ 317509 h 609586"/>
              <a:gd name="connsiteX39" fmla="*/ 241311 w 609586"/>
              <a:gd name="connsiteY39" fmla="*/ 314937 h 609586"/>
              <a:gd name="connsiteX40" fmla="*/ 246359 w 609586"/>
              <a:gd name="connsiteY40" fmla="*/ 322557 h 609586"/>
              <a:gd name="connsiteX41" fmla="*/ 302269 w 609586"/>
              <a:gd name="connsiteY41" fmla="*/ 441950 h 609586"/>
              <a:gd name="connsiteX42" fmla="*/ 358132 w 609586"/>
              <a:gd name="connsiteY42" fmla="*/ 320033 h 609586"/>
              <a:gd name="connsiteX43" fmla="*/ 304793 w 609586"/>
              <a:gd name="connsiteY43" fmla="*/ 22859 h 609586"/>
              <a:gd name="connsiteX44" fmla="*/ 185400 w 609586"/>
              <a:gd name="connsiteY44" fmla="*/ 142253 h 609586"/>
              <a:gd name="connsiteX45" fmla="*/ 304793 w 609586"/>
              <a:gd name="connsiteY45" fmla="*/ 261598 h 609586"/>
              <a:gd name="connsiteX46" fmla="*/ 424186 w 609586"/>
              <a:gd name="connsiteY46" fmla="*/ 142253 h 609586"/>
              <a:gd name="connsiteX47" fmla="*/ 304793 w 609586"/>
              <a:gd name="connsiteY47" fmla="*/ 22859 h 609586"/>
              <a:gd name="connsiteX48" fmla="*/ 304793 w 609586"/>
              <a:gd name="connsiteY48" fmla="*/ 0 h 609586"/>
              <a:gd name="connsiteX49" fmla="*/ 447046 w 609586"/>
              <a:gd name="connsiteY49" fmla="*/ 139681 h 609586"/>
              <a:gd name="connsiteX50" fmla="*/ 304793 w 609586"/>
              <a:gd name="connsiteY50" fmla="*/ 281934 h 609586"/>
              <a:gd name="connsiteX51" fmla="*/ 162541 w 609586"/>
              <a:gd name="connsiteY51" fmla="*/ 142253 h 609586"/>
              <a:gd name="connsiteX52" fmla="*/ 304793 w 609586"/>
              <a:gd name="connsiteY52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9586" h="609586">
                <a:moveTo>
                  <a:pt x="391085" y="586671"/>
                </a:moveTo>
                <a:lnTo>
                  <a:pt x="477452" y="586671"/>
                </a:lnTo>
                <a:lnTo>
                  <a:pt x="477452" y="609586"/>
                </a:lnTo>
                <a:lnTo>
                  <a:pt x="391085" y="609586"/>
                </a:lnTo>
                <a:close/>
                <a:moveTo>
                  <a:pt x="261582" y="586671"/>
                </a:moveTo>
                <a:lnTo>
                  <a:pt x="347949" y="586671"/>
                </a:lnTo>
                <a:lnTo>
                  <a:pt x="347949" y="609586"/>
                </a:lnTo>
                <a:lnTo>
                  <a:pt x="261582" y="609586"/>
                </a:lnTo>
                <a:close/>
                <a:moveTo>
                  <a:pt x="129556" y="586671"/>
                </a:moveTo>
                <a:lnTo>
                  <a:pt x="215876" y="586671"/>
                </a:lnTo>
                <a:lnTo>
                  <a:pt x="215876" y="609586"/>
                </a:lnTo>
                <a:lnTo>
                  <a:pt x="129556" y="609586"/>
                </a:lnTo>
                <a:close/>
                <a:moveTo>
                  <a:pt x="304793" y="477525"/>
                </a:moveTo>
                <a:cubicBezTo>
                  <a:pt x="287030" y="477525"/>
                  <a:pt x="271790" y="492765"/>
                  <a:pt x="271790" y="510528"/>
                </a:cubicBezTo>
                <a:cubicBezTo>
                  <a:pt x="271790" y="528292"/>
                  <a:pt x="287030" y="543532"/>
                  <a:pt x="304793" y="543532"/>
                </a:cubicBezTo>
                <a:cubicBezTo>
                  <a:pt x="322557" y="543532"/>
                  <a:pt x="337797" y="528292"/>
                  <a:pt x="337797" y="510528"/>
                </a:cubicBezTo>
                <a:cubicBezTo>
                  <a:pt x="337797" y="492765"/>
                  <a:pt x="322557" y="477525"/>
                  <a:pt x="304793" y="477525"/>
                </a:cubicBezTo>
                <a:close/>
                <a:moveTo>
                  <a:pt x="363228" y="312413"/>
                </a:moveTo>
                <a:lnTo>
                  <a:pt x="373372" y="314937"/>
                </a:lnTo>
                <a:cubicBezTo>
                  <a:pt x="469905" y="345416"/>
                  <a:pt x="533388" y="434330"/>
                  <a:pt x="533388" y="533388"/>
                </a:cubicBezTo>
                <a:lnTo>
                  <a:pt x="533388" y="586727"/>
                </a:lnTo>
                <a:lnTo>
                  <a:pt x="609586" y="586727"/>
                </a:lnTo>
                <a:lnTo>
                  <a:pt x="609586" y="609586"/>
                </a:lnTo>
                <a:lnTo>
                  <a:pt x="508004" y="609586"/>
                </a:lnTo>
                <a:lnTo>
                  <a:pt x="508004" y="533388"/>
                </a:lnTo>
                <a:cubicBezTo>
                  <a:pt x="508004" y="447046"/>
                  <a:pt x="454666" y="370847"/>
                  <a:pt x="373372" y="340368"/>
                </a:cubicBezTo>
                <a:cubicBezTo>
                  <a:pt x="353036" y="380991"/>
                  <a:pt x="330177" y="431806"/>
                  <a:pt x="317509" y="459714"/>
                </a:cubicBezTo>
                <a:cubicBezTo>
                  <a:pt x="340368" y="464809"/>
                  <a:pt x="355608" y="485145"/>
                  <a:pt x="355608" y="510528"/>
                </a:cubicBezTo>
                <a:cubicBezTo>
                  <a:pt x="355608" y="538484"/>
                  <a:pt x="332748" y="563867"/>
                  <a:pt x="302269" y="563867"/>
                </a:cubicBezTo>
                <a:cubicBezTo>
                  <a:pt x="274314" y="563867"/>
                  <a:pt x="248930" y="541008"/>
                  <a:pt x="248930" y="510528"/>
                </a:cubicBezTo>
                <a:cubicBezTo>
                  <a:pt x="248930" y="487669"/>
                  <a:pt x="264170" y="467333"/>
                  <a:pt x="287030" y="459714"/>
                </a:cubicBezTo>
                <a:cubicBezTo>
                  <a:pt x="276838" y="436854"/>
                  <a:pt x="253979" y="391135"/>
                  <a:pt x="231119" y="340368"/>
                </a:cubicBezTo>
                <a:cubicBezTo>
                  <a:pt x="149873" y="368276"/>
                  <a:pt x="96534" y="447046"/>
                  <a:pt x="96534" y="533388"/>
                </a:cubicBezTo>
                <a:lnTo>
                  <a:pt x="96534" y="609586"/>
                </a:lnTo>
                <a:lnTo>
                  <a:pt x="0" y="609586"/>
                </a:lnTo>
                <a:lnTo>
                  <a:pt x="0" y="586727"/>
                </a:lnTo>
                <a:lnTo>
                  <a:pt x="76198" y="586727"/>
                </a:lnTo>
                <a:lnTo>
                  <a:pt x="76198" y="533388"/>
                </a:lnTo>
                <a:cubicBezTo>
                  <a:pt x="76198" y="434330"/>
                  <a:pt x="139681" y="345416"/>
                  <a:pt x="231119" y="317509"/>
                </a:cubicBezTo>
                <a:lnTo>
                  <a:pt x="241311" y="314937"/>
                </a:lnTo>
                <a:lnTo>
                  <a:pt x="246359" y="322557"/>
                </a:lnTo>
                <a:cubicBezTo>
                  <a:pt x="269218" y="368276"/>
                  <a:pt x="289554" y="413995"/>
                  <a:pt x="302269" y="441950"/>
                </a:cubicBezTo>
                <a:cubicBezTo>
                  <a:pt x="314937" y="408946"/>
                  <a:pt x="340368" y="360656"/>
                  <a:pt x="358132" y="320033"/>
                </a:cubicBezTo>
                <a:close/>
                <a:moveTo>
                  <a:pt x="304793" y="22859"/>
                </a:moveTo>
                <a:cubicBezTo>
                  <a:pt x="238739" y="22859"/>
                  <a:pt x="185400" y="76198"/>
                  <a:pt x="185400" y="142253"/>
                </a:cubicBezTo>
                <a:cubicBezTo>
                  <a:pt x="185400" y="208259"/>
                  <a:pt x="238739" y="261598"/>
                  <a:pt x="304793" y="261598"/>
                </a:cubicBezTo>
                <a:cubicBezTo>
                  <a:pt x="370848" y="261598"/>
                  <a:pt x="424186" y="208259"/>
                  <a:pt x="424186" y="142253"/>
                </a:cubicBezTo>
                <a:cubicBezTo>
                  <a:pt x="424186" y="76198"/>
                  <a:pt x="370848" y="22859"/>
                  <a:pt x="304793" y="22859"/>
                </a:cubicBezTo>
                <a:close/>
                <a:moveTo>
                  <a:pt x="304793" y="0"/>
                </a:moveTo>
                <a:cubicBezTo>
                  <a:pt x="383516" y="0"/>
                  <a:pt x="447046" y="60959"/>
                  <a:pt x="447046" y="139681"/>
                </a:cubicBezTo>
                <a:cubicBezTo>
                  <a:pt x="447046" y="218451"/>
                  <a:pt x="383516" y="281934"/>
                  <a:pt x="304793" y="281934"/>
                </a:cubicBezTo>
                <a:cubicBezTo>
                  <a:pt x="226071" y="281934"/>
                  <a:pt x="162541" y="220975"/>
                  <a:pt x="162541" y="142253"/>
                </a:cubicBezTo>
                <a:cubicBezTo>
                  <a:pt x="162541" y="63483"/>
                  <a:pt x="226071" y="0"/>
                  <a:pt x="30479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confont-1018-792287"/>
          <p:cNvSpPr/>
          <p:nvPr>
            <p:custDataLst>
              <p:tags r:id="rId4"/>
            </p:custDataLst>
          </p:nvPr>
        </p:nvSpPr>
        <p:spPr>
          <a:xfrm>
            <a:off x="5925820" y="2571750"/>
            <a:ext cx="407670" cy="426085"/>
          </a:xfrm>
          <a:custGeom>
            <a:avLst/>
            <a:gdLst>
              <a:gd name="T0" fmla="*/ 9481 w 12800"/>
              <a:gd name="T1" fmla="*/ 12563 h 12800"/>
              <a:gd name="T2" fmla="*/ 8163 w 12800"/>
              <a:gd name="T3" fmla="*/ 9379 h 12800"/>
              <a:gd name="T4" fmla="*/ 4978 w 12800"/>
              <a:gd name="T5" fmla="*/ 8060 h 12800"/>
              <a:gd name="T6" fmla="*/ 1792 w 12800"/>
              <a:gd name="T7" fmla="*/ 9377 h 12800"/>
              <a:gd name="T8" fmla="*/ 474 w 12800"/>
              <a:gd name="T9" fmla="*/ 12563 h 12800"/>
              <a:gd name="T10" fmla="*/ 237 w 12800"/>
              <a:gd name="T11" fmla="*/ 12800 h 12800"/>
              <a:gd name="T12" fmla="*/ 0 w 12800"/>
              <a:gd name="T13" fmla="*/ 12563 h 12800"/>
              <a:gd name="T14" fmla="*/ 1452 w 12800"/>
              <a:gd name="T15" fmla="*/ 9037 h 12800"/>
              <a:gd name="T16" fmla="*/ 4978 w 12800"/>
              <a:gd name="T17" fmla="*/ 7585 h 12800"/>
              <a:gd name="T18" fmla="*/ 8504 w 12800"/>
              <a:gd name="T19" fmla="*/ 9037 h 12800"/>
              <a:gd name="T20" fmla="*/ 9956 w 12800"/>
              <a:gd name="T21" fmla="*/ 12563 h 12800"/>
              <a:gd name="T22" fmla="*/ 9719 w 12800"/>
              <a:gd name="T23" fmla="*/ 12800 h 12800"/>
              <a:gd name="T24" fmla="*/ 9481 w 12800"/>
              <a:gd name="T25" fmla="*/ 12563 h 12800"/>
              <a:gd name="T26" fmla="*/ 4978 w 12800"/>
              <a:gd name="T27" fmla="*/ 8059 h 12800"/>
              <a:gd name="T28" fmla="*/ 3126 w 12800"/>
              <a:gd name="T29" fmla="*/ 7304 h 12800"/>
              <a:gd name="T30" fmla="*/ 2371 w 12800"/>
              <a:gd name="T31" fmla="*/ 5452 h 12800"/>
              <a:gd name="T32" fmla="*/ 2801 w 12800"/>
              <a:gd name="T33" fmla="*/ 4029 h 12800"/>
              <a:gd name="T34" fmla="*/ 3941 w 12800"/>
              <a:gd name="T35" fmla="*/ 3052 h 12800"/>
              <a:gd name="T36" fmla="*/ 4238 w 12800"/>
              <a:gd name="T37" fmla="*/ 3171 h 12800"/>
              <a:gd name="T38" fmla="*/ 4119 w 12800"/>
              <a:gd name="T39" fmla="*/ 3496 h 12800"/>
              <a:gd name="T40" fmla="*/ 3185 w 12800"/>
              <a:gd name="T41" fmla="*/ 4266 h 12800"/>
              <a:gd name="T42" fmla="*/ 2844 w 12800"/>
              <a:gd name="T43" fmla="*/ 5452 h 12800"/>
              <a:gd name="T44" fmla="*/ 3466 w 12800"/>
              <a:gd name="T45" fmla="*/ 6963 h 12800"/>
              <a:gd name="T46" fmla="*/ 4978 w 12800"/>
              <a:gd name="T47" fmla="*/ 7585 h 12800"/>
              <a:gd name="T48" fmla="*/ 6252 w 12800"/>
              <a:gd name="T49" fmla="*/ 7171 h 12800"/>
              <a:gd name="T50" fmla="*/ 6578 w 12800"/>
              <a:gd name="T51" fmla="*/ 7200 h 12800"/>
              <a:gd name="T52" fmla="*/ 6548 w 12800"/>
              <a:gd name="T53" fmla="*/ 7526 h 12800"/>
              <a:gd name="T54" fmla="*/ 4978 w 12800"/>
              <a:gd name="T55" fmla="*/ 8059 h 12800"/>
              <a:gd name="T56" fmla="*/ 6874 w 12800"/>
              <a:gd name="T57" fmla="*/ 6637 h 12800"/>
              <a:gd name="T58" fmla="*/ 6785 w 12800"/>
              <a:gd name="T59" fmla="*/ 6607 h 12800"/>
              <a:gd name="T60" fmla="*/ 6637 w 12800"/>
              <a:gd name="T61" fmla="*/ 6400 h 12800"/>
              <a:gd name="T62" fmla="*/ 6637 w 12800"/>
              <a:gd name="T63" fmla="*/ 5215 h 12800"/>
              <a:gd name="T64" fmla="*/ 5688 w 12800"/>
              <a:gd name="T65" fmla="*/ 5215 h 12800"/>
              <a:gd name="T66" fmla="*/ 5007 w 12800"/>
              <a:gd name="T67" fmla="*/ 4948 h 12800"/>
              <a:gd name="T68" fmla="*/ 4741 w 12800"/>
              <a:gd name="T69" fmla="*/ 4266 h 12800"/>
              <a:gd name="T70" fmla="*/ 4741 w 12800"/>
              <a:gd name="T71" fmla="*/ 948 h 12800"/>
              <a:gd name="T72" fmla="*/ 5007 w 12800"/>
              <a:gd name="T73" fmla="*/ 268 h 12800"/>
              <a:gd name="T74" fmla="*/ 5688 w 12800"/>
              <a:gd name="T75" fmla="*/ 0 h 12800"/>
              <a:gd name="T76" fmla="*/ 11852 w 12800"/>
              <a:gd name="T77" fmla="*/ 0 h 12800"/>
              <a:gd name="T78" fmla="*/ 12532 w 12800"/>
              <a:gd name="T79" fmla="*/ 266 h 12800"/>
              <a:gd name="T80" fmla="*/ 12800 w 12800"/>
              <a:gd name="T81" fmla="*/ 948 h 12800"/>
              <a:gd name="T82" fmla="*/ 12800 w 12800"/>
              <a:gd name="T83" fmla="*/ 4268 h 12800"/>
              <a:gd name="T84" fmla="*/ 12534 w 12800"/>
              <a:gd name="T85" fmla="*/ 4948 h 12800"/>
              <a:gd name="T86" fmla="*/ 11852 w 12800"/>
              <a:gd name="T87" fmla="*/ 5215 h 12800"/>
              <a:gd name="T88" fmla="*/ 8622 w 12800"/>
              <a:gd name="T89" fmla="*/ 5215 h 12800"/>
              <a:gd name="T90" fmla="*/ 7022 w 12800"/>
              <a:gd name="T91" fmla="*/ 6578 h 12800"/>
              <a:gd name="T92" fmla="*/ 6874 w 12800"/>
              <a:gd name="T93" fmla="*/ 6637 h 12800"/>
              <a:gd name="T94" fmla="*/ 5688 w 12800"/>
              <a:gd name="T95" fmla="*/ 474 h 12800"/>
              <a:gd name="T96" fmla="*/ 5215 w 12800"/>
              <a:gd name="T97" fmla="*/ 947 h 12800"/>
              <a:gd name="T98" fmla="*/ 5215 w 12800"/>
              <a:gd name="T99" fmla="*/ 4266 h 12800"/>
              <a:gd name="T100" fmla="*/ 5688 w 12800"/>
              <a:gd name="T101" fmla="*/ 4740 h 12800"/>
              <a:gd name="T102" fmla="*/ 6874 w 12800"/>
              <a:gd name="T103" fmla="*/ 4740 h 12800"/>
              <a:gd name="T104" fmla="*/ 7110 w 12800"/>
              <a:gd name="T105" fmla="*/ 4977 h 12800"/>
              <a:gd name="T106" fmla="*/ 7110 w 12800"/>
              <a:gd name="T107" fmla="*/ 5896 h 12800"/>
              <a:gd name="T108" fmla="*/ 8385 w 12800"/>
              <a:gd name="T109" fmla="*/ 4800 h 12800"/>
              <a:gd name="T110" fmla="*/ 8534 w 12800"/>
              <a:gd name="T111" fmla="*/ 4741 h 12800"/>
              <a:gd name="T112" fmla="*/ 11853 w 12800"/>
              <a:gd name="T113" fmla="*/ 4741 h 12800"/>
              <a:gd name="T114" fmla="*/ 12326 w 12800"/>
              <a:gd name="T115" fmla="*/ 4268 h 12800"/>
              <a:gd name="T116" fmla="*/ 12326 w 12800"/>
              <a:gd name="T117" fmla="*/ 948 h 12800"/>
              <a:gd name="T118" fmla="*/ 11853 w 12800"/>
              <a:gd name="T119" fmla="*/ 475 h 12800"/>
              <a:gd name="T120" fmla="*/ 5688 w 12800"/>
              <a:gd name="T121" fmla="*/ 475 h 12800"/>
              <a:gd name="T122" fmla="*/ 5688 w 12800"/>
              <a:gd name="T123" fmla="*/ 474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800" h="12800">
                <a:moveTo>
                  <a:pt x="9481" y="12563"/>
                </a:moveTo>
                <a:cubicBezTo>
                  <a:pt x="9481" y="11319"/>
                  <a:pt x="9042" y="10257"/>
                  <a:pt x="8163" y="9379"/>
                </a:cubicBezTo>
                <a:cubicBezTo>
                  <a:pt x="7283" y="8500"/>
                  <a:pt x="6222" y="8060"/>
                  <a:pt x="4978" y="8060"/>
                </a:cubicBezTo>
                <a:cubicBezTo>
                  <a:pt x="3734" y="8060"/>
                  <a:pt x="2671" y="8499"/>
                  <a:pt x="1792" y="9377"/>
                </a:cubicBezTo>
                <a:cubicBezTo>
                  <a:pt x="914" y="10257"/>
                  <a:pt x="474" y="11319"/>
                  <a:pt x="474" y="12563"/>
                </a:cubicBezTo>
                <a:cubicBezTo>
                  <a:pt x="474" y="12722"/>
                  <a:pt x="396" y="12800"/>
                  <a:pt x="237" y="12800"/>
                </a:cubicBezTo>
                <a:cubicBezTo>
                  <a:pt x="78" y="12800"/>
                  <a:pt x="0" y="12722"/>
                  <a:pt x="0" y="12563"/>
                </a:cubicBezTo>
                <a:cubicBezTo>
                  <a:pt x="0" y="11181"/>
                  <a:pt x="484" y="10004"/>
                  <a:pt x="1452" y="9037"/>
                </a:cubicBezTo>
                <a:cubicBezTo>
                  <a:pt x="2419" y="8069"/>
                  <a:pt x="3596" y="7585"/>
                  <a:pt x="4978" y="7585"/>
                </a:cubicBezTo>
                <a:cubicBezTo>
                  <a:pt x="6360" y="7585"/>
                  <a:pt x="7535" y="8070"/>
                  <a:pt x="8504" y="9037"/>
                </a:cubicBezTo>
                <a:cubicBezTo>
                  <a:pt x="9472" y="10004"/>
                  <a:pt x="9956" y="11181"/>
                  <a:pt x="9956" y="12563"/>
                </a:cubicBezTo>
                <a:cubicBezTo>
                  <a:pt x="9956" y="12722"/>
                  <a:pt x="9876" y="12800"/>
                  <a:pt x="9719" y="12800"/>
                </a:cubicBezTo>
                <a:cubicBezTo>
                  <a:pt x="9560" y="12800"/>
                  <a:pt x="9481" y="12722"/>
                  <a:pt x="9481" y="12563"/>
                </a:cubicBezTo>
                <a:close/>
                <a:moveTo>
                  <a:pt x="4978" y="8059"/>
                </a:moveTo>
                <a:cubicBezTo>
                  <a:pt x="4247" y="8059"/>
                  <a:pt x="3630" y="7807"/>
                  <a:pt x="3126" y="7304"/>
                </a:cubicBezTo>
                <a:cubicBezTo>
                  <a:pt x="2621" y="6801"/>
                  <a:pt x="2371" y="6182"/>
                  <a:pt x="2371" y="5452"/>
                </a:cubicBezTo>
                <a:cubicBezTo>
                  <a:pt x="2371" y="4938"/>
                  <a:pt x="2514" y="4463"/>
                  <a:pt x="2801" y="4029"/>
                </a:cubicBezTo>
                <a:cubicBezTo>
                  <a:pt x="3087" y="3596"/>
                  <a:pt x="3468" y="3269"/>
                  <a:pt x="3941" y="3052"/>
                </a:cubicBezTo>
                <a:cubicBezTo>
                  <a:pt x="4099" y="3012"/>
                  <a:pt x="4198" y="3052"/>
                  <a:pt x="4238" y="3171"/>
                </a:cubicBezTo>
                <a:cubicBezTo>
                  <a:pt x="4296" y="3309"/>
                  <a:pt x="4257" y="3418"/>
                  <a:pt x="4119" y="3496"/>
                </a:cubicBezTo>
                <a:cubicBezTo>
                  <a:pt x="3724" y="3654"/>
                  <a:pt x="3412" y="3912"/>
                  <a:pt x="3185" y="4266"/>
                </a:cubicBezTo>
                <a:cubicBezTo>
                  <a:pt x="2958" y="4622"/>
                  <a:pt x="2844" y="5018"/>
                  <a:pt x="2844" y="5452"/>
                </a:cubicBezTo>
                <a:cubicBezTo>
                  <a:pt x="2844" y="6044"/>
                  <a:pt x="3052" y="6547"/>
                  <a:pt x="3466" y="6963"/>
                </a:cubicBezTo>
                <a:cubicBezTo>
                  <a:pt x="3881" y="7378"/>
                  <a:pt x="4385" y="7585"/>
                  <a:pt x="4978" y="7585"/>
                </a:cubicBezTo>
                <a:cubicBezTo>
                  <a:pt x="5452" y="7585"/>
                  <a:pt x="5876" y="7447"/>
                  <a:pt x="6252" y="7171"/>
                </a:cubicBezTo>
                <a:cubicBezTo>
                  <a:pt x="6390" y="7072"/>
                  <a:pt x="6499" y="7082"/>
                  <a:pt x="6578" y="7200"/>
                </a:cubicBezTo>
                <a:cubicBezTo>
                  <a:pt x="6676" y="7338"/>
                  <a:pt x="6666" y="7447"/>
                  <a:pt x="6548" y="7526"/>
                </a:cubicBezTo>
                <a:cubicBezTo>
                  <a:pt x="6074" y="7881"/>
                  <a:pt x="5550" y="8059"/>
                  <a:pt x="4978" y="8059"/>
                </a:cubicBezTo>
                <a:close/>
                <a:moveTo>
                  <a:pt x="6874" y="6637"/>
                </a:moveTo>
                <a:cubicBezTo>
                  <a:pt x="6834" y="6637"/>
                  <a:pt x="6804" y="6627"/>
                  <a:pt x="6785" y="6607"/>
                </a:cubicBezTo>
                <a:cubicBezTo>
                  <a:pt x="6687" y="6568"/>
                  <a:pt x="6637" y="6500"/>
                  <a:pt x="6637" y="6400"/>
                </a:cubicBezTo>
                <a:lnTo>
                  <a:pt x="6637" y="5215"/>
                </a:lnTo>
                <a:lnTo>
                  <a:pt x="5688" y="5215"/>
                </a:lnTo>
                <a:cubicBezTo>
                  <a:pt x="5412" y="5215"/>
                  <a:pt x="5185" y="5125"/>
                  <a:pt x="5007" y="4948"/>
                </a:cubicBezTo>
                <a:cubicBezTo>
                  <a:pt x="4829" y="4771"/>
                  <a:pt x="4741" y="4544"/>
                  <a:pt x="4741" y="4266"/>
                </a:cubicBezTo>
                <a:lnTo>
                  <a:pt x="4741" y="948"/>
                </a:lnTo>
                <a:cubicBezTo>
                  <a:pt x="4741" y="672"/>
                  <a:pt x="4829" y="444"/>
                  <a:pt x="5007" y="268"/>
                </a:cubicBezTo>
                <a:cubicBezTo>
                  <a:pt x="5185" y="88"/>
                  <a:pt x="5412" y="0"/>
                  <a:pt x="5688" y="0"/>
                </a:cubicBezTo>
                <a:lnTo>
                  <a:pt x="11852" y="0"/>
                </a:lnTo>
                <a:cubicBezTo>
                  <a:pt x="12128" y="0"/>
                  <a:pt x="12355" y="88"/>
                  <a:pt x="12532" y="266"/>
                </a:cubicBezTo>
                <a:cubicBezTo>
                  <a:pt x="12712" y="444"/>
                  <a:pt x="12800" y="672"/>
                  <a:pt x="12800" y="948"/>
                </a:cubicBezTo>
                <a:lnTo>
                  <a:pt x="12800" y="4268"/>
                </a:lnTo>
                <a:cubicBezTo>
                  <a:pt x="12800" y="4544"/>
                  <a:pt x="12712" y="4771"/>
                  <a:pt x="12534" y="4948"/>
                </a:cubicBezTo>
                <a:cubicBezTo>
                  <a:pt x="12356" y="5126"/>
                  <a:pt x="12128" y="5215"/>
                  <a:pt x="11852" y="5215"/>
                </a:cubicBezTo>
                <a:lnTo>
                  <a:pt x="8622" y="5215"/>
                </a:lnTo>
                <a:lnTo>
                  <a:pt x="7022" y="6578"/>
                </a:lnTo>
                <a:cubicBezTo>
                  <a:pt x="6982" y="6618"/>
                  <a:pt x="6934" y="6637"/>
                  <a:pt x="6874" y="6637"/>
                </a:cubicBezTo>
                <a:close/>
                <a:moveTo>
                  <a:pt x="5688" y="474"/>
                </a:moveTo>
                <a:cubicBezTo>
                  <a:pt x="5372" y="474"/>
                  <a:pt x="5215" y="632"/>
                  <a:pt x="5215" y="947"/>
                </a:cubicBezTo>
                <a:lnTo>
                  <a:pt x="5215" y="4266"/>
                </a:lnTo>
                <a:cubicBezTo>
                  <a:pt x="5215" y="4582"/>
                  <a:pt x="5372" y="4740"/>
                  <a:pt x="5688" y="4740"/>
                </a:cubicBezTo>
                <a:lnTo>
                  <a:pt x="6874" y="4740"/>
                </a:lnTo>
                <a:cubicBezTo>
                  <a:pt x="7031" y="4740"/>
                  <a:pt x="7110" y="4819"/>
                  <a:pt x="7110" y="4977"/>
                </a:cubicBezTo>
                <a:lnTo>
                  <a:pt x="7110" y="5896"/>
                </a:lnTo>
                <a:lnTo>
                  <a:pt x="8385" y="4800"/>
                </a:lnTo>
                <a:cubicBezTo>
                  <a:pt x="8425" y="4760"/>
                  <a:pt x="8474" y="4741"/>
                  <a:pt x="8534" y="4741"/>
                </a:cubicBezTo>
                <a:lnTo>
                  <a:pt x="11853" y="4741"/>
                </a:lnTo>
                <a:cubicBezTo>
                  <a:pt x="12169" y="4741"/>
                  <a:pt x="12326" y="4584"/>
                  <a:pt x="12326" y="4268"/>
                </a:cubicBezTo>
                <a:lnTo>
                  <a:pt x="12326" y="948"/>
                </a:lnTo>
                <a:cubicBezTo>
                  <a:pt x="12326" y="632"/>
                  <a:pt x="12169" y="475"/>
                  <a:pt x="11853" y="475"/>
                </a:cubicBezTo>
                <a:lnTo>
                  <a:pt x="5688" y="475"/>
                </a:lnTo>
                <a:lnTo>
                  <a:pt x="5688" y="47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iconfont-1018-792292"/>
          <p:cNvSpPr/>
          <p:nvPr>
            <p:custDataLst>
              <p:tags r:id="rId5"/>
            </p:custDataLst>
          </p:nvPr>
        </p:nvSpPr>
        <p:spPr>
          <a:xfrm>
            <a:off x="5933440" y="3376930"/>
            <a:ext cx="407670" cy="393700"/>
          </a:xfrm>
          <a:custGeom>
            <a:avLst/>
            <a:gdLst>
              <a:gd name="T0" fmla="*/ 8028 w 12800"/>
              <a:gd name="T1" fmla="*/ 5903 h 12358"/>
              <a:gd name="T2" fmla="*/ 442 w 12800"/>
              <a:gd name="T3" fmla="*/ 9490 h 12358"/>
              <a:gd name="T4" fmla="*/ 1103 w 12800"/>
              <a:gd name="T5" fmla="*/ 6317 h 12358"/>
              <a:gd name="T6" fmla="*/ 3352 w 12800"/>
              <a:gd name="T7" fmla="*/ 704 h 12358"/>
              <a:gd name="T8" fmla="*/ 7505 w 12800"/>
              <a:gd name="T9" fmla="*/ 2428 h 12358"/>
              <a:gd name="T10" fmla="*/ 3668 w 12800"/>
              <a:gd name="T11" fmla="*/ 3835 h 12358"/>
              <a:gd name="T12" fmla="*/ 7062 w 12800"/>
              <a:gd name="T13" fmla="*/ 2428 h 12358"/>
              <a:gd name="T14" fmla="*/ 3670 w 12800"/>
              <a:gd name="T15" fmla="*/ 1021 h 12358"/>
              <a:gd name="T16" fmla="*/ 9932 w 12800"/>
              <a:gd name="T17" fmla="*/ 12358 h 12358"/>
              <a:gd name="T18" fmla="*/ 9048 w 12800"/>
              <a:gd name="T19" fmla="*/ 11613 h 12358"/>
              <a:gd name="T20" fmla="*/ 7725 w 12800"/>
              <a:gd name="T21" fmla="*/ 11558 h 12358"/>
              <a:gd name="T22" fmla="*/ 7585 w 12800"/>
              <a:gd name="T23" fmla="*/ 10455 h 12358"/>
              <a:gd name="T24" fmla="*/ 6620 w 12800"/>
              <a:gd name="T25" fmla="*/ 9490 h 12358"/>
              <a:gd name="T26" fmla="*/ 7365 w 12800"/>
              <a:gd name="T27" fmla="*/ 8607 h 12358"/>
              <a:gd name="T28" fmla="*/ 7420 w 12800"/>
              <a:gd name="T29" fmla="*/ 7283 h 12358"/>
              <a:gd name="T30" fmla="*/ 8524 w 12800"/>
              <a:gd name="T31" fmla="*/ 7145 h 12358"/>
              <a:gd name="T32" fmla="*/ 9489 w 12800"/>
              <a:gd name="T33" fmla="*/ 6179 h 12358"/>
              <a:gd name="T34" fmla="*/ 10372 w 12800"/>
              <a:gd name="T35" fmla="*/ 6924 h 12358"/>
              <a:gd name="T36" fmla="*/ 11695 w 12800"/>
              <a:gd name="T37" fmla="*/ 6979 h 12358"/>
              <a:gd name="T38" fmla="*/ 11835 w 12800"/>
              <a:gd name="T39" fmla="*/ 8083 h 12358"/>
              <a:gd name="T40" fmla="*/ 12800 w 12800"/>
              <a:gd name="T41" fmla="*/ 9048 h 12358"/>
              <a:gd name="T42" fmla="*/ 12055 w 12800"/>
              <a:gd name="T43" fmla="*/ 9932 h 12358"/>
              <a:gd name="T44" fmla="*/ 12000 w 12800"/>
              <a:gd name="T45" fmla="*/ 11255 h 12358"/>
              <a:gd name="T46" fmla="*/ 10897 w 12800"/>
              <a:gd name="T47" fmla="*/ 11393 h 12358"/>
              <a:gd name="T48" fmla="*/ 9932 w 12800"/>
              <a:gd name="T49" fmla="*/ 12358 h 12358"/>
              <a:gd name="T50" fmla="*/ 9324 w 12800"/>
              <a:gd name="T51" fmla="*/ 11228 h 12358"/>
              <a:gd name="T52" fmla="*/ 9930 w 12800"/>
              <a:gd name="T53" fmla="*/ 11917 h 12358"/>
              <a:gd name="T54" fmla="*/ 10812 w 12800"/>
              <a:gd name="T55" fmla="*/ 10924 h 12358"/>
              <a:gd name="T56" fmla="*/ 11695 w 12800"/>
              <a:gd name="T57" fmla="*/ 10952 h 12358"/>
              <a:gd name="T58" fmla="*/ 11668 w 12800"/>
              <a:gd name="T59" fmla="*/ 9655 h 12358"/>
              <a:gd name="T60" fmla="*/ 12358 w 12800"/>
              <a:gd name="T61" fmla="*/ 9048 h 12358"/>
              <a:gd name="T62" fmla="*/ 11365 w 12800"/>
              <a:gd name="T63" fmla="*/ 8166 h 12358"/>
              <a:gd name="T64" fmla="*/ 11393 w 12800"/>
              <a:gd name="T65" fmla="*/ 7283 h 12358"/>
              <a:gd name="T66" fmla="*/ 10097 w 12800"/>
              <a:gd name="T67" fmla="*/ 7310 h 12358"/>
              <a:gd name="T68" fmla="*/ 9490 w 12800"/>
              <a:gd name="T69" fmla="*/ 6620 h 12358"/>
              <a:gd name="T70" fmla="*/ 8607 w 12800"/>
              <a:gd name="T71" fmla="*/ 7613 h 12358"/>
              <a:gd name="T72" fmla="*/ 7724 w 12800"/>
              <a:gd name="T73" fmla="*/ 7587 h 12358"/>
              <a:gd name="T74" fmla="*/ 7752 w 12800"/>
              <a:gd name="T75" fmla="*/ 8883 h 12358"/>
              <a:gd name="T76" fmla="*/ 7062 w 12800"/>
              <a:gd name="T77" fmla="*/ 9490 h 12358"/>
              <a:gd name="T78" fmla="*/ 8055 w 12800"/>
              <a:gd name="T79" fmla="*/ 10372 h 12358"/>
              <a:gd name="T80" fmla="*/ 8027 w 12800"/>
              <a:gd name="T81" fmla="*/ 11255 h 12358"/>
              <a:gd name="T82" fmla="*/ 10648 w 12800"/>
              <a:gd name="T83" fmla="*/ 10207 h 12358"/>
              <a:gd name="T84" fmla="*/ 8387 w 12800"/>
              <a:gd name="T85" fmla="*/ 9268 h 12358"/>
              <a:gd name="T86" fmla="*/ 10650 w 12800"/>
              <a:gd name="T87" fmla="*/ 8330 h 12358"/>
              <a:gd name="T88" fmla="*/ 10345 w 12800"/>
              <a:gd name="T89" fmla="*/ 8635 h 12358"/>
              <a:gd name="T90" fmla="*/ 8828 w 12800"/>
              <a:gd name="T91" fmla="*/ 9268 h 12358"/>
              <a:gd name="T92" fmla="*/ 10345 w 12800"/>
              <a:gd name="T93" fmla="*/ 9903 h 1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2358">
                <a:moveTo>
                  <a:pt x="8303" y="5572"/>
                </a:moveTo>
                <a:cubicBezTo>
                  <a:pt x="8413" y="5683"/>
                  <a:pt x="8424" y="5784"/>
                  <a:pt x="8332" y="5875"/>
                </a:cubicBezTo>
                <a:cubicBezTo>
                  <a:pt x="8220" y="5987"/>
                  <a:pt x="8119" y="5996"/>
                  <a:pt x="8028" y="5903"/>
                </a:cubicBezTo>
                <a:cubicBezTo>
                  <a:pt x="7163" y="5204"/>
                  <a:pt x="6180" y="4855"/>
                  <a:pt x="5076" y="4855"/>
                </a:cubicBezTo>
                <a:cubicBezTo>
                  <a:pt x="3789" y="4855"/>
                  <a:pt x="2694" y="5306"/>
                  <a:pt x="1793" y="6207"/>
                </a:cubicBezTo>
                <a:cubicBezTo>
                  <a:pt x="892" y="7108"/>
                  <a:pt x="442" y="8202"/>
                  <a:pt x="442" y="9490"/>
                </a:cubicBezTo>
                <a:cubicBezTo>
                  <a:pt x="442" y="9637"/>
                  <a:pt x="369" y="9710"/>
                  <a:pt x="221" y="9710"/>
                </a:cubicBezTo>
                <a:cubicBezTo>
                  <a:pt x="74" y="9710"/>
                  <a:pt x="0" y="9637"/>
                  <a:pt x="0" y="9490"/>
                </a:cubicBezTo>
                <a:cubicBezTo>
                  <a:pt x="0" y="8294"/>
                  <a:pt x="367" y="7237"/>
                  <a:pt x="1103" y="6317"/>
                </a:cubicBezTo>
                <a:cubicBezTo>
                  <a:pt x="1839" y="5398"/>
                  <a:pt x="2778" y="4810"/>
                  <a:pt x="3917" y="4552"/>
                </a:cubicBezTo>
                <a:cubicBezTo>
                  <a:pt x="3071" y="4092"/>
                  <a:pt x="2648" y="3384"/>
                  <a:pt x="2648" y="2428"/>
                </a:cubicBezTo>
                <a:cubicBezTo>
                  <a:pt x="2648" y="1748"/>
                  <a:pt x="2883" y="1172"/>
                  <a:pt x="3352" y="704"/>
                </a:cubicBezTo>
                <a:cubicBezTo>
                  <a:pt x="3821" y="234"/>
                  <a:pt x="4396" y="0"/>
                  <a:pt x="5076" y="0"/>
                </a:cubicBezTo>
                <a:cubicBezTo>
                  <a:pt x="5757" y="0"/>
                  <a:pt x="6332" y="234"/>
                  <a:pt x="6801" y="704"/>
                </a:cubicBezTo>
                <a:cubicBezTo>
                  <a:pt x="7269" y="1172"/>
                  <a:pt x="7505" y="1748"/>
                  <a:pt x="7505" y="2428"/>
                </a:cubicBezTo>
                <a:cubicBezTo>
                  <a:pt x="7505" y="3384"/>
                  <a:pt x="7082" y="4093"/>
                  <a:pt x="6236" y="4552"/>
                </a:cubicBezTo>
                <a:cubicBezTo>
                  <a:pt x="7044" y="4754"/>
                  <a:pt x="7734" y="5094"/>
                  <a:pt x="8303" y="5572"/>
                </a:cubicBezTo>
                <a:close/>
                <a:moveTo>
                  <a:pt x="3668" y="3835"/>
                </a:moveTo>
                <a:cubicBezTo>
                  <a:pt x="4055" y="4221"/>
                  <a:pt x="4524" y="4415"/>
                  <a:pt x="5075" y="4415"/>
                </a:cubicBezTo>
                <a:cubicBezTo>
                  <a:pt x="5627" y="4415"/>
                  <a:pt x="6095" y="4221"/>
                  <a:pt x="6482" y="3835"/>
                </a:cubicBezTo>
                <a:cubicBezTo>
                  <a:pt x="6868" y="3448"/>
                  <a:pt x="7062" y="2980"/>
                  <a:pt x="7062" y="2428"/>
                </a:cubicBezTo>
                <a:cubicBezTo>
                  <a:pt x="7062" y="1876"/>
                  <a:pt x="6868" y="1408"/>
                  <a:pt x="6482" y="1021"/>
                </a:cubicBezTo>
                <a:cubicBezTo>
                  <a:pt x="6097" y="635"/>
                  <a:pt x="5628" y="442"/>
                  <a:pt x="5076" y="442"/>
                </a:cubicBezTo>
                <a:cubicBezTo>
                  <a:pt x="4525" y="442"/>
                  <a:pt x="4056" y="635"/>
                  <a:pt x="3670" y="1021"/>
                </a:cubicBezTo>
                <a:cubicBezTo>
                  <a:pt x="3283" y="1407"/>
                  <a:pt x="3090" y="1875"/>
                  <a:pt x="3090" y="2428"/>
                </a:cubicBezTo>
                <a:cubicBezTo>
                  <a:pt x="3090" y="2980"/>
                  <a:pt x="3283" y="3448"/>
                  <a:pt x="3668" y="3835"/>
                </a:cubicBezTo>
                <a:close/>
                <a:moveTo>
                  <a:pt x="9932" y="12358"/>
                </a:moveTo>
                <a:lnTo>
                  <a:pt x="9490" y="12358"/>
                </a:lnTo>
                <a:cubicBezTo>
                  <a:pt x="9196" y="12358"/>
                  <a:pt x="9048" y="12211"/>
                  <a:pt x="9048" y="11917"/>
                </a:cubicBezTo>
                <a:lnTo>
                  <a:pt x="9048" y="11613"/>
                </a:lnTo>
                <a:cubicBezTo>
                  <a:pt x="8919" y="11578"/>
                  <a:pt x="8745" y="11503"/>
                  <a:pt x="8524" y="11393"/>
                </a:cubicBezTo>
                <a:lnTo>
                  <a:pt x="8332" y="11558"/>
                </a:lnTo>
                <a:cubicBezTo>
                  <a:pt x="8129" y="11761"/>
                  <a:pt x="7927" y="11761"/>
                  <a:pt x="7725" y="11558"/>
                </a:cubicBezTo>
                <a:lnTo>
                  <a:pt x="7420" y="11255"/>
                </a:lnTo>
                <a:cubicBezTo>
                  <a:pt x="7181" y="11053"/>
                  <a:pt x="7181" y="10851"/>
                  <a:pt x="7420" y="10648"/>
                </a:cubicBezTo>
                <a:lnTo>
                  <a:pt x="7585" y="10455"/>
                </a:lnTo>
                <a:cubicBezTo>
                  <a:pt x="7476" y="10235"/>
                  <a:pt x="7402" y="10060"/>
                  <a:pt x="7365" y="9932"/>
                </a:cubicBezTo>
                <a:lnTo>
                  <a:pt x="7062" y="9932"/>
                </a:lnTo>
                <a:cubicBezTo>
                  <a:pt x="6767" y="9932"/>
                  <a:pt x="6620" y="9784"/>
                  <a:pt x="6620" y="9490"/>
                </a:cubicBezTo>
                <a:lnTo>
                  <a:pt x="6620" y="9048"/>
                </a:lnTo>
                <a:cubicBezTo>
                  <a:pt x="6620" y="8754"/>
                  <a:pt x="6767" y="8607"/>
                  <a:pt x="7062" y="8607"/>
                </a:cubicBezTo>
                <a:lnTo>
                  <a:pt x="7365" y="8607"/>
                </a:lnTo>
                <a:cubicBezTo>
                  <a:pt x="7402" y="8479"/>
                  <a:pt x="7475" y="8303"/>
                  <a:pt x="7585" y="8082"/>
                </a:cubicBezTo>
                <a:lnTo>
                  <a:pt x="7420" y="7890"/>
                </a:lnTo>
                <a:cubicBezTo>
                  <a:pt x="7181" y="7688"/>
                  <a:pt x="7181" y="7485"/>
                  <a:pt x="7420" y="7283"/>
                </a:cubicBezTo>
                <a:lnTo>
                  <a:pt x="7724" y="6980"/>
                </a:lnTo>
                <a:cubicBezTo>
                  <a:pt x="7926" y="6778"/>
                  <a:pt x="8128" y="6778"/>
                  <a:pt x="8330" y="6980"/>
                </a:cubicBezTo>
                <a:lnTo>
                  <a:pt x="8524" y="7145"/>
                </a:lnTo>
                <a:cubicBezTo>
                  <a:pt x="8744" y="7035"/>
                  <a:pt x="8919" y="6962"/>
                  <a:pt x="9047" y="6925"/>
                </a:cubicBezTo>
                <a:lnTo>
                  <a:pt x="9047" y="6620"/>
                </a:lnTo>
                <a:cubicBezTo>
                  <a:pt x="9047" y="6326"/>
                  <a:pt x="9194" y="6179"/>
                  <a:pt x="9489" y="6179"/>
                </a:cubicBezTo>
                <a:lnTo>
                  <a:pt x="9930" y="6179"/>
                </a:lnTo>
                <a:cubicBezTo>
                  <a:pt x="10225" y="6179"/>
                  <a:pt x="10372" y="6326"/>
                  <a:pt x="10372" y="6620"/>
                </a:cubicBezTo>
                <a:lnTo>
                  <a:pt x="10372" y="6924"/>
                </a:lnTo>
                <a:cubicBezTo>
                  <a:pt x="10501" y="6961"/>
                  <a:pt x="10675" y="7034"/>
                  <a:pt x="10895" y="7144"/>
                </a:cubicBezTo>
                <a:lnTo>
                  <a:pt x="11089" y="6979"/>
                </a:lnTo>
                <a:cubicBezTo>
                  <a:pt x="11291" y="6776"/>
                  <a:pt x="11493" y="6776"/>
                  <a:pt x="11695" y="6979"/>
                </a:cubicBezTo>
                <a:lnTo>
                  <a:pt x="12000" y="7283"/>
                </a:lnTo>
                <a:cubicBezTo>
                  <a:pt x="12239" y="7485"/>
                  <a:pt x="12239" y="7688"/>
                  <a:pt x="12000" y="7890"/>
                </a:cubicBezTo>
                <a:lnTo>
                  <a:pt x="11835" y="8083"/>
                </a:lnTo>
                <a:cubicBezTo>
                  <a:pt x="11945" y="8303"/>
                  <a:pt x="12019" y="8479"/>
                  <a:pt x="12055" y="8608"/>
                </a:cubicBezTo>
                <a:lnTo>
                  <a:pt x="12358" y="8608"/>
                </a:lnTo>
                <a:cubicBezTo>
                  <a:pt x="12653" y="8607"/>
                  <a:pt x="12800" y="8754"/>
                  <a:pt x="12800" y="9048"/>
                </a:cubicBezTo>
                <a:lnTo>
                  <a:pt x="12800" y="9490"/>
                </a:lnTo>
                <a:cubicBezTo>
                  <a:pt x="12800" y="9784"/>
                  <a:pt x="12653" y="9932"/>
                  <a:pt x="12358" y="9932"/>
                </a:cubicBezTo>
                <a:lnTo>
                  <a:pt x="12055" y="9932"/>
                </a:lnTo>
                <a:cubicBezTo>
                  <a:pt x="12018" y="10060"/>
                  <a:pt x="11945" y="10235"/>
                  <a:pt x="11835" y="10455"/>
                </a:cubicBezTo>
                <a:lnTo>
                  <a:pt x="12000" y="10648"/>
                </a:lnTo>
                <a:cubicBezTo>
                  <a:pt x="12239" y="10852"/>
                  <a:pt x="12239" y="11053"/>
                  <a:pt x="12000" y="11255"/>
                </a:cubicBezTo>
                <a:lnTo>
                  <a:pt x="11697" y="11558"/>
                </a:lnTo>
                <a:cubicBezTo>
                  <a:pt x="11494" y="11761"/>
                  <a:pt x="11292" y="11761"/>
                  <a:pt x="11090" y="11558"/>
                </a:cubicBezTo>
                <a:lnTo>
                  <a:pt x="10897" y="11393"/>
                </a:lnTo>
                <a:cubicBezTo>
                  <a:pt x="10676" y="11503"/>
                  <a:pt x="10501" y="11578"/>
                  <a:pt x="10372" y="11613"/>
                </a:cubicBezTo>
                <a:lnTo>
                  <a:pt x="10372" y="11917"/>
                </a:lnTo>
                <a:cubicBezTo>
                  <a:pt x="10372" y="12211"/>
                  <a:pt x="10226" y="12358"/>
                  <a:pt x="9932" y="12358"/>
                </a:cubicBezTo>
                <a:close/>
                <a:moveTo>
                  <a:pt x="8497" y="10897"/>
                </a:moveTo>
                <a:cubicBezTo>
                  <a:pt x="8552" y="10897"/>
                  <a:pt x="8589" y="10907"/>
                  <a:pt x="8607" y="10925"/>
                </a:cubicBezTo>
                <a:cubicBezTo>
                  <a:pt x="8864" y="11090"/>
                  <a:pt x="9103" y="11191"/>
                  <a:pt x="9324" y="11228"/>
                </a:cubicBezTo>
                <a:cubicBezTo>
                  <a:pt x="9434" y="11228"/>
                  <a:pt x="9489" y="11293"/>
                  <a:pt x="9489" y="11421"/>
                </a:cubicBezTo>
                <a:lnTo>
                  <a:pt x="9489" y="11917"/>
                </a:lnTo>
                <a:lnTo>
                  <a:pt x="9930" y="11917"/>
                </a:lnTo>
                <a:lnTo>
                  <a:pt x="9930" y="11420"/>
                </a:lnTo>
                <a:cubicBezTo>
                  <a:pt x="9930" y="11292"/>
                  <a:pt x="9985" y="11227"/>
                  <a:pt x="10095" y="11227"/>
                </a:cubicBezTo>
                <a:cubicBezTo>
                  <a:pt x="10316" y="11190"/>
                  <a:pt x="10555" y="11089"/>
                  <a:pt x="10812" y="10924"/>
                </a:cubicBezTo>
                <a:cubicBezTo>
                  <a:pt x="10904" y="10851"/>
                  <a:pt x="10996" y="10860"/>
                  <a:pt x="11089" y="10952"/>
                </a:cubicBezTo>
                <a:lnTo>
                  <a:pt x="11392" y="11255"/>
                </a:lnTo>
                <a:lnTo>
                  <a:pt x="11695" y="10952"/>
                </a:lnTo>
                <a:lnTo>
                  <a:pt x="11393" y="10648"/>
                </a:lnTo>
                <a:cubicBezTo>
                  <a:pt x="11301" y="10556"/>
                  <a:pt x="11292" y="10465"/>
                  <a:pt x="11365" y="10372"/>
                </a:cubicBezTo>
                <a:cubicBezTo>
                  <a:pt x="11530" y="10115"/>
                  <a:pt x="11631" y="9875"/>
                  <a:pt x="11668" y="9655"/>
                </a:cubicBezTo>
                <a:cubicBezTo>
                  <a:pt x="11668" y="9545"/>
                  <a:pt x="11732" y="9490"/>
                  <a:pt x="11862" y="9490"/>
                </a:cubicBezTo>
                <a:lnTo>
                  <a:pt x="12358" y="9490"/>
                </a:lnTo>
                <a:lnTo>
                  <a:pt x="12358" y="9048"/>
                </a:lnTo>
                <a:lnTo>
                  <a:pt x="11862" y="9048"/>
                </a:lnTo>
                <a:cubicBezTo>
                  <a:pt x="11732" y="9048"/>
                  <a:pt x="11668" y="8993"/>
                  <a:pt x="11668" y="8883"/>
                </a:cubicBezTo>
                <a:cubicBezTo>
                  <a:pt x="11613" y="8645"/>
                  <a:pt x="11512" y="8404"/>
                  <a:pt x="11365" y="8166"/>
                </a:cubicBezTo>
                <a:cubicBezTo>
                  <a:pt x="11292" y="8074"/>
                  <a:pt x="11301" y="7983"/>
                  <a:pt x="11393" y="7890"/>
                </a:cubicBezTo>
                <a:lnTo>
                  <a:pt x="11697" y="7587"/>
                </a:lnTo>
                <a:lnTo>
                  <a:pt x="11393" y="7283"/>
                </a:lnTo>
                <a:lnTo>
                  <a:pt x="11090" y="7587"/>
                </a:lnTo>
                <a:cubicBezTo>
                  <a:pt x="10998" y="7679"/>
                  <a:pt x="10906" y="7688"/>
                  <a:pt x="10813" y="7613"/>
                </a:cubicBezTo>
                <a:cubicBezTo>
                  <a:pt x="10556" y="7448"/>
                  <a:pt x="10317" y="7347"/>
                  <a:pt x="10097" y="7310"/>
                </a:cubicBezTo>
                <a:cubicBezTo>
                  <a:pt x="9987" y="7310"/>
                  <a:pt x="9932" y="7246"/>
                  <a:pt x="9932" y="7117"/>
                </a:cubicBezTo>
                <a:lnTo>
                  <a:pt x="9932" y="6620"/>
                </a:lnTo>
                <a:lnTo>
                  <a:pt x="9490" y="6620"/>
                </a:lnTo>
                <a:lnTo>
                  <a:pt x="9490" y="7117"/>
                </a:lnTo>
                <a:cubicBezTo>
                  <a:pt x="9490" y="7246"/>
                  <a:pt x="9435" y="7310"/>
                  <a:pt x="9325" y="7310"/>
                </a:cubicBezTo>
                <a:cubicBezTo>
                  <a:pt x="9103" y="7347"/>
                  <a:pt x="8864" y="7448"/>
                  <a:pt x="8607" y="7613"/>
                </a:cubicBezTo>
                <a:cubicBezTo>
                  <a:pt x="8515" y="7688"/>
                  <a:pt x="8424" y="7679"/>
                  <a:pt x="8332" y="7587"/>
                </a:cubicBezTo>
                <a:lnTo>
                  <a:pt x="8028" y="7283"/>
                </a:lnTo>
                <a:lnTo>
                  <a:pt x="7724" y="7587"/>
                </a:lnTo>
                <a:lnTo>
                  <a:pt x="8027" y="7890"/>
                </a:lnTo>
                <a:cubicBezTo>
                  <a:pt x="8119" y="7982"/>
                  <a:pt x="8128" y="8074"/>
                  <a:pt x="8055" y="8166"/>
                </a:cubicBezTo>
                <a:cubicBezTo>
                  <a:pt x="7890" y="8424"/>
                  <a:pt x="7789" y="8662"/>
                  <a:pt x="7752" y="8883"/>
                </a:cubicBezTo>
                <a:cubicBezTo>
                  <a:pt x="7752" y="8993"/>
                  <a:pt x="7688" y="9048"/>
                  <a:pt x="7558" y="9048"/>
                </a:cubicBezTo>
                <a:lnTo>
                  <a:pt x="7062" y="9048"/>
                </a:lnTo>
                <a:lnTo>
                  <a:pt x="7062" y="9490"/>
                </a:lnTo>
                <a:lnTo>
                  <a:pt x="7558" y="9490"/>
                </a:lnTo>
                <a:cubicBezTo>
                  <a:pt x="7688" y="9490"/>
                  <a:pt x="7752" y="9545"/>
                  <a:pt x="7752" y="9655"/>
                </a:cubicBezTo>
                <a:cubicBezTo>
                  <a:pt x="7807" y="9894"/>
                  <a:pt x="7908" y="10134"/>
                  <a:pt x="8055" y="10372"/>
                </a:cubicBezTo>
                <a:cubicBezTo>
                  <a:pt x="8128" y="10464"/>
                  <a:pt x="8119" y="10556"/>
                  <a:pt x="8027" y="10647"/>
                </a:cubicBezTo>
                <a:lnTo>
                  <a:pt x="7724" y="10952"/>
                </a:lnTo>
                <a:lnTo>
                  <a:pt x="8027" y="11255"/>
                </a:lnTo>
                <a:lnTo>
                  <a:pt x="8330" y="10952"/>
                </a:lnTo>
                <a:cubicBezTo>
                  <a:pt x="8367" y="10915"/>
                  <a:pt x="8424" y="10897"/>
                  <a:pt x="8497" y="10897"/>
                </a:cubicBezTo>
                <a:close/>
                <a:moveTo>
                  <a:pt x="10648" y="10207"/>
                </a:moveTo>
                <a:cubicBezTo>
                  <a:pt x="10391" y="10465"/>
                  <a:pt x="10079" y="10593"/>
                  <a:pt x="9710" y="10593"/>
                </a:cubicBezTo>
                <a:cubicBezTo>
                  <a:pt x="9341" y="10593"/>
                  <a:pt x="9029" y="10465"/>
                  <a:pt x="8772" y="10207"/>
                </a:cubicBezTo>
                <a:cubicBezTo>
                  <a:pt x="8515" y="9949"/>
                  <a:pt x="8387" y="9637"/>
                  <a:pt x="8387" y="9268"/>
                </a:cubicBezTo>
                <a:cubicBezTo>
                  <a:pt x="8387" y="8901"/>
                  <a:pt x="8516" y="8589"/>
                  <a:pt x="8773" y="8330"/>
                </a:cubicBezTo>
                <a:cubicBezTo>
                  <a:pt x="9030" y="8073"/>
                  <a:pt x="9343" y="7944"/>
                  <a:pt x="9711" y="7944"/>
                </a:cubicBezTo>
                <a:cubicBezTo>
                  <a:pt x="10080" y="7944"/>
                  <a:pt x="10392" y="8073"/>
                  <a:pt x="10650" y="8330"/>
                </a:cubicBezTo>
                <a:cubicBezTo>
                  <a:pt x="10906" y="8589"/>
                  <a:pt x="11035" y="8901"/>
                  <a:pt x="11035" y="9268"/>
                </a:cubicBezTo>
                <a:cubicBezTo>
                  <a:pt x="11035" y="9637"/>
                  <a:pt x="10906" y="9949"/>
                  <a:pt x="10648" y="10207"/>
                </a:cubicBezTo>
                <a:close/>
                <a:moveTo>
                  <a:pt x="10345" y="8635"/>
                </a:moveTo>
                <a:cubicBezTo>
                  <a:pt x="10180" y="8468"/>
                  <a:pt x="9967" y="8387"/>
                  <a:pt x="9710" y="8387"/>
                </a:cubicBezTo>
                <a:cubicBezTo>
                  <a:pt x="9453" y="8387"/>
                  <a:pt x="9242" y="8470"/>
                  <a:pt x="9075" y="8635"/>
                </a:cubicBezTo>
                <a:cubicBezTo>
                  <a:pt x="8910" y="8800"/>
                  <a:pt x="8828" y="9011"/>
                  <a:pt x="8828" y="9268"/>
                </a:cubicBezTo>
                <a:cubicBezTo>
                  <a:pt x="8828" y="9527"/>
                  <a:pt x="8911" y="9737"/>
                  <a:pt x="9076" y="9903"/>
                </a:cubicBezTo>
                <a:cubicBezTo>
                  <a:pt x="9242" y="10068"/>
                  <a:pt x="9453" y="10152"/>
                  <a:pt x="9710" y="10152"/>
                </a:cubicBezTo>
                <a:cubicBezTo>
                  <a:pt x="9967" y="10152"/>
                  <a:pt x="10179" y="10068"/>
                  <a:pt x="10345" y="9903"/>
                </a:cubicBezTo>
                <a:cubicBezTo>
                  <a:pt x="10510" y="9738"/>
                  <a:pt x="10593" y="9527"/>
                  <a:pt x="10593" y="9268"/>
                </a:cubicBezTo>
                <a:cubicBezTo>
                  <a:pt x="10593" y="9011"/>
                  <a:pt x="10510" y="8800"/>
                  <a:pt x="10345" y="863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638925" y="1864360"/>
            <a:ext cx="466090" cy="2673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游客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664325" y="2602230"/>
            <a:ext cx="466090" cy="2673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680200" y="3388995"/>
            <a:ext cx="637540" cy="2673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40460" y="1517650"/>
            <a:ext cx="36163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身份验证和权限管理子系统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预约挂号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门诊医生工作站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诊后服务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</a:t>
            </a:r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6" name="图片 5" descr="logo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49010" y="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jiyin-首页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-1021080" y="48895"/>
            <a:ext cx="5547360" cy="5143500"/>
          </a:xfrm>
          <a:prstGeom prst="rect">
            <a:avLst/>
          </a:prstGeom>
        </p:spPr>
      </p:pic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656406" y="318585"/>
            <a:ext cx="2057400" cy="273844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683509" y="1067997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身份验证和权限管理子系统</a:t>
            </a:r>
            <a:endParaRPr lang="en-US" altLang="zh-CN" sz="1600" spc="2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  <a:sym typeface="+mn-lt"/>
            </a:endParaRPr>
          </a:p>
          <a:p>
            <a:endParaRPr lang="en-US" altLang="zh-CN" sz="1600" spc="2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  <a:sym typeface="+mn-lt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4"/>
            </p:custDataLst>
          </p:nvPr>
        </p:nvCxnSpPr>
        <p:spPr>
          <a:xfrm>
            <a:off x="269091" y="1512399"/>
            <a:ext cx="3097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399314" y="1577796"/>
            <a:ext cx="295529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 </a:t>
            </a: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en-US" altLang="zh-CN" sz="1400">
              <a:solidFill>
                <a:srgbClr val="2B4F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查看与编辑个人信息  查看就诊历史</a:t>
            </a:r>
          </a:p>
        </p:txBody>
      </p:sp>
      <p:pic>
        <p:nvPicPr>
          <p:cNvPr id="12" name="图片 11" descr="矢量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5915" y="1056005"/>
            <a:ext cx="308610" cy="30861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4730364" y="1067997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信息检索子系统</a:t>
            </a:r>
          </a:p>
        </p:txBody>
      </p:sp>
      <p:cxnSp>
        <p:nvCxnSpPr>
          <p:cNvPr id="14" name="直接连接符 13"/>
          <p:cNvCxnSpPr/>
          <p:nvPr>
            <p:custDataLst>
              <p:tags r:id="rId7"/>
            </p:custDataLst>
          </p:nvPr>
        </p:nvCxnSpPr>
        <p:spPr>
          <a:xfrm>
            <a:off x="4315946" y="1512399"/>
            <a:ext cx="3097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4446169" y="1577796"/>
            <a:ext cx="206629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就医导航功能</a:t>
            </a: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医生查询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疾病信息查询</a:t>
            </a: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83509" y="2621207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在线预约挂号子系统</a:t>
            </a:r>
          </a:p>
        </p:txBody>
      </p: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269091" y="3065609"/>
            <a:ext cx="2722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399314" y="3131006"/>
            <a:ext cx="2704465" cy="1856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AI问诊功能</a:t>
            </a: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预约挂号  短信提醒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动态查看前方等待人数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申请开假条  进行就诊反馈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在线支付药费  诊后咨询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查看PDF版处方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endParaRPr lang="en-US" altLang="zh-CN" sz="1400">
              <a:solidFill>
                <a:srgbClr val="2B4F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3647689" y="2621207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后台管理子系统</a:t>
            </a:r>
          </a:p>
        </p:txBody>
      </p:sp>
      <p:cxnSp>
        <p:nvCxnSpPr>
          <p:cNvPr id="28" name="直接连接符 27"/>
          <p:cNvCxnSpPr/>
          <p:nvPr>
            <p:custDataLst>
              <p:tags r:id="rId13"/>
            </p:custDataLst>
          </p:nvPr>
        </p:nvCxnSpPr>
        <p:spPr>
          <a:xfrm>
            <a:off x="3233271" y="3065609"/>
            <a:ext cx="27412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3363494" y="3131006"/>
            <a:ext cx="2777490" cy="155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药品出入库管理</a:t>
            </a: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药品记录管理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订单管理系统  药品营收统计查看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坐诊医生排班管理系统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患者报到管理  药品存量预警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药品扫码入库</a:t>
            </a: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6656954" y="2621207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门诊医生工作站子系统</a:t>
            </a:r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6242536" y="3065609"/>
            <a:ext cx="27241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17"/>
            </p:custDataLst>
          </p:nvPr>
        </p:nvSpPr>
        <p:spPr>
          <a:xfrm>
            <a:off x="6372759" y="3131006"/>
            <a:ext cx="2066290" cy="155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自动叫号</a:t>
            </a: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处方模板功能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医生开具电子门诊单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查看病人病史功能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医生批准请假申请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B4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查看病人会话消息列表</a:t>
            </a:r>
          </a:p>
        </p:txBody>
      </p:sp>
      <p:pic>
        <p:nvPicPr>
          <p:cNvPr id="42" name="图片 41" descr="矢量 9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27220" y="1103630"/>
            <a:ext cx="263525" cy="250190"/>
          </a:xfrm>
          <a:prstGeom prst="rect">
            <a:avLst/>
          </a:prstGeom>
        </p:spPr>
      </p:pic>
      <p:pic>
        <p:nvPicPr>
          <p:cNvPr id="43" name="图片 42" descr="矢量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4165" y="2585085"/>
            <a:ext cx="332740" cy="332740"/>
          </a:xfrm>
          <a:prstGeom prst="rect">
            <a:avLst/>
          </a:prstGeom>
        </p:spPr>
      </p:pic>
      <p:pic>
        <p:nvPicPr>
          <p:cNvPr id="44" name="图片 43" descr="矢量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82385" y="2569845"/>
            <a:ext cx="285750" cy="357505"/>
          </a:xfrm>
          <a:prstGeom prst="rect">
            <a:avLst/>
          </a:prstGeom>
        </p:spPr>
      </p:pic>
      <p:pic>
        <p:nvPicPr>
          <p:cNvPr id="45" name="图片 44" descr="矢量 16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71850" y="2631440"/>
            <a:ext cx="266065" cy="29591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335395" y="0"/>
            <a:ext cx="1906270" cy="791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jiyin-首页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-1021080" y="48895"/>
            <a:ext cx="5547360" cy="5143500"/>
          </a:xfrm>
          <a:prstGeom prst="rect">
            <a:avLst/>
          </a:prstGeom>
        </p:spPr>
      </p:pic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23645" y="873442"/>
            <a:ext cx="6605270" cy="3494405"/>
            <a:chOff x="-248" y="1443"/>
            <a:chExt cx="10402" cy="5503"/>
          </a:xfrm>
        </p:grpSpPr>
        <p:sp>
          <p:nvSpPr>
            <p:cNvPr id="7" name="椭圆 6"/>
            <p:cNvSpPr/>
            <p:nvPr/>
          </p:nvSpPr>
          <p:spPr>
            <a:xfrm>
              <a:off x="3212" y="2568"/>
              <a:ext cx="4074" cy="4074"/>
            </a:xfrm>
            <a:prstGeom prst="ellipse">
              <a:avLst/>
            </a:prstGeom>
            <a:noFill/>
            <a:ln w="50800" cap="rnd"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MH_Other_2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3468" y="4133"/>
              <a:ext cx="3561" cy="0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wrap="none" lIns="68568" tIns="34289" rIns="68568" bIns="34289" anchor="ctr"/>
            <a:lstStyle/>
            <a:p>
              <a:pPr>
                <a:defRPr/>
              </a:pPr>
              <a:endPara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7" name="MH_Other_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048" y="2751"/>
              <a:ext cx="1278" cy="3570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wrap="none" lIns="68568" tIns="34289" rIns="68568" bIns="34289" anchor="ctr"/>
            <a:lstStyle/>
            <a:p>
              <a:pPr>
                <a:defRPr/>
              </a:pPr>
              <a:endPara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8" name="MH_Other_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5326" y="2751"/>
              <a:ext cx="1162" cy="3570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wrap="none" lIns="68568" tIns="34289" rIns="68568" bIns="34289" anchor="ctr"/>
            <a:lstStyle/>
            <a:p>
              <a:pPr>
                <a:defRPr/>
              </a:pPr>
              <a:endPara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9" name="MH_Other_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048" y="4133"/>
              <a:ext cx="3018" cy="2188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wrap="none" lIns="68568" tIns="34289" rIns="68568" bIns="34289" anchor="ctr"/>
            <a:lstStyle/>
            <a:p>
              <a:pPr>
                <a:defRPr/>
              </a:pPr>
              <a:endPara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0" name="MH_Other_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468" y="4133"/>
              <a:ext cx="3020" cy="2188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wrap="none" lIns="68568" tIns="34289" rIns="68568" bIns="34289" anchor="ctr"/>
            <a:lstStyle/>
            <a:p>
              <a:pPr>
                <a:defRPr/>
              </a:pPr>
              <a:endPara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5" name="椭圆 504"/>
            <p:cNvSpPr/>
            <p:nvPr/>
          </p:nvSpPr>
          <p:spPr bwMode="auto">
            <a:xfrm>
              <a:off x="4748" y="4125"/>
              <a:ext cx="1020" cy="1100"/>
            </a:xfrm>
            <a:prstGeom prst="ellipse">
              <a:avLst/>
            </a:prstGeom>
            <a:solidFill>
              <a:srgbClr val="335485"/>
            </a:soli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挂号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就诊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07" name="椭圆 506"/>
            <p:cNvSpPr/>
            <p:nvPr/>
          </p:nvSpPr>
          <p:spPr bwMode="auto">
            <a:xfrm>
              <a:off x="2553" y="3615"/>
              <a:ext cx="1115" cy="1060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/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真实</a:t>
              </a:r>
              <a:endPara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6" name="椭圆 505"/>
            <p:cNvSpPr/>
            <p:nvPr/>
          </p:nvSpPr>
          <p:spPr bwMode="auto">
            <a:xfrm>
              <a:off x="4810" y="2097"/>
              <a:ext cx="1020" cy="1020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AI</a:t>
              </a:r>
              <a:r>
                <a: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问诊</a:t>
              </a:r>
            </a:p>
          </p:txBody>
        </p:sp>
        <p:sp>
          <p:nvSpPr>
            <p:cNvPr id="508" name="椭圆 507"/>
            <p:cNvSpPr/>
            <p:nvPr/>
          </p:nvSpPr>
          <p:spPr bwMode="auto">
            <a:xfrm>
              <a:off x="3562" y="5742"/>
              <a:ext cx="1020" cy="1020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/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诊后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咨询</a:t>
              </a:r>
              <a:endPara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9" name="椭圆 508"/>
            <p:cNvSpPr/>
            <p:nvPr/>
          </p:nvSpPr>
          <p:spPr bwMode="auto">
            <a:xfrm>
              <a:off x="5877" y="5742"/>
              <a:ext cx="1020" cy="1020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/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信息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提醒</a:t>
              </a:r>
              <a:endPara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0" name="椭圆 509"/>
            <p:cNvSpPr/>
            <p:nvPr/>
          </p:nvSpPr>
          <p:spPr bwMode="auto">
            <a:xfrm>
              <a:off x="6551" y="3558"/>
              <a:ext cx="1147" cy="1117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/>
              <a:r>
                <a:rPr lang="zh-CN" altLang="en-US" sz="14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扫码</a:t>
              </a:r>
              <a:endParaRPr lang="en-US" altLang="zh-CN" sz="1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4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设备</a:t>
              </a:r>
              <a:endPara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3467" y="1443"/>
              <a:ext cx="344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高效便捷，对话型交互</a:t>
              </a:r>
              <a:endPara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协助患者明确门诊步骤和方向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7698" y="3857"/>
              <a:ext cx="245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扫码枪实现快速报到与药品入库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7061" y="6142"/>
              <a:ext cx="2964" cy="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短信</a:t>
              </a:r>
              <a:r>
                <a:rPr lang="zh-CN" alt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通知，方便用户查看挂号信息，便捷扫码报道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823" y="6219"/>
              <a:ext cx="2644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患者就诊后与医生线上沟通，便捷实用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-248" y="3655"/>
              <a:ext cx="269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项目医生、科室数据来源于同济医院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176645" y="-9779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jiyin-首页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1021080" y="48895"/>
            <a:ext cx="5547360" cy="5143500"/>
          </a:xfrm>
          <a:prstGeom prst="rect">
            <a:avLst/>
          </a:prstGeom>
        </p:spPr>
      </p:pic>
      <p:sp>
        <p:nvSpPr>
          <p:cNvPr id="3" name="文本框 21"/>
          <p:cNvSpPr txBox="1"/>
          <p:nvPr/>
        </p:nvSpPr>
        <p:spPr>
          <a:xfrm>
            <a:off x="762380" y="223333"/>
            <a:ext cx="198082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>
                <a:solidFill>
                  <a:srgbClr val="3354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lang="en-US" altLang="zh-CN" sz="2000" b="1" dirty="0">
              <a:solidFill>
                <a:srgbClr val="3354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>
            <p:custDataLst>
              <p:tags r:id="rId3"/>
            </p:custDataLst>
          </p:nvPr>
        </p:nvSpPr>
        <p:spPr>
          <a:xfrm>
            <a:off x="668655" y="961838"/>
            <a:ext cx="8150225" cy="370498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4" name="矩形: 圆角 1"/>
          <p:cNvSpPr/>
          <p:nvPr>
            <p:custDataLst>
              <p:tags r:id="rId4"/>
            </p:custDataLst>
          </p:nvPr>
        </p:nvSpPr>
        <p:spPr>
          <a:xfrm>
            <a:off x="3257549" y="750570"/>
            <a:ext cx="2238375" cy="4413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3269404" y="793114"/>
            <a:ext cx="2134235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设计亮点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380" y="1300928"/>
            <a:ext cx="8148955" cy="42553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医生处方模板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：医生会遇到很多病情类似的病人并且开出类似的处方，此时只需填写模板中的特定字段，无需重新编写处方，便利医生门诊。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药品数据可视化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：动态地将筛选和排序后的数据以走势图形式呈现，使得用户可以直观地了解特定药品在医院中的销售表现。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智能库存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系统，自动跟踪和预警药品的有效期；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管理员可以监控和审核所有数据，确保服务质量。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总之，我们的系统强调高效、准确和用户中心，旨在为校园社区提供最优质的医疗服务。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04890" y="-67310"/>
            <a:ext cx="2058035" cy="85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岗位竞聘"/>
  <p:tag name="KSO_WPP_MARK_KEY" val="d707f10f-f7fd-427c-9ab0-62fa159e0963"/>
  <p:tag name="COMMONDATA" val="eyJoZGlkIjoiYTM5YzdjMTA2NjVmMmY3N2UxYjEzMzUyZGQ3M2Zk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  <p:tag name="MH_ORDER" val="Oval 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  <p:tag name="MH_ORDER" val="Oval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  <p:tag name="MH_ORDER" val="TextBox 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888</Words>
  <Application>Microsoft Office PowerPoint</Application>
  <PresentationFormat>全屏显示(16:9)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华文细黑</vt:lpstr>
      <vt:lpstr>思源黑体 CN Normal</vt:lpstr>
      <vt:lpstr>宋体</vt:lpstr>
      <vt:lpstr>微软雅黑</vt:lpstr>
      <vt:lpstr>幼圆</vt:lpstr>
      <vt:lpstr>Arabic Typesetting</vt:lpstr>
      <vt:lpstr>Arial</vt:lpstr>
      <vt:lpstr>Calibri</vt:lpstr>
      <vt:lpstr>Times New Roman</vt:lpstr>
      <vt:lpstr>Wingdings</vt:lpstr>
      <vt:lpstr>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PPT汇_PPT模板免费下载_www.ppthui.com</dc:title>
  <dc:creator>PPT汇_www.ppthui.com</dc:creator>
  <cp:keywords>PPT</cp:keywords>
  <cp:lastModifiedBy>asus</cp:lastModifiedBy>
  <cp:revision>35</cp:revision>
  <dcterms:created xsi:type="dcterms:W3CDTF">2017-08-02T03:02:00Z</dcterms:created>
  <dcterms:modified xsi:type="dcterms:W3CDTF">2023-09-09T12:14:42Z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2052-11.1.0.12155</vt:lpwstr>
  </property>
  <property fmtid="{D5CDD505-2E9C-101B-9397-08002B2CF9AE}" pid="3" name="ICV">
    <vt:lpwstr>B47C5F99C0C6491788CE978DD88E0FAD</vt:lpwstr>
  </property>
</Properties>
</file>