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handoutMasterIdLst>
    <p:handoutMasterId r:id="rId27"/>
  </p:handoutMasterIdLst>
  <p:sldIdLst>
    <p:sldId id="292" r:id="rId2"/>
    <p:sldId id="265" r:id="rId3"/>
    <p:sldId id="266" r:id="rId4"/>
    <p:sldId id="285" r:id="rId5"/>
    <p:sldId id="295" r:id="rId6"/>
    <p:sldId id="279" r:id="rId7"/>
    <p:sldId id="267" r:id="rId8"/>
    <p:sldId id="273" r:id="rId9"/>
    <p:sldId id="303" r:id="rId10"/>
    <p:sldId id="304" r:id="rId11"/>
    <p:sldId id="268" r:id="rId12"/>
    <p:sldId id="281" r:id="rId13"/>
    <p:sldId id="297" r:id="rId14"/>
    <p:sldId id="296" r:id="rId15"/>
    <p:sldId id="298" r:id="rId16"/>
    <p:sldId id="300" r:id="rId17"/>
    <p:sldId id="299" r:id="rId18"/>
    <p:sldId id="301" r:id="rId19"/>
    <p:sldId id="302" r:id="rId20"/>
    <p:sldId id="305" r:id="rId21"/>
    <p:sldId id="306" r:id="rId22"/>
    <p:sldId id="307" r:id="rId23"/>
    <p:sldId id="294" r:id="rId24"/>
    <p:sldId id="293" r:id="rId25"/>
  </p:sldIdLst>
  <p:sldSz cx="12192000" cy="6858000"/>
  <p:notesSz cx="6858000" cy="9144000"/>
  <p:custDataLst>
    <p:tags r:id="rId28"/>
  </p:custData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7F7F00"/>
    <a:srgbClr val="FFC00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74"/>
  </p:normalViewPr>
  <p:slideViewPr>
    <p:cSldViewPr snapToGrid="0" snapToObjects="1">
      <p:cViewPr varScale="1">
        <p:scale>
          <a:sx n="86" d="100"/>
          <a:sy n="86" d="100"/>
        </p:scale>
        <p:origin x="310" y="63"/>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290731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27298-6CB9-4ACB-BB12-7F75F06D4BB4}"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869FB-3FC2-4617-8655-B1CA3DFD2224}" type="slidenum">
              <a:rPr lang="zh-CN" altLang="en-US" smtClean="0"/>
              <a:t>‹#›</a:t>
            </a:fld>
            <a:endParaRPr lang="zh-CN" altLang="en-US"/>
          </a:p>
        </p:txBody>
      </p:sp>
    </p:spTree>
    <p:extLst>
      <p:ext uri="{BB962C8B-B14F-4D97-AF65-F5344CB8AC3E}">
        <p14:creationId xmlns:p14="http://schemas.microsoft.com/office/powerpoint/2010/main" val="209156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a:t>
            </a:fld>
            <a:endParaRPr lang="zh-CN" altLang="en-US"/>
          </a:p>
        </p:txBody>
      </p:sp>
    </p:spTree>
    <p:extLst>
      <p:ext uri="{BB962C8B-B14F-4D97-AF65-F5344CB8AC3E}">
        <p14:creationId xmlns:p14="http://schemas.microsoft.com/office/powerpoint/2010/main" val="78186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10</a:t>
            </a:fld>
            <a:endParaRPr lang="zh-CN" altLang="en-US"/>
          </a:p>
        </p:txBody>
      </p:sp>
    </p:spTree>
    <p:extLst>
      <p:ext uri="{BB962C8B-B14F-4D97-AF65-F5344CB8AC3E}">
        <p14:creationId xmlns:p14="http://schemas.microsoft.com/office/powerpoint/2010/main" val="424428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11</a:t>
            </a:fld>
            <a:endParaRPr lang="zh-CN" altLang="en-US"/>
          </a:p>
        </p:txBody>
      </p:sp>
    </p:spTree>
    <p:extLst>
      <p:ext uri="{BB962C8B-B14F-4D97-AF65-F5344CB8AC3E}">
        <p14:creationId xmlns:p14="http://schemas.microsoft.com/office/powerpoint/2010/main" val="2391013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12</a:t>
            </a:fld>
            <a:endParaRPr lang="zh-CN" altLang="en-US"/>
          </a:p>
        </p:txBody>
      </p:sp>
    </p:spTree>
    <p:extLst>
      <p:ext uri="{BB962C8B-B14F-4D97-AF65-F5344CB8AC3E}">
        <p14:creationId xmlns:p14="http://schemas.microsoft.com/office/powerpoint/2010/main" val="3380815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13</a:t>
            </a:fld>
            <a:endParaRPr lang="zh-CN" altLang="en-US"/>
          </a:p>
        </p:txBody>
      </p:sp>
    </p:spTree>
    <p:extLst>
      <p:ext uri="{BB962C8B-B14F-4D97-AF65-F5344CB8AC3E}">
        <p14:creationId xmlns:p14="http://schemas.microsoft.com/office/powerpoint/2010/main" val="35840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14</a:t>
            </a:fld>
            <a:endParaRPr lang="zh-CN" altLang="en-US"/>
          </a:p>
        </p:txBody>
      </p:sp>
    </p:spTree>
    <p:extLst>
      <p:ext uri="{BB962C8B-B14F-4D97-AF65-F5344CB8AC3E}">
        <p14:creationId xmlns:p14="http://schemas.microsoft.com/office/powerpoint/2010/main" val="90157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15</a:t>
            </a:fld>
            <a:endParaRPr lang="zh-CN" altLang="en-US"/>
          </a:p>
        </p:txBody>
      </p:sp>
    </p:spTree>
    <p:extLst>
      <p:ext uri="{BB962C8B-B14F-4D97-AF65-F5344CB8AC3E}">
        <p14:creationId xmlns:p14="http://schemas.microsoft.com/office/powerpoint/2010/main" val="242331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16</a:t>
            </a:fld>
            <a:endParaRPr lang="zh-CN" altLang="en-US"/>
          </a:p>
        </p:txBody>
      </p:sp>
    </p:spTree>
    <p:extLst>
      <p:ext uri="{BB962C8B-B14F-4D97-AF65-F5344CB8AC3E}">
        <p14:creationId xmlns:p14="http://schemas.microsoft.com/office/powerpoint/2010/main" val="1987720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17</a:t>
            </a:fld>
            <a:endParaRPr lang="zh-CN" altLang="en-US"/>
          </a:p>
        </p:txBody>
      </p:sp>
    </p:spTree>
    <p:extLst>
      <p:ext uri="{BB962C8B-B14F-4D97-AF65-F5344CB8AC3E}">
        <p14:creationId xmlns:p14="http://schemas.microsoft.com/office/powerpoint/2010/main" val="52279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18</a:t>
            </a:fld>
            <a:endParaRPr lang="zh-CN" altLang="en-US"/>
          </a:p>
        </p:txBody>
      </p:sp>
    </p:spTree>
    <p:extLst>
      <p:ext uri="{BB962C8B-B14F-4D97-AF65-F5344CB8AC3E}">
        <p14:creationId xmlns:p14="http://schemas.microsoft.com/office/powerpoint/2010/main" val="13808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19</a:t>
            </a:fld>
            <a:endParaRPr lang="zh-CN" altLang="en-US"/>
          </a:p>
        </p:txBody>
      </p:sp>
    </p:spTree>
    <p:extLst>
      <p:ext uri="{BB962C8B-B14F-4D97-AF65-F5344CB8AC3E}">
        <p14:creationId xmlns:p14="http://schemas.microsoft.com/office/powerpoint/2010/main" val="210268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2</a:t>
            </a:fld>
            <a:endParaRPr lang="zh-CN" altLang="en-US"/>
          </a:p>
        </p:txBody>
      </p:sp>
    </p:spTree>
    <p:extLst>
      <p:ext uri="{BB962C8B-B14F-4D97-AF65-F5344CB8AC3E}">
        <p14:creationId xmlns:p14="http://schemas.microsoft.com/office/powerpoint/2010/main" val="2125050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20</a:t>
            </a:fld>
            <a:endParaRPr lang="zh-CN" altLang="en-US"/>
          </a:p>
        </p:txBody>
      </p:sp>
    </p:spTree>
    <p:extLst>
      <p:ext uri="{BB962C8B-B14F-4D97-AF65-F5344CB8AC3E}">
        <p14:creationId xmlns:p14="http://schemas.microsoft.com/office/powerpoint/2010/main" val="1923001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21</a:t>
            </a:fld>
            <a:endParaRPr lang="zh-CN" altLang="en-US"/>
          </a:p>
        </p:txBody>
      </p:sp>
    </p:spTree>
    <p:extLst>
      <p:ext uri="{BB962C8B-B14F-4D97-AF65-F5344CB8AC3E}">
        <p14:creationId xmlns:p14="http://schemas.microsoft.com/office/powerpoint/2010/main" val="1167753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22</a:t>
            </a:fld>
            <a:endParaRPr lang="zh-CN" altLang="en-US"/>
          </a:p>
        </p:txBody>
      </p:sp>
    </p:spTree>
    <p:extLst>
      <p:ext uri="{BB962C8B-B14F-4D97-AF65-F5344CB8AC3E}">
        <p14:creationId xmlns:p14="http://schemas.microsoft.com/office/powerpoint/2010/main" val="3514371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23</a:t>
            </a:fld>
            <a:endParaRPr lang="zh-CN" altLang="en-US"/>
          </a:p>
        </p:txBody>
      </p:sp>
    </p:spTree>
    <p:extLst>
      <p:ext uri="{BB962C8B-B14F-4D97-AF65-F5344CB8AC3E}">
        <p14:creationId xmlns:p14="http://schemas.microsoft.com/office/powerpoint/2010/main" val="1332273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24</a:t>
            </a:fld>
            <a:endParaRPr lang="zh-CN" altLang="en-US"/>
          </a:p>
        </p:txBody>
      </p:sp>
    </p:spTree>
    <p:extLst>
      <p:ext uri="{BB962C8B-B14F-4D97-AF65-F5344CB8AC3E}">
        <p14:creationId xmlns:p14="http://schemas.microsoft.com/office/powerpoint/2010/main" val="181207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3</a:t>
            </a:fld>
            <a:endParaRPr lang="zh-CN" altLang="en-US"/>
          </a:p>
        </p:txBody>
      </p:sp>
    </p:spTree>
    <p:extLst>
      <p:ext uri="{BB962C8B-B14F-4D97-AF65-F5344CB8AC3E}">
        <p14:creationId xmlns:p14="http://schemas.microsoft.com/office/powerpoint/2010/main" val="2160281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4</a:t>
            </a:fld>
            <a:endParaRPr lang="zh-CN" altLang="en-US"/>
          </a:p>
        </p:txBody>
      </p:sp>
    </p:spTree>
    <p:extLst>
      <p:ext uri="{BB962C8B-B14F-4D97-AF65-F5344CB8AC3E}">
        <p14:creationId xmlns:p14="http://schemas.microsoft.com/office/powerpoint/2010/main" val="409465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5</a:t>
            </a:fld>
            <a:endParaRPr lang="zh-CN" altLang="en-US"/>
          </a:p>
        </p:txBody>
      </p:sp>
    </p:spTree>
    <p:extLst>
      <p:ext uri="{BB962C8B-B14F-4D97-AF65-F5344CB8AC3E}">
        <p14:creationId xmlns:p14="http://schemas.microsoft.com/office/powerpoint/2010/main" val="180815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6</a:t>
            </a:fld>
            <a:endParaRPr lang="zh-CN" altLang="en-US"/>
          </a:p>
        </p:txBody>
      </p:sp>
    </p:spTree>
    <p:extLst>
      <p:ext uri="{BB962C8B-B14F-4D97-AF65-F5344CB8AC3E}">
        <p14:creationId xmlns:p14="http://schemas.microsoft.com/office/powerpoint/2010/main" val="302328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7</a:t>
            </a:fld>
            <a:endParaRPr lang="zh-CN" altLang="en-US"/>
          </a:p>
        </p:txBody>
      </p:sp>
    </p:spTree>
    <p:extLst>
      <p:ext uri="{BB962C8B-B14F-4D97-AF65-F5344CB8AC3E}">
        <p14:creationId xmlns:p14="http://schemas.microsoft.com/office/powerpoint/2010/main" val="3652989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8</a:t>
            </a:fld>
            <a:endParaRPr lang="zh-CN" altLang="en-US"/>
          </a:p>
        </p:txBody>
      </p:sp>
    </p:spTree>
    <p:extLst>
      <p:ext uri="{BB962C8B-B14F-4D97-AF65-F5344CB8AC3E}">
        <p14:creationId xmlns:p14="http://schemas.microsoft.com/office/powerpoint/2010/main" val="830755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3869FB-3FC2-4617-8655-B1CA3DFD2224}" type="slidenum">
              <a:rPr lang="zh-CN" altLang="en-US" smtClean="0"/>
              <a:t>9</a:t>
            </a:fld>
            <a:endParaRPr lang="zh-CN" altLang="en-US"/>
          </a:p>
        </p:txBody>
      </p:sp>
    </p:spTree>
    <p:extLst>
      <p:ext uri="{BB962C8B-B14F-4D97-AF65-F5344CB8AC3E}">
        <p14:creationId xmlns:p14="http://schemas.microsoft.com/office/powerpoint/2010/main" val="286538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Century Gothic" panose="020B0502020202020204"/>
                <a:ea typeface="思源黑体 CN ExtraLight" panose="020B0200000000000000"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思源黑体 CN ExtraLight" panose="020B0200000000000000"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思源黑体 CN ExtraLight" panose="020B0200000000000000"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思源黑体 CN ExtraLight" panose="020B0200000000000000"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思源黑体 CN ExtraLight" panose="020B0200000000000000" charset="-122"/>
              <a:cs typeface="Segoe UI Light" panose="020B0502040204020203"/>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a:solidFill>
                  <a:srgbClr val="FFFFFF"/>
                </a:solidFill>
                <a:latin typeface="Segoe UI Light" panose="020B0502040204020203"/>
                <a:ea typeface="思源黑体 CN ExtraLight" panose="020B0200000000000000"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字体使用 </a:t>
            </a: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行距</a:t>
            </a: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背景图片出处</a:t>
            </a:r>
          </a:p>
          <a:p>
            <a:pPr defTabSz="608965">
              <a:lnSpc>
                <a:spcPct val="130000"/>
              </a:lnSpc>
            </a:pPr>
            <a:endParaRPr lang="zh-CN" altLang="en-US"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声明</a:t>
            </a: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英文 </a:t>
            </a:r>
            <a:r>
              <a:rPr lang="en-US" altLang="zh-CN" sz="1400" dirty="0">
                <a:solidFill>
                  <a:srgbClr val="FFFFFF"/>
                </a:solidFill>
                <a:latin typeface="Segoe UI Light" panose="020B0502040204020203" charset="0"/>
                <a:ea typeface="Segoe UI Light" panose="020B0502040204020203" charset="0"/>
                <a:cs typeface="Segoe UI Light" panose="020B0502040204020203" charset="0"/>
              </a:rPr>
              <a:t>Segoe UI</a:t>
            </a:r>
            <a:endParaRPr lang="zh-CN" altLang="en-US" sz="1400" dirty="0">
              <a:solidFill>
                <a:srgbClr val="FFFFFF"/>
              </a:solidFill>
              <a:latin typeface="Segoe UI Light" panose="020B0502040204020203" charset="0"/>
              <a:ea typeface="Segoe UI Light" panose="020B0502040204020203" charset="0"/>
              <a:cs typeface="Segoe UI Light" panose="020B0502040204020203" charset="0"/>
            </a:endParaRPr>
          </a:p>
          <a:p>
            <a:pPr>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中文 微软雅黑</a:t>
            </a: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思源黑体 CN ExtraLight" panose="020B0200000000000000" charset="-122"/>
                <a:cs typeface="Segoe UI Light" panose="020B0502040204020203"/>
              </a:rPr>
              <a:t>正文 </a:t>
            </a:r>
            <a:r>
              <a:rPr lang="en-US" altLang="zh-CN" sz="1400" dirty="0">
                <a:solidFill>
                  <a:srgbClr val="FFFFFF"/>
                </a:solidFill>
                <a:latin typeface="Segoe UI Light" panose="020B0502040204020203"/>
                <a:ea typeface="思源黑体 CN ExtraLight" panose="020B0200000000000000" charset="-122"/>
                <a:cs typeface="Segoe UI Light" panose="020B0502040204020203"/>
              </a:rPr>
              <a:t>1.3</a:t>
            </a: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r>
              <a:rPr lang="en-US" altLang="zh-CN" sz="1400" dirty="0" err="1">
                <a:solidFill>
                  <a:srgbClr val="FFFFFF"/>
                </a:solidFill>
                <a:latin typeface="Segoe UI Light" panose="020B0502040204020203"/>
                <a:ea typeface="思源黑体 CN ExtraLight" panose="020B0200000000000000" charset="-122"/>
                <a:cs typeface="Segoe UI Light" panose="020B0502040204020203"/>
              </a:rPr>
              <a:t>cn.bing.com</a:t>
            </a:r>
            <a:endParaRPr lang="zh-CN" altLang="en-US"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思源黑体 CN ExtraLight" panose="020B0200000000000000"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思源黑体 CN ExtraLight" panose="020B0200000000000000"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思源黑体 CN ExtraLight" panose="020B0200000000000000"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prstClr val="white"/>
                </a:solidFill>
                <a:latin typeface="Segoe UI Light" panose="020B0502040204020203"/>
                <a:ea typeface="思源黑体 CN ExtraLight" panose="020B0200000000000000" charset="-122"/>
                <a:cs typeface="Segoe UI Light" panose="020B0502040204020203"/>
              </a:rPr>
              <a:t>OfficePLUS</a:t>
            </a:r>
            <a:endParaRPr lang="zh-CN" altLang="en-US" sz="1000" dirty="0">
              <a:solidFill>
                <a:prstClr val="white"/>
              </a:solidFill>
              <a:latin typeface="Segoe UI Light" panose="020B0502040204020203"/>
              <a:ea typeface="思源黑体 CN ExtraLight" panose="020B0200000000000000" charset="-122"/>
              <a:cs typeface="Segoe UI Light" panose="020B0502040204020203"/>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图片 1" descr="123"/>
          <p:cNvPicPr>
            <a:picLocks noChangeAspect="1"/>
          </p:cNvPicPr>
          <p:nvPr/>
        </p:nvPicPr>
        <p:blipFill>
          <a:blip r:embed="rId4"/>
          <a:srcRect t="52800" b="-212"/>
          <a:stretch>
            <a:fillRect/>
          </a:stretch>
        </p:blipFill>
        <p:spPr>
          <a:xfrm>
            <a:off x="0" y="3941034"/>
            <a:ext cx="12173585" cy="2922905"/>
          </a:xfrm>
          <a:prstGeom prst="rect">
            <a:avLst/>
          </a:prstGeom>
          <a:effectLst/>
        </p:spPr>
      </p:pic>
      <p:pic>
        <p:nvPicPr>
          <p:cNvPr id="3" name="图片 2" descr="图片1"/>
          <p:cNvPicPr>
            <a:picLocks noChangeAspect="1"/>
          </p:cNvPicPr>
          <p:nvPr/>
        </p:nvPicPr>
        <p:blipFill>
          <a:blip r:embed="rId5"/>
          <a:stretch>
            <a:fillRect/>
          </a:stretch>
        </p:blipFill>
        <p:spPr>
          <a:xfrm>
            <a:off x="154305" y="60325"/>
            <a:ext cx="12019280" cy="2958465"/>
          </a:xfrm>
          <a:prstGeom prst="rect">
            <a:avLst/>
          </a:prstGeom>
          <a:effectLst/>
        </p:spPr>
      </p:pic>
      <p:sp>
        <p:nvSpPr>
          <p:cNvPr id="5" name="矩形 4"/>
          <p:cNvSpPr/>
          <p:nvPr/>
        </p:nvSpPr>
        <p:spPr>
          <a:xfrm>
            <a:off x="4772555" y="2775065"/>
            <a:ext cx="2646878" cy="830997"/>
          </a:xfrm>
          <a:prstGeom prst="rect">
            <a:avLst/>
          </a:prstGeom>
        </p:spPr>
        <p:txBody>
          <a:bodyPr wrap="none">
            <a:spAutoFit/>
          </a:bodyPr>
          <a:lstStyle/>
          <a:p>
            <a:pPr algn="ctr"/>
            <a:r>
              <a:rPr lang="zh-CN" altLang="en-US" sz="4800" b="1" dirty="0">
                <a:ea typeface="思源黑体 CN ExtraLight" panose="020B0200000000000000" charset="-122"/>
              </a:rPr>
              <a:t>分析模型</a:t>
            </a:r>
            <a:endParaRPr lang="en-US" altLang="zh-CN" sz="4800" b="1" dirty="0">
              <a:ea typeface="思源黑体 CN ExtraLight" panose="020B0200000000000000" charset="-122"/>
            </a:endParaRPr>
          </a:p>
        </p:txBody>
      </p:sp>
      <p:sp>
        <p:nvSpPr>
          <p:cNvPr id="13" name="矩形 12"/>
          <p:cNvSpPr/>
          <p:nvPr/>
        </p:nvSpPr>
        <p:spPr>
          <a:xfrm>
            <a:off x="3153622" y="37620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dirty="0">
                <a:solidFill>
                  <a:schemeClr val="tx1"/>
                </a:solidFill>
                <a:latin typeface="宋体" panose="02010600030101010101" pitchFamily="2" charset="-122"/>
                <a:ea typeface="宋体" panose="02010600030101010101" pitchFamily="2" charset="-122"/>
                <a:cs typeface="思源黑体 CN Light" panose="020B0300000000000000" charset="-122"/>
              </a:rPr>
              <a:t>答辩人：王陆昊</a:t>
            </a:r>
            <a:endParaRPr lang="en-US" altLang="zh-CN" sz="1600" dirty="0">
              <a:solidFill>
                <a:schemeClr val="tx1"/>
              </a:solidFill>
              <a:latin typeface="宋体" panose="02010600030101010101" pitchFamily="2" charset="-122"/>
              <a:ea typeface="宋体" panose="02010600030101010101" pitchFamily="2" charset="-122"/>
              <a:cs typeface="思源黑体 CN Light" panose="020B0300000000000000" charset="-122"/>
            </a:endParaRPr>
          </a:p>
        </p:txBody>
      </p:sp>
      <p:sp>
        <p:nvSpPr>
          <p:cNvPr id="14" name="矩形 13"/>
          <p:cNvSpPr/>
          <p:nvPr/>
        </p:nvSpPr>
        <p:spPr>
          <a:xfrm>
            <a:off x="6196759" y="37620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dirty="0">
                <a:solidFill>
                  <a:schemeClr val="tx1"/>
                </a:solidFill>
                <a:latin typeface="宋体" panose="02010600030101010101" pitchFamily="2" charset="-122"/>
                <a:ea typeface="宋体" panose="02010600030101010101" pitchFamily="2" charset="-122"/>
              </a:rPr>
              <a:t>答辩小组：</a:t>
            </a:r>
            <a:r>
              <a:rPr lang="en-US" altLang="zh-CN" sz="1600" dirty="0">
                <a:solidFill>
                  <a:schemeClr val="tx1"/>
                </a:solidFill>
                <a:latin typeface="宋体" panose="02010600030101010101" pitchFamily="2" charset="-122"/>
                <a:ea typeface="宋体" panose="02010600030101010101" pitchFamily="2" charset="-122"/>
              </a:rPr>
              <a:t>MSI</a:t>
            </a:r>
            <a:endParaRPr lang="zh-CN" altLang="en-US" sz="1600" dirty="0">
              <a:solidFill>
                <a:schemeClr val="tx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5"/>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 calcmode="lin" valueType="num">
                                      <p:cBhvr>
                                        <p:cTn id="9" dur="500" fill="hold"/>
                                        <p:tgtEl>
                                          <p:spTgt spid="3"/>
                                        </p:tgtEl>
                                        <p:attrNameLst>
                                          <p:attrName>ppt_x</p:attrName>
                                        </p:attrNameLst>
                                      </p:cBhvr>
                                      <p:tavLst>
                                        <p:tav tm="0">
                                          <p:val>
                                            <p:strVal val="#ppt_x-.2"/>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animEffect transition="in" filter="fade">
                                      <p:cBhvr>
                                        <p:cTn id="11" dur="500"/>
                                        <p:tgtEl>
                                          <p:spTgt spid="3"/>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strVal val="#ppt_w*0.05"/>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anim calcmode="lin" valueType="num">
                                      <p:cBhvr>
                                        <p:cTn id="16" dur="500" fill="hold"/>
                                        <p:tgtEl>
                                          <p:spTgt spid="2"/>
                                        </p:tgtEl>
                                        <p:attrNameLst>
                                          <p:attrName>ppt_x</p:attrName>
                                        </p:attrNameLst>
                                      </p:cBhvr>
                                      <p:tavLst>
                                        <p:tav tm="0">
                                          <p:val>
                                            <p:strVal val="#ppt_x-.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270510"/>
            <a:ext cx="1415772" cy="461665"/>
          </a:xfrm>
          <a:prstGeom prst="rect">
            <a:avLst/>
          </a:prstGeom>
        </p:spPr>
        <p:txBody>
          <a:bodyPr wrap="none">
            <a:spAutoFit/>
          </a:bodyPr>
          <a:lstStyle/>
          <a:p>
            <a:r>
              <a:rPr lang="zh-CN" altLang="en-US" sz="2400" b="1" dirty="0">
                <a:ea typeface="思源黑体 CN ExtraLight" panose="020B0200000000000000" charset="-122"/>
              </a:rPr>
              <a:t>论文更新</a:t>
            </a:r>
          </a:p>
        </p:txBody>
      </p:sp>
      <p:pic>
        <p:nvPicPr>
          <p:cNvPr id="4" name="图片 3" descr="9bcc63b918b6f710e466eea8cd7a91bd"/>
          <p:cNvPicPr>
            <a:picLocks noChangeAspect="1"/>
          </p:cNvPicPr>
          <p:nvPr/>
        </p:nvPicPr>
        <p:blipFill>
          <a:blip r:embed="rId3"/>
          <a:stretch>
            <a:fillRect/>
          </a:stretch>
        </p:blipFill>
        <p:spPr>
          <a:xfrm rot="20760000">
            <a:off x="6527800" y="-74295"/>
            <a:ext cx="6304915" cy="6304915"/>
          </a:xfrm>
          <a:prstGeom prst="rect">
            <a:avLst/>
          </a:prstGeom>
        </p:spPr>
      </p:pic>
      <p:sp>
        <p:nvSpPr>
          <p:cNvPr id="14" name="文本框 13">
            <a:extLst>
              <a:ext uri="{FF2B5EF4-FFF2-40B4-BE49-F238E27FC236}">
                <a16:creationId xmlns:a16="http://schemas.microsoft.com/office/drawing/2014/main" id="{BFF21149-5744-CF94-0A1B-4B6CA204F008}"/>
              </a:ext>
            </a:extLst>
          </p:cNvPr>
          <p:cNvSpPr txBox="1"/>
          <p:nvPr/>
        </p:nvSpPr>
        <p:spPr>
          <a:xfrm>
            <a:off x="833718" y="1407459"/>
            <a:ext cx="3325906" cy="4401205"/>
          </a:xfrm>
          <a:prstGeom prst="rect">
            <a:avLst/>
          </a:prstGeom>
          <a:noFill/>
        </p:spPr>
        <p:txBody>
          <a:bodyPr wrap="square" rtlCol="0">
            <a:spAutoFit/>
          </a:bodyPr>
          <a:lstStyle/>
          <a:p>
            <a:pPr algn="ctr"/>
            <a:r>
              <a:rPr lang="zh-CN" altLang="en-US" sz="2000" dirty="0">
                <a:ea typeface="思源黑体 CN ExtraLight" panose="020B0200000000000000" charset="-122"/>
              </a:rPr>
              <a:t>在论文更新的用例中，参与者为时间。在到达指定时间时，时间与数据更新接口进行交互，将数据更新接口作为该用例的边界对象，协调器为数据更新控制类，作用是协调时间的数据更新请求与对于数据的更新操作，从而能准确的更新文献数据与日志。对于日志的更新，我们将记录日志接口作为边界对象，协调器为记录日志控制类，用来准确控制日志的更新操作</a:t>
            </a:r>
            <a:endParaRPr lang="zh-CN" altLang="en-US" dirty="0"/>
          </a:p>
        </p:txBody>
      </p:sp>
      <p:pic>
        <p:nvPicPr>
          <p:cNvPr id="3" name="图片 2" descr="论文更新">
            <a:extLst>
              <a:ext uri="{FF2B5EF4-FFF2-40B4-BE49-F238E27FC236}">
                <a16:creationId xmlns:a16="http://schemas.microsoft.com/office/drawing/2014/main" id="{5449E075-4239-1479-7795-58BE2245FBBB}"/>
              </a:ext>
            </a:extLst>
          </p:cNvPr>
          <p:cNvPicPr>
            <a:picLocks noChangeAspect="1"/>
          </p:cNvPicPr>
          <p:nvPr/>
        </p:nvPicPr>
        <p:blipFill>
          <a:blip r:embed="rId4"/>
          <a:stretch>
            <a:fillRect/>
          </a:stretch>
        </p:blipFill>
        <p:spPr>
          <a:xfrm>
            <a:off x="4159624" y="1055912"/>
            <a:ext cx="7948166" cy="5075947"/>
          </a:xfrm>
          <a:prstGeom prst="rect">
            <a:avLst/>
          </a:prstGeom>
        </p:spPr>
      </p:pic>
    </p:spTree>
    <p:extLst>
      <p:ext uri="{BB962C8B-B14F-4D97-AF65-F5344CB8AC3E}">
        <p14:creationId xmlns:p14="http://schemas.microsoft.com/office/powerpoint/2010/main" val="2367426911"/>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8" name="图片 7" descr="16e5f01a4228864f4e55f6ab777c51f3"/>
          <p:cNvPicPr>
            <a:picLocks noChangeAspect="1"/>
          </p:cNvPicPr>
          <p:nvPr/>
        </p:nvPicPr>
        <p:blipFill>
          <a:blip r:embed="rId4">
            <a:lum bright="-18000"/>
          </a:blip>
          <a:stretch>
            <a:fillRect/>
          </a:stretch>
        </p:blipFill>
        <p:spPr>
          <a:xfrm>
            <a:off x="2240915" y="60325"/>
            <a:ext cx="7710805" cy="7710805"/>
          </a:xfrm>
          <a:prstGeom prst="rect">
            <a:avLst/>
          </a:prstGeom>
        </p:spPr>
      </p:pic>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思源黑体 CN ExtraLight" panose="020B0200000000000000" charset="-122"/>
              </a:rPr>
              <a:t>PART</a:t>
            </a:r>
            <a:r>
              <a:rPr lang="zh-CN" altLang="en-US" sz="4400" b="1" dirty="0">
                <a:latin typeface="+mj-lt"/>
                <a:ea typeface="思源黑体 CN ExtraLight" panose="020B0200000000000000" charset="-122"/>
              </a:rPr>
              <a:t> </a:t>
            </a:r>
            <a:r>
              <a:rPr lang="en-US" altLang="zh-CN" sz="4400" b="1" dirty="0">
                <a:latin typeface="+mj-lt"/>
                <a:ea typeface="思源黑体 CN ExtraLight" panose="020B0200000000000000"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思源黑体 CN ExtraLight" panose="020B0200000000000000" charset="-122"/>
              </a:rPr>
              <a:t>核心类模型</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ea typeface="思源黑体 CN ExtraLight" panose="020B0200000000000000" charset="-122"/>
            </a:endParaRPr>
          </a:p>
        </p:txBody>
      </p:sp>
      <p:sp>
        <p:nvSpPr>
          <p:cNvPr id="37" name="矩形 36"/>
          <p:cNvSpPr/>
          <p:nvPr/>
        </p:nvSpPr>
        <p:spPr>
          <a:xfrm>
            <a:off x="30480" y="383103"/>
            <a:ext cx="973343" cy="338554"/>
          </a:xfrm>
          <a:prstGeom prst="rect">
            <a:avLst/>
          </a:prstGeom>
        </p:spPr>
        <p:txBody>
          <a:bodyPr wrap="none">
            <a:spAutoFit/>
          </a:bodyPr>
          <a:lstStyle/>
          <a:p>
            <a:r>
              <a:rPr lang="en-US" altLang="zh-CN" sz="1600" b="1" dirty="0">
                <a:ea typeface="思源黑体 CN ExtraLight" panose="020B0200000000000000" charset="-122"/>
              </a:rPr>
              <a:t>MSI</a:t>
            </a:r>
            <a:r>
              <a:rPr lang="zh-CN" altLang="en-US" sz="1600" b="1" dirty="0">
                <a:ea typeface="思源黑体 CN ExtraLight" panose="020B0200000000000000" charset="-122"/>
              </a:rPr>
              <a:t>小组</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86740" y="285750"/>
            <a:ext cx="2102485" cy="461645"/>
            <a:chOff x="948" y="474"/>
            <a:chExt cx="3311" cy="727"/>
          </a:xfrm>
        </p:grpSpPr>
        <p:sp>
          <p:nvSpPr>
            <p:cNvPr id="13" name="矩形 12"/>
            <p:cNvSpPr/>
            <p:nvPr/>
          </p:nvSpPr>
          <p:spPr>
            <a:xfrm>
              <a:off x="948" y="474"/>
              <a:ext cx="1260" cy="727"/>
            </a:xfrm>
            <a:prstGeom prst="rect">
              <a:avLst/>
            </a:prstGeom>
          </p:spPr>
          <p:txBody>
            <a:bodyPr wrap="none">
              <a:spAutoFit/>
            </a:bodyPr>
            <a:lstStyle/>
            <a:p>
              <a:r>
                <a:rPr lang="zh-CN" altLang="en-US" sz="2400" b="1" dirty="0">
                  <a:ea typeface="思源黑体 CN ExtraLight" panose="020B0200000000000000" charset="-122"/>
                </a:rPr>
                <a:t>类图</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ea typeface="思源黑体 CN ExtraLight" panose="020B0200000000000000" charset="-122"/>
              </a:endParaRPr>
            </a:p>
          </p:txBody>
        </p:sp>
      </p:grpSp>
      <p:pic>
        <p:nvPicPr>
          <p:cNvPr id="3" name="图片 2">
            <a:extLst>
              <a:ext uri="{FF2B5EF4-FFF2-40B4-BE49-F238E27FC236}">
                <a16:creationId xmlns:a16="http://schemas.microsoft.com/office/drawing/2014/main" id="{4FAE0ED9-A5DA-E1F5-A908-8B1FA27BE589}"/>
              </a:ext>
            </a:extLst>
          </p:cNvPr>
          <p:cNvPicPr>
            <a:picLocks noChangeAspect="1"/>
          </p:cNvPicPr>
          <p:nvPr/>
        </p:nvPicPr>
        <p:blipFill>
          <a:blip r:embed="rId3"/>
          <a:stretch>
            <a:fillRect/>
          </a:stretch>
        </p:blipFill>
        <p:spPr>
          <a:xfrm>
            <a:off x="1926033" y="935585"/>
            <a:ext cx="8735186" cy="52231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nvGraphicFramePr>
        <p:xfrm>
          <a:off x="2286000" y="1075764"/>
          <a:ext cx="7781365" cy="4105836"/>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898436">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用户</a:t>
                      </a:r>
                      <a:r>
                        <a:rPr lang="en-US" altLang="zh-CN" sz="1400" b="0" dirty="0">
                          <a:solidFill>
                            <a:schemeClr val="tx1">
                              <a:lumMod val="85000"/>
                              <a:lumOff val="15000"/>
                            </a:schemeClr>
                          </a:solidFill>
                          <a:latin typeface="+mn-lt"/>
                          <a:ea typeface="思源黑体 CN ExtraLight" panose="020B0200000000000000" charset="-122"/>
                        </a:rPr>
                        <a:t>id</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用户名</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密码</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真实姓名</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发表作品数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37751"/>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被引用次数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405630"/>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所属机构</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674922"/>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邮箱</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Email</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519674"/>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4177553" y="382905"/>
            <a:ext cx="3594847" cy="523220"/>
          </a:xfrm>
          <a:prstGeom prst="rect">
            <a:avLst/>
          </a:prstGeom>
          <a:noFill/>
        </p:spPr>
        <p:txBody>
          <a:bodyPr wrap="square" rtlCol="0">
            <a:spAutoFit/>
          </a:bodyPr>
          <a:lstStyle/>
          <a:p>
            <a:pPr algn="ctr"/>
            <a:r>
              <a:rPr lang="zh-CN" altLang="en-US" sz="2800" b="1" dirty="0"/>
              <a:t>学者类</a:t>
            </a:r>
            <a:r>
              <a:rPr lang="en-US" altLang="zh-CN" sz="2800" b="1" dirty="0"/>
              <a:t>-Scholar</a:t>
            </a:r>
            <a:endParaRPr lang="zh-CN" altLang="en-US" sz="2800" b="1" dirty="0"/>
          </a:p>
        </p:txBody>
      </p:sp>
    </p:spTree>
    <p:extLst>
      <p:ext uri="{BB962C8B-B14F-4D97-AF65-F5344CB8AC3E}">
        <p14:creationId xmlns:p14="http://schemas.microsoft.com/office/powerpoint/2010/main" val="14071817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525515143"/>
              </p:ext>
            </p:extLst>
          </p:nvPr>
        </p:nvGraphicFramePr>
        <p:xfrm>
          <a:off x="2286000" y="1075764"/>
          <a:ext cx="7781365" cy="4907686"/>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898436">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文献编号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标题</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所属领域</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摘要</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关键字</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37751"/>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论文标识号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405630"/>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来源</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674922"/>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发表时间</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Datetime</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519674"/>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引用次数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090089"/>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外部链接</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872497"/>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4663888" y="418913"/>
            <a:ext cx="3025588" cy="523220"/>
          </a:xfrm>
          <a:prstGeom prst="rect">
            <a:avLst/>
          </a:prstGeom>
          <a:noFill/>
        </p:spPr>
        <p:txBody>
          <a:bodyPr wrap="square" rtlCol="0">
            <a:spAutoFit/>
          </a:bodyPr>
          <a:lstStyle/>
          <a:p>
            <a:pPr algn="ctr"/>
            <a:r>
              <a:rPr lang="zh-CN" altLang="en-US" sz="2800" b="1" dirty="0"/>
              <a:t>文献类</a:t>
            </a:r>
            <a:r>
              <a:rPr lang="en-US" altLang="zh-CN" sz="2800" b="1" dirty="0"/>
              <a:t>-Paper</a:t>
            </a:r>
            <a:endParaRPr lang="zh-CN" altLang="en-US" sz="2800" b="1" dirty="0"/>
          </a:p>
        </p:txBody>
      </p:sp>
    </p:spTree>
    <p:extLst>
      <p:ext uri="{BB962C8B-B14F-4D97-AF65-F5344CB8AC3E}">
        <p14:creationId xmlns:p14="http://schemas.microsoft.com/office/powerpoint/2010/main" val="317927381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3504056311"/>
              </p:ext>
            </p:extLst>
          </p:nvPr>
        </p:nvGraphicFramePr>
        <p:xfrm>
          <a:off x="2205317" y="1741900"/>
          <a:ext cx="7781365" cy="2660997"/>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文献编号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作者编号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作者排序</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3474944" y="486092"/>
            <a:ext cx="5403476" cy="523220"/>
          </a:xfrm>
          <a:prstGeom prst="rect">
            <a:avLst/>
          </a:prstGeom>
          <a:noFill/>
        </p:spPr>
        <p:txBody>
          <a:bodyPr wrap="square" rtlCol="0">
            <a:spAutoFit/>
          </a:bodyPr>
          <a:lstStyle/>
          <a:p>
            <a:pPr algn="ctr"/>
            <a:r>
              <a:rPr lang="zh-CN" altLang="en-US" sz="2800" b="1" dirty="0"/>
              <a:t>文献作者类</a:t>
            </a:r>
            <a:r>
              <a:rPr lang="en-US" altLang="zh-CN" sz="2800" b="1" dirty="0"/>
              <a:t>-</a:t>
            </a:r>
            <a:r>
              <a:rPr lang="en-US" altLang="zh-CN" sz="2800" b="1" dirty="0" err="1"/>
              <a:t>WriterWithPaper</a:t>
            </a:r>
            <a:endParaRPr lang="zh-CN" altLang="en-US" sz="2800" b="1" dirty="0"/>
          </a:p>
        </p:txBody>
      </p:sp>
    </p:spTree>
    <p:extLst>
      <p:ext uri="{BB962C8B-B14F-4D97-AF65-F5344CB8AC3E}">
        <p14:creationId xmlns:p14="http://schemas.microsoft.com/office/powerpoint/2010/main" val="67403719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793497355"/>
              </p:ext>
            </p:extLst>
          </p:nvPr>
        </p:nvGraphicFramePr>
        <p:xfrm>
          <a:off x="2205317" y="1741900"/>
          <a:ext cx="7781365" cy="2660997"/>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作者编号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姓名</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所属机构</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3474944" y="486092"/>
            <a:ext cx="5403476" cy="523220"/>
          </a:xfrm>
          <a:prstGeom prst="rect">
            <a:avLst/>
          </a:prstGeom>
          <a:noFill/>
        </p:spPr>
        <p:txBody>
          <a:bodyPr wrap="square" rtlCol="0">
            <a:spAutoFit/>
          </a:bodyPr>
          <a:lstStyle/>
          <a:p>
            <a:pPr algn="ctr"/>
            <a:r>
              <a:rPr lang="zh-CN" altLang="en-US" sz="2800" b="1" dirty="0"/>
              <a:t>作者类</a:t>
            </a:r>
            <a:r>
              <a:rPr lang="en-US" altLang="zh-CN" sz="2800" b="1" dirty="0"/>
              <a:t>-Writer</a:t>
            </a:r>
            <a:endParaRPr lang="zh-CN" altLang="en-US" sz="2800" b="1" dirty="0"/>
          </a:p>
        </p:txBody>
      </p:sp>
    </p:spTree>
    <p:extLst>
      <p:ext uri="{BB962C8B-B14F-4D97-AF65-F5344CB8AC3E}">
        <p14:creationId xmlns:p14="http://schemas.microsoft.com/office/powerpoint/2010/main" val="64049920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1454272614"/>
              </p:ext>
            </p:extLst>
          </p:nvPr>
        </p:nvGraphicFramePr>
        <p:xfrm>
          <a:off x="2205317" y="1741900"/>
          <a:ext cx="7781365" cy="2122706"/>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文献编号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学者编号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3474944" y="486092"/>
            <a:ext cx="5403476" cy="523220"/>
          </a:xfrm>
          <a:prstGeom prst="rect">
            <a:avLst/>
          </a:prstGeom>
          <a:noFill/>
        </p:spPr>
        <p:txBody>
          <a:bodyPr wrap="square" rtlCol="0">
            <a:spAutoFit/>
          </a:bodyPr>
          <a:lstStyle/>
          <a:p>
            <a:pPr algn="ctr"/>
            <a:r>
              <a:rPr lang="zh-CN" altLang="en-US" sz="2800" b="1" dirty="0"/>
              <a:t>文献认领关系类</a:t>
            </a:r>
            <a:r>
              <a:rPr lang="en-US" altLang="zh-CN" sz="2800" b="1" dirty="0"/>
              <a:t>-</a:t>
            </a:r>
            <a:r>
              <a:rPr lang="en-US" altLang="zh-CN" sz="2800" b="1" dirty="0" err="1"/>
              <a:t>PaperBelong</a:t>
            </a:r>
            <a:endParaRPr lang="zh-CN" altLang="en-US" sz="2800" b="1" dirty="0"/>
          </a:p>
        </p:txBody>
      </p:sp>
    </p:spTree>
    <p:extLst>
      <p:ext uri="{BB962C8B-B14F-4D97-AF65-F5344CB8AC3E}">
        <p14:creationId xmlns:p14="http://schemas.microsoft.com/office/powerpoint/2010/main" val="327405793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415762686"/>
              </p:ext>
            </p:extLst>
          </p:nvPr>
        </p:nvGraphicFramePr>
        <p:xfrm>
          <a:off x="2286000" y="1075764"/>
          <a:ext cx="7781365" cy="4105836"/>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898436">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消息编号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论文标题</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反馈信息</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消息类型</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Type</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论文编号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37751"/>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学者编号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405630"/>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申请时间</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Datetime</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674922"/>
                  </a:ext>
                </a:extLst>
              </a:tr>
              <a:tr h="400925">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消息处理状态</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Boolean</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519674"/>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4177553" y="382905"/>
            <a:ext cx="3594847" cy="523220"/>
          </a:xfrm>
          <a:prstGeom prst="rect">
            <a:avLst/>
          </a:prstGeom>
          <a:noFill/>
        </p:spPr>
        <p:txBody>
          <a:bodyPr wrap="square" rtlCol="0">
            <a:spAutoFit/>
          </a:bodyPr>
          <a:lstStyle/>
          <a:p>
            <a:pPr algn="ctr"/>
            <a:r>
              <a:rPr lang="zh-CN" altLang="en-US" sz="2800" b="1" dirty="0"/>
              <a:t>消息类</a:t>
            </a:r>
            <a:r>
              <a:rPr lang="en-US" altLang="zh-CN" sz="2800" b="1" dirty="0"/>
              <a:t>-Message</a:t>
            </a:r>
            <a:endParaRPr lang="zh-CN" altLang="en-US" sz="2800" b="1" dirty="0"/>
          </a:p>
        </p:txBody>
      </p:sp>
    </p:spTree>
    <p:extLst>
      <p:ext uri="{BB962C8B-B14F-4D97-AF65-F5344CB8AC3E}">
        <p14:creationId xmlns:p14="http://schemas.microsoft.com/office/powerpoint/2010/main" val="339524851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112083192"/>
              </p:ext>
            </p:extLst>
          </p:nvPr>
        </p:nvGraphicFramePr>
        <p:xfrm>
          <a:off x="2205317" y="1741900"/>
          <a:ext cx="7781365" cy="3199288"/>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机构编号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机构名称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文献数量</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引用数量</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4220201"/>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3474944" y="486092"/>
            <a:ext cx="5403476" cy="523220"/>
          </a:xfrm>
          <a:prstGeom prst="rect">
            <a:avLst/>
          </a:prstGeom>
          <a:noFill/>
        </p:spPr>
        <p:txBody>
          <a:bodyPr wrap="square" rtlCol="0">
            <a:spAutoFit/>
          </a:bodyPr>
          <a:lstStyle/>
          <a:p>
            <a:pPr algn="ctr"/>
            <a:r>
              <a:rPr lang="zh-CN" altLang="en-US" sz="2800" b="1" dirty="0"/>
              <a:t>机构类</a:t>
            </a:r>
            <a:r>
              <a:rPr lang="en-US" altLang="zh-CN" sz="2800" b="1" dirty="0"/>
              <a:t>-Institution</a:t>
            </a:r>
            <a:endParaRPr lang="zh-CN" altLang="en-US" sz="2800" b="1" dirty="0"/>
          </a:p>
        </p:txBody>
      </p:sp>
    </p:spTree>
    <p:extLst>
      <p:ext uri="{BB962C8B-B14F-4D97-AF65-F5344CB8AC3E}">
        <p14:creationId xmlns:p14="http://schemas.microsoft.com/office/powerpoint/2010/main" val="6222716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图片 1" descr="123"/>
          <p:cNvPicPr>
            <a:picLocks noChangeAspect="1"/>
          </p:cNvPicPr>
          <p:nvPr/>
        </p:nvPicPr>
        <p:blipFill>
          <a:blip r:embed="rId4"/>
          <a:srcRect t="52800" b="-212"/>
          <a:stretch>
            <a:fillRect/>
          </a:stretch>
        </p:blipFill>
        <p:spPr>
          <a:xfrm>
            <a:off x="0" y="3914140"/>
            <a:ext cx="12173585" cy="2922905"/>
          </a:xfrm>
          <a:prstGeom prst="rect">
            <a:avLst/>
          </a:prstGeom>
          <a:effectLst/>
        </p:spPr>
      </p:pic>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ea typeface="思源黑体 CN ExtraLight" panose="020B0200000000000000" charset="-122"/>
              </a:rPr>
              <a:t>目录</a:t>
            </a:r>
            <a:endParaRPr lang="en-US" altLang="zh-CN" sz="6000" dirty="0">
              <a:latin typeface="+mj-lt"/>
              <a:ea typeface="思源黑体 CN ExtraLight" panose="020B0200000000000000" charset="-122"/>
            </a:endParaRPr>
          </a:p>
          <a:p>
            <a:pPr algn="ctr"/>
            <a:r>
              <a:rPr lang="en-US" altLang="zh-CN" sz="2400" dirty="0">
                <a:latin typeface="+mj-lt"/>
                <a:ea typeface="思源黑体 CN ExtraLight" panose="020B0200000000000000" charset="-122"/>
              </a:rPr>
              <a:t>CONTENT</a:t>
            </a:r>
          </a:p>
        </p:txBody>
      </p:sp>
      <p:grpSp>
        <p:nvGrpSpPr>
          <p:cNvPr id="9" name="组合 8"/>
          <p:cNvGrpSpPr/>
          <p:nvPr/>
        </p:nvGrpSpPr>
        <p:grpSpPr>
          <a:xfrm>
            <a:off x="1322291" y="2943860"/>
            <a:ext cx="9547413" cy="1795700"/>
            <a:chOff x="916" y="6574"/>
            <a:chExt cx="8566" cy="1519"/>
          </a:xfrm>
        </p:grpSpPr>
        <p:grpSp>
          <p:nvGrpSpPr>
            <p:cNvPr id="3" name="组合 2"/>
            <p:cNvGrpSpPr/>
            <p:nvPr/>
          </p:nvGrpSpPr>
          <p:grpSpPr>
            <a:xfrm>
              <a:off x="916" y="6574"/>
              <a:ext cx="2759" cy="1519"/>
              <a:chOff x="916" y="6574"/>
              <a:chExt cx="2759" cy="1519"/>
            </a:xfrm>
          </p:grpSpPr>
          <p:sp>
            <p:nvSpPr>
              <p:cNvPr id="16" name="文本框 15"/>
              <p:cNvSpPr txBox="1"/>
              <p:nvPr/>
            </p:nvSpPr>
            <p:spPr>
              <a:xfrm>
                <a:off x="1181" y="6574"/>
                <a:ext cx="2301" cy="712"/>
              </a:xfrm>
              <a:prstGeom prst="rect">
                <a:avLst/>
              </a:prstGeom>
              <a:noFill/>
            </p:spPr>
            <p:txBody>
              <a:bodyPr wrap="square" rtlCol="0">
                <a:spAutoFit/>
              </a:bodyPr>
              <a:lstStyle/>
              <a:p>
                <a:pPr algn="ctr" defTabSz="608965">
                  <a:lnSpc>
                    <a:spcPct val="130000"/>
                  </a:lnSpc>
                </a:pPr>
                <a:r>
                  <a:rPr lang="en-US" altLang="zh-CN" dirty="0">
                    <a:latin typeface="+mj-lt"/>
                    <a:ea typeface="思源黑体 CN ExtraLight" panose="020B0200000000000000" charset="-122"/>
                  </a:rPr>
                  <a:t>PART</a:t>
                </a:r>
                <a:r>
                  <a:rPr lang="zh-CN" altLang="en-US" dirty="0">
                    <a:latin typeface="+mj-lt"/>
                    <a:ea typeface="思源黑体 CN ExtraLight" panose="020B0200000000000000" charset="-122"/>
                  </a:rPr>
                  <a:t> </a:t>
                </a:r>
                <a:r>
                  <a:rPr lang="en-US" altLang="zh-CN" dirty="0">
                    <a:latin typeface="+mj-lt"/>
                    <a:ea typeface="思源黑体 CN ExtraLight" panose="020B0200000000000000" charset="-122"/>
                  </a:rPr>
                  <a:t>ONE</a:t>
                </a:r>
                <a:endParaRPr lang="zh-CN" altLang="en-US" dirty="0">
                  <a:latin typeface="+mj-lt"/>
                  <a:ea typeface="思源黑体 CN ExtraLight" panose="020B0200000000000000" charset="-122"/>
                </a:endParaRPr>
              </a:p>
            </p:txBody>
          </p:sp>
          <p:sp>
            <p:nvSpPr>
              <p:cNvPr id="22" name="文本框 21"/>
              <p:cNvSpPr txBox="1"/>
              <p:nvPr/>
            </p:nvSpPr>
            <p:spPr>
              <a:xfrm>
                <a:off x="916" y="7034"/>
                <a:ext cx="2759" cy="505"/>
              </a:xfrm>
              <a:prstGeom prst="rect">
                <a:avLst/>
              </a:prstGeom>
              <a:noFill/>
            </p:spPr>
            <p:txBody>
              <a:bodyPr wrap="square" rtlCol="0">
                <a:spAutoFit/>
              </a:bodyPr>
              <a:lstStyle/>
              <a:p>
                <a:pPr algn="ctr" defTabSz="608965">
                  <a:lnSpc>
                    <a:spcPct val="130000"/>
                  </a:lnSpc>
                </a:pPr>
                <a:r>
                  <a:rPr lang="zh-CN" altLang="en-US" sz="2800" b="1" dirty="0">
                    <a:latin typeface="+mj-lt"/>
                    <a:ea typeface="思源黑体 CN ExtraLight" panose="020B0200000000000000" charset="-122"/>
                  </a:rPr>
                  <a:t>核心用例提取</a:t>
                </a:r>
              </a:p>
            </p:txBody>
          </p:sp>
          <p:sp>
            <p:nvSpPr>
              <p:cNvPr id="30" name="矩形 29"/>
              <p:cNvSpPr/>
              <p:nvPr/>
            </p:nvSpPr>
            <p:spPr>
              <a:xfrm>
                <a:off x="1042" y="7915"/>
                <a:ext cx="2580" cy="17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nvGrpSpPr>
            <p:cNvPr id="4" name="组合 3"/>
            <p:cNvGrpSpPr/>
            <p:nvPr/>
          </p:nvGrpSpPr>
          <p:grpSpPr>
            <a:xfrm>
              <a:off x="3832" y="6574"/>
              <a:ext cx="2759" cy="1519"/>
              <a:chOff x="3832" y="6574"/>
              <a:chExt cx="2759" cy="1519"/>
            </a:xfrm>
          </p:grpSpPr>
          <p:sp>
            <p:nvSpPr>
              <p:cNvPr id="17" name="文本框 16"/>
              <p:cNvSpPr txBox="1"/>
              <p:nvPr/>
            </p:nvSpPr>
            <p:spPr>
              <a:xfrm>
                <a:off x="3963" y="6574"/>
                <a:ext cx="2499" cy="712"/>
              </a:xfrm>
              <a:prstGeom prst="rect">
                <a:avLst/>
              </a:prstGeom>
              <a:noFill/>
            </p:spPr>
            <p:txBody>
              <a:bodyPr wrap="square" rtlCol="0">
                <a:spAutoFit/>
              </a:bodyPr>
              <a:lstStyle/>
              <a:p>
                <a:pPr algn="ctr" defTabSz="608965">
                  <a:lnSpc>
                    <a:spcPct val="130000"/>
                  </a:lnSpc>
                </a:pPr>
                <a:r>
                  <a:rPr lang="en-US" altLang="zh-CN" dirty="0">
                    <a:latin typeface="+mj-lt"/>
                    <a:ea typeface="思源黑体 CN ExtraLight" panose="020B0200000000000000" charset="-122"/>
                  </a:rPr>
                  <a:t>PART</a:t>
                </a:r>
                <a:r>
                  <a:rPr lang="zh-CN" altLang="en-US" dirty="0">
                    <a:latin typeface="+mj-lt"/>
                    <a:ea typeface="思源黑体 CN ExtraLight" panose="020B0200000000000000" charset="-122"/>
                  </a:rPr>
                  <a:t> </a:t>
                </a:r>
                <a:r>
                  <a:rPr lang="en-US" altLang="zh-CN" dirty="0">
                    <a:latin typeface="+mj-lt"/>
                    <a:ea typeface="思源黑体 CN ExtraLight" panose="020B0200000000000000" charset="-122"/>
                  </a:rPr>
                  <a:t>TWO</a:t>
                </a:r>
                <a:endParaRPr lang="zh-CN" altLang="en-US" dirty="0">
                  <a:latin typeface="+mj-lt"/>
                  <a:ea typeface="思源黑体 CN ExtraLight" panose="020B0200000000000000" charset="-122"/>
                </a:endParaRPr>
              </a:p>
            </p:txBody>
          </p:sp>
          <p:sp>
            <p:nvSpPr>
              <p:cNvPr id="23" name="文本框 22"/>
              <p:cNvSpPr txBox="1"/>
              <p:nvPr/>
            </p:nvSpPr>
            <p:spPr>
              <a:xfrm>
                <a:off x="3832" y="7009"/>
                <a:ext cx="2759" cy="979"/>
              </a:xfrm>
              <a:prstGeom prst="rect">
                <a:avLst/>
              </a:prstGeom>
              <a:noFill/>
            </p:spPr>
            <p:txBody>
              <a:bodyPr wrap="square" rtlCol="0">
                <a:spAutoFit/>
              </a:bodyPr>
              <a:lstStyle/>
              <a:p>
                <a:pPr algn="ctr" defTabSz="608965">
                  <a:lnSpc>
                    <a:spcPct val="130000"/>
                  </a:lnSpc>
                </a:pPr>
                <a:r>
                  <a:rPr lang="zh-CN" altLang="en-US" sz="2800" b="1" dirty="0">
                    <a:latin typeface="+mj-lt"/>
                    <a:ea typeface="思源黑体 CN ExtraLight" panose="020B0200000000000000" charset="-122"/>
                  </a:rPr>
                  <a:t>关键用例交互模型</a:t>
                </a:r>
              </a:p>
            </p:txBody>
          </p:sp>
          <p:sp>
            <p:nvSpPr>
              <p:cNvPr id="31" name="矩形 30"/>
              <p:cNvSpPr/>
              <p:nvPr/>
            </p:nvSpPr>
            <p:spPr>
              <a:xfrm>
                <a:off x="3972" y="7915"/>
                <a:ext cx="2580"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nvGrpSpPr>
            <p:cNvPr id="5" name="组合 4"/>
            <p:cNvGrpSpPr/>
            <p:nvPr/>
          </p:nvGrpSpPr>
          <p:grpSpPr>
            <a:xfrm>
              <a:off x="6711" y="6578"/>
              <a:ext cx="2771" cy="1515"/>
              <a:chOff x="6711" y="6578"/>
              <a:chExt cx="2771" cy="1515"/>
            </a:xfrm>
          </p:grpSpPr>
          <p:sp>
            <p:nvSpPr>
              <p:cNvPr id="18" name="文本框 17"/>
              <p:cNvSpPr txBox="1"/>
              <p:nvPr/>
            </p:nvSpPr>
            <p:spPr>
              <a:xfrm>
                <a:off x="6743" y="6578"/>
                <a:ext cx="2696" cy="712"/>
              </a:xfrm>
              <a:prstGeom prst="rect">
                <a:avLst/>
              </a:prstGeom>
              <a:noFill/>
            </p:spPr>
            <p:txBody>
              <a:bodyPr wrap="square" rtlCol="0">
                <a:spAutoFit/>
              </a:bodyPr>
              <a:lstStyle/>
              <a:p>
                <a:pPr algn="ctr" defTabSz="608965">
                  <a:lnSpc>
                    <a:spcPct val="130000"/>
                  </a:lnSpc>
                </a:pPr>
                <a:r>
                  <a:rPr lang="en-US" altLang="zh-CN" dirty="0">
                    <a:latin typeface="+mj-lt"/>
                    <a:ea typeface="思源黑体 CN ExtraLight" panose="020B0200000000000000" charset="-122"/>
                  </a:rPr>
                  <a:t>PART</a:t>
                </a:r>
                <a:r>
                  <a:rPr lang="zh-CN" altLang="en-US" dirty="0">
                    <a:latin typeface="+mj-lt"/>
                    <a:ea typeface="思源黑体 CN ExtraLight" panose="020B0200000000000000" charset="-122"/>
                  </a:rPr>
                  <a:t> </a:t>
                </a:r>
                <a:r>
                  <a:rPr lang="en-US" altLang="zh-CN" dirty="0">
                    <a:latin typeface="+mj-lt"/>
                    <a:ea typeface="思源黑体 CN ExtraLight" panose="020B0200000000000000" charset="-122"/>
                  </a:rPr>
                  <a:t>THREE</a:t>
                </a:r>
                <a:endParaRPr lang="zh-CN" altLang="en-US" dirty="0">
                  <a:latin typeface="+mj-lt"/>
                  <a:ea typeface="思源黑体 CN ExtraLight" panose="020B0200000000000000" charset="-122"/>
                </a:endParaRPr>
              </a:p>
            </p:txBody>
          </p:sp>
          <p:sp>
            <p:nvSpPr>
              <p:cNvPr id="24" name="文本框 23"/>
              <p:cNvSpPr txBox="1"/>
              <p:nvPr/>
            </p:nvSpPr>
            <p:spPr>
              <a:xfrm>
                <a:off x="6711" y="7003"/>
                <a:ext cx="2759" cy="505"/>
              </a:xfrm>
              <a:prstGeom prst="rect">
                <a:avLst/>
              </a:prstGeom>
              <a:noFill/>
            </p:spPr>
            <p:txBody>
              <a:bodyPr wrap="square" rtlCol="0">
                <a:spAutoFit/>
              </a:bodyPr>
              <a:lstStyle/>
              <a:p>
                <a:pPr algn="ctr" defTabSz="608965">
                  <a:lnSpc>
                    <a:spcPct val="130000"/>
                  </a:lnSpc>
                </a:pPr>
                <a:r>
                  <a:rPr lang="zh-CN" altLang="en-US" sz="2800" b="1" dirty="0">
                    <a:latin typeface="+mj-lt"/>
                    <a:ea typeface="思源黑体 CN ExtraLight" panose="020B0200000000000000" charset="-122"/>
                  </a:rPr>
                  <a:t>核心类模型</a:t>
                </a:r>
              </a:p>
            </p:txBody>
          </p:sp>
          <p:sp>
            <p:nvSpPr>
              <p:cNvPr id="32" name="矩形 31"/>
              <p:cNvSpPr/>
              <p:nvPr/>
            </p:nvSpPr>
            <p:spPr>
              <a:xfrm>
                <a:off x="6902" y="7915"/>
                <a:ext cx="2580" cy="1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sp>
        <p:nvSpPr>
          <p:cNvPr id="37" name="矩形 36"/>
          <p:cNvSpPr/>
          <p:nvPr/>
        </p:nvSpPr>
        <p:spPr>
          <a:xfrm>
            <a:off x="30480" y="383103"/>
            <a:ext cx="973343" cy="338554"/>
          </a:xfrm>
          <a:prstGeom prst="rect">
            <a:avLst/>
          </a:prstGeom>
        </p:spPr>
        <p:txBody>
          <a:bodyPr wrap="none">
            <a:spAutoFit/>
          </a:bodyPr>
          <a:lstStyle/>
          <a:p>
            <a:r>
              <a:rPr lang="en-US" altLang="zh-CN" sz="1600" b="1" dirty="0">
                <a:ea typeface="思源黑体 CN ExtraLight" panose="020B0200000000000000" charset="-122"/>
              </a:rPr>
              <a:t>MSI</a:t>
            </a:r>
            <a:r>
              <a:rPr lang="zh-CN" altLang="en-US" sz="1600" b="1" dirty="0">
                <a:ea typeface="思源黑体 CN ExtraLight" panose="020B0200000000000000" charset="-122"/>
              </a:rPr>
              <a:t>小组</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strVal val="#ppt_w*0.05"/>
                                          </p:val>
                                        </p:tav>
                                        <p:tav tm="100000">
                                          <p:val>
                                            <p:strVal val="#ppt_w"/>
                                          </p:val>
                                        </p:tav>
                                      </p:tavLst>
                                    </p:anim>
                                    <p:anim calcmode="lin" valueType="num">
                                      <p:cBhvr>
                                        <p:cTn id="26" dur="500" fill="hold"/>
                                        <p:tgtEl>
                                          <p:spTgt spid="9"/>
                                        </p:tgtEl>
                                        <p:attrNameLst>
                                          <p:attrName>ppt_h</p:attrName>
                                        </p:attrNameLst>
                                      </p:cBhvr>
                                      <p:tavLst>
                                        <p:tav tm="0">
                                          <p:val>
                                            <p:strVal val="#ppt_h"/>
                                          </p:val>
                                        </p:tav>
                                        <p:tav tm="100000">
                                          <p:val>
                                            <p:strVal val="#ppt_h"/>
                                          </p:val>
                                        </p:tav>
                                      </p:tavLst>
                                    </p:anim>
                                    <p:anim calcmode="lin" valueType="num">
                                      <p:cBhvr>
                                        <p:cTn id="27" dur="500" fill="hold"/>
                                        <p:tgtEl>
                                          <p:spTgt spid="9"/>
                                        </p:tgtEl>
                                        <p:attrNameLst>
                                          <p:attrName>ppt_x</p:attrName>
                                        </p:attrNameLst>
                                      </p:cBhvr>
                                      <p:tavLst>
                                        <p:tav tm="0">
                                          <p:val>
                                            <p:strVal val="#ppt_x-.2"/>
                                          </p:val>
                                        </p:tav>
                                        <p:tav tm="100000">
                                          <p:val>
                                            <p:strVal val="#ppt_x"/>
                                          </p:val>
                                        </p:tav>
                                      </p:tavLst>
                                    </p:anim>
                                    <p:anim calcmode="lin" valueType="num">
                                      <p:cBhvr>
                                        <p:cTn id="28" dur="500" fill="hold"/>
                                        <p:tgtEl>
                                          <p:spTgt spid="9"/>
                                        </p:tgtEl>
                                        <p:attrNameLst>
                                          <p:attrName>ppt_y</p:attrName>
                                        </p:attrNameLst>
                                      </p:cBhvr>
                                      <p:tavLst>
                                        <p:tav tm="0">
                                          <p:val>
                                            <p:strVal val="#ppt_y"/>
                                          </p:val>
                                        </p:tav>
                                        <p:tav tm="100000">
                                          <p:val>
                                            <p:strVal val="#ppt_y"/>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2294623272"/>
              </p:ext>
            </p:extLst>
          </p:nvPr>
        </p:nvGraphicFramePr>
        <p:xfrm>
          <a:off x="2205317" y="1741900"/>
          <a:ext cx="7781365" cy="4275870"/>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专利编号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专利名称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专利所有人</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专利类型</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String</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42202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申请时间</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Datetime</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49219"/>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到期时间</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Datetime</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9375386"/>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3474944" y="486092"/>
            <a:ext cx="5403476" cy="523220"/>
          </a:xfrm>
          <a:prstGeom prst="rect">
            <a:avLst/>
          </a:prstGeom>
          <a:noFill/>
        </p:spPr>
        <p:txBody>
          <a:bodyPr wrap="square" rtlCol="0">
            <a:spAutoFit/>
          </a:bodyPr>
          <a:lstStyle/>
          <a:p>
            <a:pPr algn="ctr"/>
            <a:r>
              <a:rPr lang="zh-CN" altLang="en-US" sz="2800" b="1" dirty="0"/>
              <a:t>专利类</a:t>
            </a:r>
            <a:r>
              <a:rPr lang="en-US" altLang="zh-CN" sz="2800" b="1" dirty="0"/>
              <a:t>-Patent</a:t>
            </a:r>
            <a:endParaRPr lang="zh-CN" altLang="en-US" sz="2800" b="1" dirty="0"/>
          </a:p>
        </p:txBody>
      </p:sp>
    </p:spTree>
    <p:extLst>
      <p:ext uri="{BB962C8B-B14F-4D97-AF65-F5344CB8AC3E}">
        <p14:creationId xmlns:p14="http://schemas.microsoft.com/office/powerpoint/2010/main" val="26328292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4141744479"/>
              </p:ext>
            </p:extLst>
          </p:nvPr>
        </p:nvGraphicFramePr>
        <p:xfrm>
          <a:off x="2205317" y="1741900"/>
          <a:ext cx="7781365" cy="2122706"/>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专利编号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机构编号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2796987" y="486092"/>
            <a:ext cx="7324165" cy="523220"/>
          </a:xfrm>
          <a:prstGeom prst="rect">
            <a:avLst/>
          </a:prstGeom>
          <a:noFill/>
        </p:spPr>
        <p:txBody>
          <a:bodyPr wrap="square" rtlCol="0">
            <a:spAutoFit/>
          </a:bodyPr>
          <a:lstStyle/>
          <a:p>
            <a:pPr algn="ctr"/>
            <a:r>
              <a:rPr lang="zh-CN" altLang="en-US" sz="2800" b="1" dirty="0"/>
              <a:t>专利机构认领关系类</a:t>
            </a:r>
            <a:r>
              <a:rPr lang="en-US" altLang="zh-CN" sz="2800" b="1" dirty="0"/>
              <a:t>-</a:t>
            </a:r>
            <a:r>
              <a:rPr lang="en-US" altLang="zh-CN" sz="2800" b="1" dirty="0" err="1"/>
              <a:t>PatentBelongToIns</a:t>
            </a:r>
            <a:endParaRPr lang="zh-CN" altLang="en-US" sz="2800" b="1" dirty="0"/>
          </a:p>
        </p:txBody>
      </p:sp>
    </p:spTree>
    <p:extLst>
      <p:ext uri="{BB962C8B-B14F-4D97-AF65-F5344CB8AC3E}">
        <p14:creationId xmlns:p14="http://schemas.microsoft.com/office/powerpoint/2010/main" val="259431822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2974988004"/>
              </p:ext>
            </p:extLst>
          </p:nvPr>
        </p:nvGraphicFramePr>
        <p:xfrm>
          <a:off x="2205317" y="1741900"/>
          <a:ext cx="7781365" cy="2122706"/>
        </p:xfrm>
        <a:graphic>
          <a:graphicData uri="http://schemas.openxmlformats.org/drawingml/2006/table">
            <a:tbl>
              <a:tblPr firstRow="1" bandRow="1">
                <a:tableStyleId>{5C22544A-7EE6-4342-B048-85BDC9FD1C3A}</a:tableStyleId>
              </a:tblPr>
              <a:tblGrid>
                <a:gridCol w="3218312">
                  <a:extLst>
                    <a:ext uri="{9D8B030D-6E8A-4147-A177-3AD203B41FA5}">
                      <a16:colId xmlns:a16="http://schemas.microsoft.com/office/drawing/2014/main" val="20001"/>
                    </a:ext>
                  </a:extLst>
                </a:gridCol>
                <a:gridCol w="4563053">
                  <a:extLst>
                    <a:ext uri="{9D8B030D-6E8A-4147-A177-3AD203B41FA5}">
                      <a16:colId xmlns:a16="http://schemas.microsoft.com/office/drawing/2014/main" val="20002"/>
                    </a:ext>
                  </a:extLst>
                </a:gridCol>
              </a:tblGrid>
              <a:tr h="1046124">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属性名</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属性说明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专利编号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8291">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作者编号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Int</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2714" cy="727"/>
            </a:xfrm>
            <a:prstGeom prst="rect">
              <a:avLst/>
            </a:prstGeom>
          </p:spPr>
          <p:txBody>
            <a:bodyPr wrap="none">
              <a:spAutoFit/>
            </a:bodyPr>
            <a:lstStyle/>
            <a:p>
              <a:r>
                <a:rPr lang="zh-CN" altLang="en-US" sz="2400" b="1" dirty="0">
                  <a:ea typeface="思源黑体 CN ExtraLight" panose="020B0200000000000000" charset="-122"/>
                </a:rPr>
                <a:t>核心类设计</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sp>
        <p:nvSpPr>
          <p:cNvPr id="2" name="文本框 1">
            <a:extLst>
              <a:ext uri="{FF2B5EF4-FFF2-40B4-BE49-F238E27FC236}">
                <a16:creationId xmlns:a16="http://schemas.microsoft.com/office/drawing/2014/main" id="{E4C9EEC6-867A-3040-B2B4-571D4CAA886D}"/>
              </a:ext>
            </a:extLst>
          </p:cNvPr>
          <p:cNvSpPr txBox="1"/>
          <p:nvPr/>
        </p:nvSpPr>
        <p:spPr>
          <a:xfrm>
            <a:off x="2796987" y="486092"/>
            <a:ext cx="7324165" cy="523220"/>
          </a:xfrm>
          <a:prstGeom prst="rect">
            <a:avLst/>
          </a:prstGeom>
          <a:noFill/>
        </p:spPr>
        <p:txBody>
          <a:bodyPr wrap="square" rtlCol="0">
            <a:spAutoFit/>
          </a:bodyPr>
          <a:lstStyle/>
          <a:p>
            <a:pPr algn="ctr"/>
            <a:r>
              <a:rPr lang="zh-CN" altLang="en-US" sz="2800" b="1" dirty="0"/>
              <a:t>专利作者认领关系类</a:t>
            </a:r>
            <a:r>
              <a:rPr lang="en-US" altLang="zh-CN" sz="2800" b="1" dirty="0"/>
              <a:t>-</a:t>
            </a:r>
            <a:r>
              <a:rPr lang="en-US" altLang="zh-CN" sz="2800" b="1" dirty="0" err="1"/>
              <a:t>PatentBelongToWriter</a:t>
            </a:r>
            <a:endParaRPr lang="zh-CN" altLang="en-US" sz="2800" b="1" dirty="0"/>
          </a:p>
        </p:txBody>
      </p:sp>
    </p:spTree>
    <p:extLst>
      <p:ext uri="{BB962C8B-B14F-4D97-AF65-F5344CB8AC3E}">
        <p14:creationId xmlns:p14="http://schemas.microsoft.com/office/powerpoint/2010/main" val="359255903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3241786576"/>
              </p:ext>
            </p:extLst>
          </p:nvPr>
        </p:nvGraphicFramePr>
        <p:xfrm>
          <a:off x="1454243" y="1116003"/>
          <a:ext cx="9242612" cy="5451684"/>
        </p:xfrm>
        <a:graphic>
          <a:graphicData uri="http://schemas.openxmlformats.org/drawingml/2006/table">
            <a:tbl>
              <a:tblPr firstRow="1" bandRow="1">
                <a:tableStyleId>{5C22544A-7EE6-4342-B048-85BDC9FD1C3A}</a:tableStyleId>
              </a:tblPr>
              <a:tblGrid>
                <a:gridCol w="1536370">
                  <a:extLst>
                    <a:ext uri="{9D8B030D-6E8A-4147-A177-3AD203B41FA5}">
                      <a16:colId xmlns:a16="http://schemas.microsoft.com/office/drawing/2014/main" val="20001"/>
                    </a:ext>
                  </a:extLst>
                </a:gridCol>
                <a:gridCol w="2479818">
                  <a:extLst>
                    <a:ext uri="{9D8B030D-6E8A-4147-A177-3AD203B41FA5}">
                      <a16:colId xmlns:a16="http://schemas.microsoft.com/office/drawing/2014/main" val="20002"/>
                    </a:ext>
                  </a:extLst>
                </a:gridCol>
                <a:gridCol w="5226424">
                  <a:extLst>
                    <a:ext uri="{9D8B030D-6E8A-4147-A177-3AD203B41FA5}">
                      <a16:colId xmlns:a16="http://schemas.microsoft.com/office/drawing/2014/main" val="20003"/>
                    </a:ext>
                  </a:extLst>
                </a:gridCol>
              </a:tblGrid>
              <a:tr h="817892">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编号</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关系图示</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关系描述</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一名学者可以认领数个文献，一个文献也可以被多个或零个用户认领。</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2</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一个学者至多属于一个机构；一个机构可以有零至多个学者。</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3</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一篇文献可以有多个作者；而一个作者可以出现在多篇文献里。</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4</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一篇文献的认领可以被申诉零次或多次；一个申诉只会涉及一篇文献。</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一个作者至多属于一个机构；一个机构可以有零至多个作者。</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37751"/>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6</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一个专利可以共同属于多个作者；一个作者可以有多个专利。</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6660790"/>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7</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一个专利至多属于一个机构；一个机构可以有零至多个专利。</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6483521"/>
                  </a:ext>
                </a:extLst>
              </a:tr>
              <a:tr h="579224">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8</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一项专利的认领可以被申诉零次或多次；一个申诉只会涉及一项专利。</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9208694"/>
                  </a:ext>
                </a:extLst>
              </a:tr>
            </a:tbl>
          </a:graphicData>
        </a:graphic>
      </p:graphicFrame>
      <p:sp>
        <p:nvSpPr>
          <p:cNvPr id="5" name="矩形 4"/>
          <p:cNvSpPr/>
          <p:nvPr/>
        </p:nvSpPr>
        <p:spPr>
          <a:xfrm>
            <a:off x="3810" y="255270"/>
            <a:ext cx="2954655" cy="461645"/>
          </a:xfrm>
          <a:prstGeom prst="rect">
            <a:avLst/>
          </a:prstGeom>
        </p:spPr>
        <p:txBody>
          <a:bodyPr wrap="none">
            <a:spAutoFit/>
          </a:bodyPr>
          <a:lstStyle/>
          <a:p>
            <a:r>
              <a:rPr lang="zh-CN" altLang="en-US" sz="2400" b="1" dirty="0">
                <a:ea typeface="思源黑体 CN ExtraLight" panose="020B0200000000000000" charset="-122"/>
              </a:rPr>
              <a:t>多重性关联关系说明</a:t>
            </a:r>
          </a:p>
        </p:txBody>
      </p:sp>
      <p:pic>
        <p:nvPicPr>
          <p:cNvPr id="2" name="图片 3">
            <a:extLst>
              <a:ext uri="{FF2B5EF4-FFF2-40B4-BE49-F238E27FC236}">
                <a16:creationId xmlns:a16="http://schemas.microsoft.com/office/drawing/2014/main" id="{DE569468-72C2-4582-6FD9-8FC55932A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4654" y="1939376"/>
            <a:ext cx="1833052" cy="52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4" descr="12">
            <a:extLst>
              <a:ext uri="{FF2B5EF4-FFF2-40B4-BE49-F238E27FC236}">
                <a16:creationId xmlns:a16="http://schemas.microsoft.com/office/drawing/2014/main" id="{4B919013-14D4-DC38-2A89-5D082BEF0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985" y="2547476"/>
            <a:ext cx="2064227" cy="53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descr="13">
            <a:extLst>
              <a:ext uri="{FF2B5EF4-FFF2-40B4-BE49-F238E27FC236}">
                <a16:creationId xmlns:a16="http://schemas.microsoft.com/office/drawing/2014/main" id="{AAB442B9-62A3-477F-B61A-9829C0EF2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595" y="3115670"/>
            <a:ext cx="1892197" cy="49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descr="14">
            <a:extLst>
              <a:ext uri="{FF2B5EF4-FFF2-40B4-BE49-F238E27FC236}">
                <a16:creationId xmlns:a16="http://schemas.microsoft.com/office/drawing/2014/main" id="{38AE415C-F9F6-F18B-5F21-B8D72D1F12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3290" y="3690110"/>
            <a:ext cx="2052168" cy="51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7" descr="15">
            <a:extLst>
              <a:ext uri="{FF2B5EF4-FFF2-40B4-BE49-F238E27FC236}">
                <a16:creationId xmlns:a16="http://schemas.microsoft.com/office/drawing/2014/main" id="{69324F5B-9497-3142-85DD-3818EA21E6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4653" y="4290751"/>
            <a:ext cx="1941504" cy="49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31A59326-34A0-2242-D457-384F868F8A20}"/>
              </a:ext>
            </a:extLst>
          </p:cNvPr>
          <p:cNvPicPr>
            <a:picLocks noChangeAspect="1"/>
          </p:cNvPicPr>
          <p:nvPr/>
        </p:nvPicPr>
        <p:blipFill>
          <a:blip r:embed="rId8"/>
          <a:stretch>
            <a:fillRect/>
          </a:stretch>
        </p:blipFill>
        <p:spPr>
          <a:xfrm>
            <a:off x="3103288" y="4818096"/>
            <a:ext cx="2101474" cy="576566"/>
          </a:xfrm>
          <a:prstGeom prst="rect">
            <a:avLst/>
          </a:prstGeom>
        </p:spPr>
      </p:pic>
      <p:pic>
        <p:nvPicPr>
          <p:cNvPr id="12" name="图片 11">
            <a:extLst>
              <a:ext uri="{FF2B5EF4-FFF2-40B4-BE49-F238E27FC236}">
                <a16:creationId xmlns:a16="http://schemas.microsoft.com/office/drawing/2014/main" id="{801D1CCE-A35D-A3E0-DCFD-65F690F1401A}"/>
              </a:ext>
            </a:extLst>
          </p:cNvPr>
          <p:cNvPicPr>
            <a:picLocks noChangeAspect="1"/>
          </p:cNvPicPr>
          <p:nvPr/>
        </p:nvPicPr>
        <p:blipFill>
          <a:blip r:embed="rId9"/>
          <a:stretch>
            <a:fillRect/>
          </a:stretch>
        </p:blipFill>
        <p:spPr>
          <a:xfrm>
            <a:off x="3164653" y="5415563"/>
            <a:ext cx="1953559" cy="555222"/>
          </a:xfrm>
          <a:prstGeom prst="rect">
            <a:avLst/>
          </a:prstGeom>
        </p:spPr>
      </p:pic>
      <p:pic>
        <p:nvPicPr>
          <p:cNvPr id="14" name="图片 13">
            <a:extLst>
              <a:ext uri="{FF2B5EF4-FFF2-40B4-BE49-F238E27FC236}">
                <a16:creationId xmlns:a16="http://schemas.microsoft.com/office/drawing/2014/main" id="{48091EC6-88C9-388D-67BC-77AE9DBD88C2}"/>
              </a:ext>
            </a:extLst>
          </p:cNvPr>
          <p:cNvPicPr>
            <a:picLocks noChangeAspect="1"/>
          </p:cNvPicPr>
          <p:nvPr/>
        </p:nvPicPr>
        <p:blipFill>
          <a:blip r:embed="rId10"/>
          <a:stretch>
            <a:fillRect/>
          </a:stretch>
        </p:blipFill>
        <p:spPr>
          <a:xfrm>
            <a:off x="3053984" y="6035309"/>
            <a:ext cx="2101473" cy="510312"/>
          </a:xfrm>
          <a:prstGeom prst="rect">
            <a:avLst/>
          </a:prstGeom>
        </p:spPr>
      </p:pic>
    </p:spTree>
    <p:extLst>
      <p:ext uri="{BB962C8B-B14F-4D97-AF65-F5344CB8AC3E}">
        <p14:creationId xmlns:p14="http://schemas.microsoft.com/office/powerpoint/2010/main" val="379225612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图片 1" descr="123"/>
          <p:cNvPicPr>
            <a:picLocks noChangeAspect="1"/>
          </p:cNvPicPr>
          <p:nvPr/>
        </p:nvPicPr>
        <p:blipFill>
          <a:blip r:embed="rId4"/>
          <a:srcRect t="52800" b="-212"/>
          <a:stretch>
            <a:fillRect/>
          </a:stretch>
        </p:blipFill>
        <p:spPr>
          <a:xfrm>
            <a:off x="0" y="3914140"/>
            <a:ext cx="12173585" cy="2922905"/>
          </a:xfrm>
          <a:prstGeom prst="rect">
            <a:avLst/>
          </a:prstGeom>
          <a:effectLst/>
        </p:spPr>
      </p:pic>
      <p:pic>
        <p:nvPicPr>
          <p:cNvPr id="3" name="图片 2" descr="图片1"/>
          <p:cNvPicPr>
            <a:picLocks noChangeAspect="1"/>
          </p:cNvPicPr>
          <p:nvPr/>
        </p:nvPicPr>
        <p:blipFill>
          <a:blip r:embed="rId5"/>
          <a:stretch>
            <a:fillRect/>
          </a:stretch>
        </p:blipFill>
        <p:spPr>
          <a:xfrm>
            <a:off x="154305" y="60325"/>
            <a:ext cx="12019280" cy="2958465"/>
          </a:xfrm>
          <a:prstGeom prst="rect">
            <a:avLst/>
          </a:prstGeom>
          <a:effectLst/>
        </p:spPr>
      </p:pic>
      <p:sp>
        <p:nvSpPr>
          <p:cNvPr id="5" name="矩形 4"/>
          <p:cNvSpPr/>
          <p:nvPr/>
        </p:nvSpPr>
        <p:spPr>
          <a:xfrm>
            <a:off x="3890645" y="2318385"/>
            <a:ext cx="4410710" cy="1322070"/>
          </a:xfrm>
          <a:prstGeom prst="rect">
            <a:avLst/>
          </a:prstGeom>
        </p:spPr>
        <p:txBody>
          <a:bodyPr wrap="square">
            <a:spAutoFit/>
          </a:bodyPr>
          <a:lstStyle/>
          <a:p>
            <a:pPr algn="ctr"/>
            <a:r>
              <a:rPr lang="zh-CN" altLang="en-US" sz="8000" b="1" dirty="0">
                <a:ea typeface="思源黑体 CN ExtraLight" panose="020B0200000000000000" charset="-122"/>
              </a:rPr>
              <a:t>谢谢！</a:t>
            </a:r>
          </a:p>
        </p:txBody>
      </p:sp>
      <p:sp>
        <p:nvSpPr>
          <p:cNvPr id="7" name="矩形 6"/>
          <p:cNvSpPr/>
          <p:nvPr/>
        </p:nvSpPr>
        <p:spPr>
          <a:xfrm>
            <a:off x="3153622" y="37620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dirty="0">
                <a:solidFill>
                  <a:schemeClr val="tx1"/>
                </a:solidFill>
                <a:latin typeface="宋体" panose="02010600030101010101" pitchFamily="2" charset="-122"/>
                <a:ea typeface="宋体" panose="02010600030101010101" pitchFamily="2" charset="-122"/>
                <a:cs typeface="思源黑体 CN Light" panose="020B0300000000000000" charset="-122"/>
              </a:rPr>
              <a:t>答辩人：王陆昊</a:t>
            </a:r>
            <a:endParaRPr lang="en-US" altLang="zh-CN" sz="1600" dirty="0">
              <a:solidFill>
                <a:schemeClr val="tx1"/>
              </a:solidFill>
              <a:latin typeface="宋体" panose="02010600030101010101" pitchFamily="2" charset="-122"/>
              <a:ea typeface="宋体" panose="02010600030101010101" pitchFamily="2" charset="-122"/>
              <a:cs typeface="思源黑体 CN Light" panose="020B0300000000000000" charset="-122"/>
            </a:endParaRPr>
          </a:p>
        </p:txBody>
      </p:sp>
      <p:sp>
        <p:nvSpPr>
          <p:cNvPr id="8" name="矩形 7"/>
          <p:cNvSpPr/>
          <p:nvPr/>
        </p:nvSpPr>
        <p:spPr>
          <a:xfrm>
            <a:off x="6196759" y="37620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dirty="0">
                <a:solidFill>
                  <a:schemeClr val="tx1"/>
                </a:solidFill>
                <a:latin typeface="宋体" panose="02010600030101010101" pitchFamily="2" charset="-122"/>
                <a:ea typeface="宋体" panose="02010600030101010101" pitchFamily="2" charset="-122"/>
              </a:rPr>
              <a:t>答辩小组：</a:t>
            </a:r>
            <a:r>
              <a:rPr lang="en-US" altLang="zh-CN" sz="1600" dirty="0">
                <a:solidFill>
                  <a:schemeClr val="tx1"/>
                </a:solidFill>
                <a:latin typeface="宋体" panose="02010600030101010101" pitchFamily="2" charset="-122"/>
                <a:ea typeface="宋体" panose="02010600030101010101" pitchFamily="2" charset="-122"/>
              </a:rPr>
              <a:t>MSI</a:t>
            </a:r>
            <a:endParaRPr lang="zh-CN" altLang="en-US" sz="1600" dirty="0">
              <a:solidFill>
                <a:schemeClr val="tx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5"/>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 calcmode="lin" valueType="num">
                                      <p:cBhvr>
                                        <p:cTn id="9" dur="500" fill="hold"/>
                                        <p:tgtEl>
                                          <p:spTgt spid="3"/>
                                        </p:tgtEl>
                                        <p:attrNameLst>
                                          <p:attrName>ppt_x</p:attrName>
                                        </p:attrNameLst>
                                      </p:cBhvr>
                                      <p:tavLst>
                                        <p:tav tm="0">
                                          <p:val>
                                            <p:strVal val="#ppt_x-.2"/>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animEffect transition="in" filter="fade">
                                      <p:cBhvr>
                                        <p:cTn id="11" dur="500"/>
                                        <p:tgtEl>
                                          <p:spTgt spid="3"/>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strVal val="#ppt_w*0.05"/>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anim calcmode="lin" valueType="num">
                                      <p:cBhvr>
                                        <p:cTn id="16" dur="500" fill="hold"/>
                                        <p:tgtEl>
                                          <p:spTgt spid="2"/>
                                        </p:tgtEl>
                                        <p:attrNameLst>
                                          <p:attrName>ppt_x</p:attrName>
                                        </p:attrNameLst>
                                      </p:cBhvr>
                                      <p:tavLst>
                                        <p:tav tm="0">
                                          <p:val>
                                            <p:strVal val="#ppt_x-.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8" name="图片 7" descr="16e5f01a4228864f4e55f6ab777c51f3"/>
          <p:cNvPicPr>
            <a:picLocks noChangeAspect="1"/>
          </p:cNvPicPr>
          <p:nvPr/>
        </p:nvPicPr>
        <p:blipFill>
          <a:blip r:embed="rId4">
            <a:lum bright="-18000"/>
          </a:blip>
          <a:stretch>
            <a:fillRect/>
          </a:stretch>
        </p:blipFill>
        <p:spPr>
          <a:xfrm>
            <a:off x="2240915" y="60325"/>
            <a:ext cx="7710805" cy="7710805"/>
          </a:xfrm>
          <a:prstGeom prst="rect">
            <a:avLst/>
          </a:prstGeom>
        </p:spPr>
      </p:pic>
      <p:sp>
        <p:nvSpPr>
          <p:cNvPr id="2" name="文本框 1"/>
          <p:cNvSpPr txBox="1"/>
          <p:nvPr/>
        </p:nvSpPr>
        <p:spPr>
          <a:xfrm>
            <a:off x="4294927" y="317250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思源黑体 CN ExtraLight" panose="020B0200000000000000" charset="-122"/>
              </a:rPr>
              <a:t>PART</a:t>
            </a:r>
            <a:r>
              <a:rPr lang="zh-CN" altLang="en-US" sz="4400" b="1" dirty="0">
                <a:latin typeface="+mj-lt"/>
                <a:ea typeface="思源黑体 CN ExtraLight" panose="020B0200000000000000" charset="-122"/>
              </a:rPr>
              <a:t> </a:t>
            </a:r>
            <a:r>
              <a:rPr lang="en-US" altLang="zh-CN" sz="4400" b="1" dirty="0">
                <a:latin typeface="+mj-lt"/>
                <a:ea typeface="思源黑体 CN ExtraLight" panose="020B0200000000000000" charset="-122"/>
              </a:rPr>
              <a:t>ONE</a:t>
            </a:r>
            <a:endParaRPr lang="zh-CN" altLang="en-US" sz="4400" b="1" dirty="0">
              <a:latin typeface="+mj-lt"/>
              <a:ea typeface="思源黑体 CN ExtraLight" panose="020B0200000000000000" charset="-122"/>
            </a:endParaRPr>
          </a:p>
        </p:txBody>
      </p:sp>
      <p:sp>
        <p:nvSpPr>
          <p:cNvPr id="3" name="文本框 2"/>
          <p:cNvSpPr txBox="1"/>
          <p:nvPr/>
        </p:nvSpPr>
        <p:spPr>
          <a:xfrm>
            <a:off x="3568249" y="2341212"/>
            <a:ext cx="5055502" cy="957634"/>
          </a:xfrm>
          <a:prstGeom prst="rect">
            <a:avLst/>
          </a:prstGeom>
          <a:noFill/>
        </p:spPr>
        <p:txBody>
          <a:bodyPr wrap="square" rtlCol="0">
            <a:spAutoFit/>
          </a:bodyPr>
          <a:lstStyle/>
          <a:p>
            <a:pPr algn="ctr" defTabSz="608965">
              <a:lnSpc>
                <a:spcPct val="130000"/>
              </a:lnSpc>
            </a:pPr>
            <a:r>
              <a:rPr lang="zh-CN" altLang="en-US" sz="4800" b="1" dirty="0">
                <a:ea typeface="思源黑体 CN ExtraLight" panose="020B0200000000000000" charset="-122"/>
              </a:rPr>
              <a:t>核心用例提取</a:t>
            </a:r>
          </a:p>
        </p:txBody>
      </p:sp>
      <p:sp>
        <p:nvSpPr>
          <p:cNvPr id="4" name="矩形 3"/>
          <p:cNvSpPr/>
          <p:nvPr/>
        </p:nvSpPr>
        <p:spPr>
          <a:xfrm>
            <a:off x="4890452" y="4114925"/>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ea typeface="思源黑体 CN ExtraLight" panose="020B0200000000000000" charset="-122"/>
            </a:endParaRPr>
          </a:p>
        </p:txBody>
      </p:sp>
      <p:sp>
        <p:nvSpPr>
          <p:cNvPr id="37" name="矩形 36"/>
          <p:cNvSpPr/>
          <p:nvPr/>
        </p:nvSpPr>
        <p:spPr>
          <a:xfrm>
            <a:off x="30480" y="383103"/>
            <a:ext cx="973343" cy="338554"/>
          </a:xfrm>
          <a:prstGeom prst="rect">
            <a:avLst/>
          </a:prstGeom>
        </p:spPr>
        <p:txBody>
          <a:bodyPr wrap="none">
            <a:spAutoFit/>
          </a:bodyPr>
          <a:lstStyle/>
          <a:p>
            <a:r>
              <a:rPr lang="en-US" altLang="zh-CN" sz="1600" b="1" dirty="0">
                <a:ea typeface="思源黑体 CN ExtraLight" panose="020B0200000000000000" charset="-122"/>
              </a:rPr>
              <a:t>MSI</a:t>
            </a:r>
            <a:r>
              <a:rPr lang="zh-CN" altLang="en-US" sz="1600" b="1" dirty="0">
                <a:ea typeface="思源黑体 CN ExtraLight" panose="020B0200000000000000" charset="-122"/>
              </a:rPr>
              <a:t>小组</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lum bright="-12000"/>
          </a:blip>
          <a:srcRect l="48897"/>
          <a:stretch>
            <a:fillRect/>
          </a:stretch>
        </p:blipFill>
        <p:spPr>
          <a:xfrm>
            <a:off x="0" y="737349"/>
            <a:ext cx="2917469" cy="5714634"/>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CN ExtraLight" panose="020B0200000000000000" charset="-122"/>
                </a:endParaRPr>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ExtraLight" panose="020B0200000000000000" charset="-122"/>
                </a:endParaRPr>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ExtraLight" panose="020B0200000000000000" charset="-122"/>
                </a:endParaRPr>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ExtraLight" panose="020B0200000000000000" charset="-122"/>
                </a:endParaRPr>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ExtraLight" panose="020B0200000000000000" charset="-122"/>
                </a:endParaRPr>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ExtraLight" panose="020B0200000000000000" charset="-122"/>
                </a:endParaRPr>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ea typeface="思源黑体 CN ExtraLight" panose="020B0200000000000000" charset="-122"/>
              </a:endParaRPr>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sp>
        <p:nvSpPr>
          <p:cNvPr id="23" name="矩形 22"/>
          <p:cNvSpPr/>
          <p:nvPr/>
        </p:nvSpPr>
        <p:spPr>
          <a:xfrm>
            <a:off x="4477186" y="136414"/>
            <a:ext cx="7464740" cy="1137556"/>
          </a:xfrm>
          <a:prstGeom prst="rect">
            <a:avLst/>
          </a:prstGeom>
        </p:spPr>
        <p:txBody>
          <a:bodyPr wrap="square">
            <a:spAutoFit/>
          </a:bodyPr>
          <a:lstStyle/>
          <a:p>
            <a:pPr>
              <a:lnSpc>
                <a:spcPct val="130000"/>
              </a:lnSpc>
            </a:pPr>
            <a:r>
              <a:rPr lang="zh-CN" altLang="en-US" dirty="0">
                <a:latin typeface="思源黑体 CN ExtraLight" panose="020B0200000000000000" charset="-122"/>
                <a:ea typeface="思源黑体 CN ExtraLight" panose="020B0200000000000000" charset="-122"/>
              </a:rPr>
              <a:t>提取核心业务用例主要考察其用例分级。我们根据风险、重要性以及项目组的能力确定用例及用例相关路径的优先级，进而用于划分核心用例。我们对于优先级的判断标准如下：</a:t>
            </a:r>
          </a:p>
        </p:txBody>
      </p:sp>
      <p:grpSp>
        <p:nvGrpSpPr>
          <p:cNvPr id="79" name="组合 78"/>
          <p:cNvGrpSpPr/>
          <p:nvPr/>
        </p:nvGrpSpPr>
        <p:grpSpPr>
          <a:xfrm>
            <a:off x="4568830" y="1482725"/>
            <a:ext cx="5068468" cy="553596"/>
            <a:chOff x="4568830" y="394889"/>
            <a:chExt cx="5068468" cy="553596"/>
          </a:xfrm>
        </p:grpSpPr>
        <p:sp>
          <p:nvSpPr>
            <p:cNvPr id="80" name="矩形 79"/>
            <p:cNvSpPr/>
            <p:nvPr/>
          </p:nvSpPr>
          <p:spPr>
            <a:xfrm>
              <a:off x="4664618" y="394889"/>
              <a:ext cx="4972680" cy="525657"/>
            </a:xfrm>
            <a:prstGeom prst="rect">
              <a:avLst/>
            </a:prstGeom>
          </p:spPr>
          <p:txBody>
            <a:bodyPr wrap="square">
              <a:spAutoFit/>
            </a:bodyPr>
            <a:lstStyle/>
            <a:p>
              <a:pPr>
                <a:lnSpc>
                  <a:spcPct val="130000"/>
                </a:lnSpc>
              </a:pPr>
              <a:r>
                <a:rPr lang="zh-CN" altLang="en-US" sz="2400" dirty="0">
                  <a:latin typeface="思源黑体 CN ExtraLight" panose="020B0200000000000000" charset="-122"/>
                  <a:ea typeface="思源黑体 CN ExtraLight" panose="020B0200000000000000" charset="-122"/>
                </a:rPr>
                <a:t>对架构设计有重要影响的用例</a:t>
              </a:r>
            </a:p>
          </p:txBody>
        </p:sp>
        <p:grpSp>
          <p:nvGrpSpPr>
            <p:cNvPr id="81" name="组合 80"/>
            <p:cNvGrpSpPr/>
            <p:nvPr/>
          </p:nvGrpSpPr>
          <p:grpSpPr>
            <a:xfrm>
              <a:off x="4568830" y="438589"/>
              <a:ext cx="38888" cy="509896"/>
              <a:chOff x="888096" y="1000203"/>
              <a:chExt cx="72000" cy="944066"/>
            </a:xfrm>
          </p:grpSpPr>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ea typeface="思源黑体 CN ExtraLight" panose="020B0200000000000000" charset="-122"/>
              </a:rPr>
              <a:t>1</a:t>
            </a:r>
            <a:endParaRPr lang="zh-CN" altLang="en-US" sz="2800" dirty="0">
              <a:ea typeface="思源黑体 CN ExtraLight" panose="020B0200000000000000" charset="-122"/>
            </a:endParaRPr>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ea typeface="思源黑体 CN ExtraLight" panose="020B0200000000000000" charset="-122"/>
              </a:rPr>
              <a:t>2</a:t>
            </a:r>
            <a:endParaRPr lang="zh-CN" altLang="en-US" sz="2800" dirty="0">
              <a:ea typeface="思源黑体 CN ExtraLight" panose="020B0200000000000000" charset="-122"/>
            </a:endParaRPr>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ea typeface="思源黑体 CN ExtraLight" panose="020B0200000000000000" charset="-122"/>
              </a:rPr>
              <a:t>3</a:t>
            </a:r>
            <a:endParaRPr lang="zh-CN" altLang="en-US" sz="2800" dirty="0">
              <a:ea typeface="思源黑体 CN ExtraLight" panose="020B0200000000000000" charset="-122"/>
            </a:endParaRPr>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ea typeface="思源黑体 CN ExtraLight" panose="020B0200000000000000" charset="-122"/>
              </a:rPr>
              <a:t>4</a:t>
            </a:r>
            <a:endParaRPr lang="zh-CN" altLang="en-US" sz="2800" dirty="0">
              <a:ea typeface="思源黑体 CN ExtraLight" panose="020B0200000000000000" charset="-122"/>
            </a:endParaRPr>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ea typeface="思源黑体 CN ExtraLight" panose="020B0200000000000000" charset="-122"/>
              </a:rPr>
              <a:t>5</a:t>
            </a:r>
            <a:endParaRPr lang="zh-CN" altLang="en-US" sz="2800" dirty="0">
              <a:ea typeface="思源黑体 CN ExtraLight" panose="020B0200000000000000" charset="-122"/>
            </a:endParaRPr>
          </a:p>
        </p:txBody>
      </p:sp>
      <p:pic>
        <p:nvPicPr>
          <p:cNvPr id="5" name="图片 4"/>
          <p:cNvPicPr>
            <a:picLocks noChangeAspect="1"/>
          </p:cNvPicPr>
          <p:nvPr/>
        </p:nvPicPr>
        <p:blipFill rotWithShape="1">
          <a:blip r:embed="rId4"/>
          <a:srcRect l="49574"/>
          <a:stretch>
            <a:fillRect/>
          </a:stretch>
        </p:blipFill>
        <p:spPr>
          <a:xfrm>
            <a:off x="-8468" y="2435266"/>
            <a:ext cx="1002201" cy="1987468"/>
          </a:xfrm>
          <a:prstGeom prst="rect">
            <a:avLst/>
          </a:prstGeom>
        </p:spPr>
      </p:pic>
      <p:sp>
        <p:nvSpPr>
          <p:cNvPr id="39" name="矩形 38"/>
          <p:cNvSpPr/>
          <p:nvPr/>
        </p:nvSpPr>
        <p:spPr>
          <a:xfrm>
            <a:off x="3810" y="255270"/>
            <a:ext cx="2646680" cy="461645"/>
          </a:xfrm>
          <a:prstGeom prst="rect">
            <a:avLst/>
          </a:prstGeom>
        </p:spPr>
        <p:txBody>
          <a:bodyPr wrap="none">
            <a:spAutoFit/>
          </a:bodyPr>
          <a:lstStyle/>
          <a:p>
            <a:r>
              <a:rPr lang="zh-CN" altLang="en-US" sz="2400" b="1" dirty="0">
                <a:ea typeface="思源黑体 CN ExtraLight" panose="020B0200000000000000" charset="-122"/>
              </a:rPr>
              <a:t>核心用例评价指标</a:t>
            </a:r>
          </a:p>
        </p:txBody>
      </p:sp>
      <p:grpSp>
        <p:nvGrpSpPr>
          <p:cNvPr id="2" name="组合 1">
            <a:extLst>
              <a:ext uri="{FF2B5EF4-FFF2-40B4-BE49-F238E27FC236}">
                <a16:creationId xmlns:a16="http://schemas.microsoft.com/office/drawing/2014/main" id="{55371187-7C14-F5A9-20E4-A6AC99008CC5}"/>
              </a:ext>
            </a:extLst>
          </p:cNvPr>
          <p:cNvGrpSpPr/>
          <p:nvPr/>
        </p:nvGrpSpPr>
        <p:grpSpPr>
          <a:xfrm>
            <a:off x="4607713" y="2603221"/>
            <a:ext cx="5068468" cy="553596"/>
            <a:chOff x="4568830" y="394889"/>
            <a:chExt cx="5068468" cy="553596"/>
          </a:xfrm>
        </p:grpSpPr>
        <p:sp>
          <p:nvSpPr>
            <p:cNvPr id="3" name="矩形 2">
              <a:extLst>
                <a:ext uri="{FF2B5EF4-FFF2-40B4-BE49-F238E27FC236}">
                  <a16:creationId xmlns:a16="http://schemas.microsoft.com/office/drawing/2014/main" id="{EEACE61C-AC96-3281-5020-0C501F039F84}"/>
                </a:ext>
              </a:extLst>
            </p:cNvPr>
            <p:cNvSpPr/>
            <p:nvPr/>
          </p:nvSpPr>
          <p:spPr>
            <a:xfrm>
              <a:off x="4664618" y="394889"/>
              <a:ext cx="4972680" cy="525657"/>
            </a:xfrm>
            <a:prstGeom prst="rect">
              <a:avLst/>
            </a:prstGeom>
          </p:spPr>
          <p:txBody>
            <a:bodyPr wrap="square">
              <a:spAutoFit/>
            </a:bodyPr>
            <a:lstStyle/>
            <a:p>
              <a:pPr>
                <a:lnSpc>
                  <a:spcPct val="130000"/>
                </a:lnSpc>
              </a:pPr>
              <a:r>
                <a:rPr lang="zh-CN" altLang="en-US" sz="2400" dirty="0">
                  <a:latin typeface="思源黑体 CN ExtraLight" panose="020B0200000000000000" charset="-122"/>
                  <a:ea typeface="思源黑体 CN ExtraLight" panose="020B0200000000000000" charset="-122"/>
                </a:rPr>
                <a:t>体现系统核心业务流程的用例</a:t>
              </a:r>
            </a:p>
          </p:txBody>
        </p:sp>
        <p:grpSp>
          <p:nvGrpSpPr>
            <p:cNvPr id="4" name="组合 3">
              <a:extLst>
                <a:ext uri="{FF2B5EF4-FFF2-40B4-BE49-F238E27FC236}">
                  <a16:creationId xmlns:a16="http://schemas.microsoft.com/office/drawing/2014/main" id="{C30A59A6-41DC-207C-4EC7-7F7628E2BD81}"/>
                </a:ext>
              </a:extLst>
            </p:cNvPr>
            <p:cNvGrpSpPr/>
            <p:nvPr/>
          </p:nvGrpSpPr>
          <p:grpSpPr>
            <a:xfrm>
              <a:off x="4568830" y="438589"/>
              <a:ext cx="38888" cy="509896"/>
              <a:chOff x="888096" y="1000203"/>
              <a:chExt cx="72000" cy="944066"/>
            </a:xfrm>
          </p:grpSpPr>
          <p:sp>
            <p:nvSpPr>
              <p:cNvPr id="7" name="椭圆 6">
                <a:extLst>
                  <a:ext uri="{FF2B5EF4-FFF2-40B4-BE49-F238E27FC236}">
                    <a16:creationId xmlns:a16="http://schemas.microsoft.com/office/drawing/2014/main" id="{BD0E2DDF-83A0-D4B5-85C0-68E89D28CAB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8" name="椭圆 7">
                <a:extLst>
                  <a:ext uri="{FF2B5EF4-FFF2-40B4-BE49-F238E27FC236}">
                    <a16:creationId xmlns:a16="http://schemas.microsoft.com/office/drawing/2014/main" id="{DF260970-F6D9-7EC6-CB44-2407A23E311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grpSp>
        <p:nvGrpSpPr>
          <p:cNvPr id="32" name="组合 31">
            <a:extLst>
              <a:ext uri="{FF2B5EF4-FFF2-40B4-BE49-F238E27FC236}">
                <a16:creationId xmlns:a16="http://schemas.microsoft.com/office/drawing/2014/main" id="{35B4CB86-D42B-C53F-ADFC-E9A3FF61DBD2}"/>
              </a:ext>
            </a:extLst>
          </p:cNvPr>
          <p:cNvGrpSpPr/>
          <p:nvPr/>
        </p:nvGrpSpPr>
        <p:grpSpPr>
          <a:xfrm>
            <a:off x="4633486" y="3678240"/>
            <a:ext cx="5068468" cy="553596"/>
            <a:chOff x="4568830" y="394889"/>
            <a:chExt cx="5068468" cy="553596"/>
          </a:xfrm>
        </p:grpSpPr>
        <p:sp>
          <p:nvSpPr>
            <p:cNvPr id="33" name="矩形 32">
              <a:extLst>
                <a:ext uri="{FF2B5EF4-FFF2-40B4-BE49-F238E27FC236}">
                  <a16:creationId xmlns:a16="http://schemas.microsoft.com/office/drawing/2014/main" id="{B1B75293-345D-4019-C3D3-5C9E741B2E6C}"/>
                </a:ext>
              </a:extLst>
            </p:cNvPr>
            <p:cNvSpPr/>
            <p:nvPr/>
          </p:nvSpPr>
          <p:spPr>
            <a:xfrm>
              <a:off x="4664618" y="394889"/>
              <a:ext cx="4972680" cy="525657"/>
            </a:xfrm>
            <a:prstGeom prst="rect">
              <a:avLst/>
            </a:prstGeom>
          </p:spPr>
          <p:txBody>
            <a:bodyPr wrap="square">
              <a:spAutoFit/>
            </a:bodyPr>
            <a:lstStyle/>
            <a:p>
              <a:pPr>
                <a:lnSpc>
                  <a:spcPct val="130000"/>
                </a:lnSpc>
              </a:pPr>
              <a:r>
                <a:rPr lang="zh-CN" altLang="en-US" sz="2400" dirty="0">
                  <a:latin typeface="思源黑体 CN ExtraLight" panose="020B0200000000000000" charset="-122"/>
                  <a:ea typeface="思源黑体 CN ExtraLight" panose="020B0200000000000000" charset="-122"/>
                </a:rPr>
                <a:t>存在开发风险的用例</a:t>
              </a:r>
            </a:p>
          </p:txBody>
        </p:sp>
        <p:grpSp>
          <p:nvGrpSpPr>
            <p:cNvPr id="34" name="组合 33">
              <a:extLst>
                <a:ext uri="{FF2B5EF4-FFF2-40B4-BE49-F238E27FC236}">
                  <a16:creationId xmlns:a16="http://schemas.microsoft.com/office/drawing/2014/main" id="{9EA748D4-3AF6-5F45-83FD-E80ADE747DBC}"/>
                </a:ext>
              </a:extLst>
            </p:cNvPr>
            <p:cNvGrpSpPr/>
            <p:nvPr/>
          </p:nvGrpSpPr>
          <p:grpSpPr>
            <a:xfrm>
              <a:off x="4568830" y="438589"/>
              <a:ext cx="38888" cy="509896"/>
              <a:chOff x="888096" y="1000203"/>
              <a:chExt cx="72000" cy="944066"/>
            </a:xfrm>
          </p:grpSpPr>
          <p:sp>
            <p:nvSpPr>
              <p:cNvPr id="35" name="椭圆 34">
                <a:extLst>
                  <a:ext uri="{FF2B5EF4-FFF2-40B4-BE49-F238E27FC236}">
                    <a16:creationId xmlns:a16="http://schemas.microsoft.com/office/drawing/2014/main" id="{F41D09B2-613B-F62D-8361-98E9231ECAA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36" name="椭圆 35">
                <a:extLst>
                  <a:ext uri="{FF2B5EF4-FFF2-40B4-BE49-F238E27FC236}">
                    <a16:creationId xmlns:a16="http://schemas.microsoft.com/office/drawing/2014/main" id="{BA7C026F-AA39-1418-3A6A-2BF26790407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grpSp>
        <p:nvGrpSpPr>
          <p:cNvPr id="41" name="组合 40">
            <a:extLst>
              <a:ext uri="{FF2B5EF4-FFF2-40B4-BE49-F238E27FC236}">
                <a16:creationId xmlns:a16="http://schemas.microsoft.com/office/drawing/2014/main" id="{C6727F33-BE11-7C7B-6CCF-B87A2FFCEE52}"/>
              </a:ext>
            </a:extLst>
          </p:cNvPr>
          <p:cNvGrpSpPr/>
          <p:nvPr/>
        </p:nvGrpSpPr>
        <p:grpSpPr>
          <a:xfrm>
            <a:off x="4646600" y="4781890"/>
            <a:ext cx="6406881" cy="1005788"/>
            <a:chOff x="4568830" y="394889"/>
            <a:chExt cx="5068468" cy="1005788"/>
          </a:xfrm>
        </p:grpSpPr>
        <p:sp>
          <p:nvSpPr>
            <p:cNvPr id="42" name="矩形 41">
              <a:extLst>
                <a:ext uri="{FF2B5EF4-FFF2-40B4-BE49-F238E27FC236}">
                  <a16:creationId xmlns:a16="http://schemas.microsoft.com/office/drawing/2014/main" id="{80E2F243-C426-BE00-F42B-3687BB5BCA98}"/>
                </a:ext>
              </a:extLst>
            </p:cNvPr>
            <p:cNvSpPr/>
            <p:nvPr/>
          </p:nvSpPr>
          <p:spPr>
            <a:xfrm>
              <a:off x="4664618" y="394889"/>
              <a:ext cx="4972680" cy="1005788"/>
            </a:xfrm>
            <a:prstGeom prst="rect">
              <a:avLst/>
            </a:prstGeom>
          </p:spPr>
          <p:txBody>
            <a:bodyPr wrap="square">
              <a:spAutoFit/>
            </a:bodyPr>
            <a:lstStyle/>
            <a:p>
              <a:pPr>
                <a:lnSpc>
                  <a:spcPct val="130000"/>
                </a:lnSpc>
              </a:pPr>
              <a:r>
                <a:rPr lang="zh-CN" altLang="en-US" sz="2400" dirty="0">
                  <a:latin typeface="思源黑体 CN ExtraLight" panose="020B0200000000000000" charset="-122"/>
                  <a:ea typeface="思源黑体 CN ExtraLight" panose="020B0200000000000000" charset="-122"/>
                </a:rPr>
                <a:t>影响系统性能等其他关键非功能需求的用例</a:t>
              </a:r>
            </a:p>
          </p:txBody>
        </p:sp>
        <p:grpSp>
          <p:nvGrpSpPr>
            <p:cNvPr id="43" name="组合 42">
              <a:extLst>
                <a:ext uri="{FF2B5EF4-FFF2-40B4-BE49-F238E27FC236}">
                  <a16:creationId xmlns:a16="http://schemas.microsoft.com/office/drawing/2014/main" id="{7C3113E5-3F8F-6209-270C-3D7FD14E9765}"/>
                </a:ext>
              </a:extLst>
            </p:cNvPr>
            <p:cNvGrpSpPr/>
            <p:nvPr/>
          </p:nvGrpSpPr>
          <p:grpSpPr>
            <a:xfrm>
              <a:off x="4568830" y="438589"/>
              <a:ext cx="38888" cy="509896"/>
              <a:chOff x="888096" y="1000203"/>
              <a:chExt cx="72000" cy="944066"/>
            </a:xfrm>
          </p:grpSpPr>
          <p:sp>
            <p:nvSpPr>
              <p:cNvPr id="44" name="椭圆 43">
                <a:extLst>
                  <a:ext uri="{FF2B5EF4-FFF2-40B4-BE49-F238E27FC236}">
                    <a16:creationId xmlns:a16="http://schemas.microsoft.com/office/drawing/2014/main" id="{89C41C29-F8F1-3768-7E1C-D221098C1751}"/>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45" name="椭圆 44">
                <a:extLst>
                  <a:ext uri="{FF2B5EF4-FFF2-40B4-BE49-F238E27FC236}">
                    <a16:creationId xmlns:a16="http://schemas.microsoft.com/office/drawing/2014/main" id="{78E68AE1-D8A4-FB37-81B3-B3EBFBA791C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grpSp>
        <p:nvGrpSpPr>
          <p:cNvPr id="46" name="组合 45">
            <a:extLst>
              <a:ext uri="{FF2B5EF4-FFF2-40B4-BE49-F238E27FC236}">
                <a16:creationId xmlns:a16="http://schemas.microsoft.com/office/drawing/2014/main" id="{512CFC1F-F34B-20F2-4E41-017B7F1316E9}"/>
              </a:ext>
            </a:extLst>
          </p:cNvPr>
          <p:cNvGrpSpPr/>
          <p:nvPr/>
        </p:nvGrpSpPr>
        <p:grpSpPr>
          <a:xfrm>
            <a:off x="4607713" y="5876458"/>
            <a:ext cx="5068468" cy="553596"/>
            <a:chOff x="4568830" y="394889"/>
            <a:chExt cx="5068468" cy="553596"/>
          </a:xfrm>
        </p:grpSpPr>
        <p:sp>
          <p:nvSpPr>
            <p:cNvPr id="47" name="矩形 46">
              <a:extLst>
                <a:ext uri="{FF2B5EF4-FFF2-40B4-BE49-F238E27FC236}">
                  <a16:creationId xmlns:a16="http://schemas.microsoft.com/office/drawing/2014/main" id="{0D415CE8-3BEA-90E6-2FAA-B507DDB0BD2C}"/>
                </a:ext>
              </a:extLst>
            </p:cNvPr>
            <p:cNvSpPr/>
            <p:nvPr/>
          </p:nvSpPr>
          <p:spPr>
            <a:xfrm>
              <a:off x="4664618" y="394889"/>
              <a:ext cx="4972680" cy="525657"/>
            </a:xfrm>
            <a:prstGeom prst="rect">
              <a:avLst/>
            </a:prstGeom>
          </p:spPr>
          <p:txBody>
            <a:bodyPr wrap="square">
              <a:spAutoFit/>
            </a:bodyPr>
            <a:lstStyle/>
            <a:p>
              <a:pPr>
                <a:lnSpc>
                  <a:spcPct val="130000"/>
                </a:lnSpc>
              </a:pPr>
              <a:r>
                <a:rPr lang="zh-CN" altLang="en-US" sz="2400" dirty="0">
                  <a:latin typeface="思源黑体 CN ExtraLight" panose="020B0200000000000000" charset="-122"/>
                  <a:ea typeface="思源黑体 CN ExtraLight" panose="020B0200000000000000" charset="-122"/>
                </a:rPr>
                <a:t>包含主要参与者的用例</a:t>
              </a:r>
            </a:p>
          </p:txBody>
        </p:sp>
        <p:grpSp>
          <p:nvGrpSpPr>
            <p:cNvPr id="48" name="组合 47">
              <a:extLst>
                <a:ext uri="{FF2B5EF4-FFF2-40B4-BE49-F238E27FC236}">
                  <a16:creationId xmlns:a16="http://schemas.microsoft.com/office/drawing/2014/main" id="{F3CBE60B-E334-2909-2E23-8B6D96CF89F7}"/>
                </a:ext>
              </a:extLst>
            </p:cNvPr>
            <p:cNvGrpSpPr/>
            <p:nvPr/>
          </p:nvGrpSpPr>
          <p:grpSpPr>
            <a:xfrm>
              <a:off x="4568830" y="438589"/>
              <a:ext cx="38888" cy="509896"/>
              <a:chOff x="888096" y="1000203"/>
              <a:chExt cx="72000" cy="944066"/>
            </a:xfrm>
          </p:grpSpPr>
          <p:sp>
            <p:nvSpPr>
              <p:cNvPr id="49" name="椭圆 48">
                <a:extLst>
                  <a:ext uri="{FF2B5EF4-FFF2-40B4-BE49-F238E27FC236}">
                    <a16:creationId xmlns:a16="http://schemas.microsoft.com/office/drawing/2014/main" id="{4D276769-5FFE-3251-13A5-7897BFB27B0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sp>
            <p:nvSpPr>
              <p:cNvPr id="50" name="椭圆 49">
                <a:extLst>
                  <a:ext uri="{FF2B5EF4-FFF2-40B4-BE49-F238E27FC236}">
                    <a16:creationId xmlns:a16="http://schemas.microsoft.com/office/drawing/2014/main" id="{3412132B-8DA7-8D2D-5EDA-943DBF3C9F1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思源黑体 CN ExtraLight" panose="020B0200000000000000"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1065166562"/>
              </p:ext>
            </p:extLst>
          </p:nvPr>
        </p:nvGraphicFramePr>
        <p:xfrm>
          <a:off x="206188" y="833718"/>
          <a:ext cx="11152095" cy="5868128"/>
        </p:xfrm>
        <a:graphic>
          <a:graphicData uri="http://schemas.openxmlformats.org/drawingml/2006/table">
            <a:tbl>
              <a:tblPr firstRow="1" bandRow="1">
                <a:tableStyleId>{5C22544A-7EE6-4342-B048-85BDC9FD1C3A}</a:tableStyleId>
              </a:tblPr>
              <a:tblGrid>
                <a:gridCol w="1084730">
                  <a:extLst>
                    <a:ext uri="{9D8B030D-6E8A-4147-A177-3AD203B41FA5}">
                      <a16:colId xmlns:a16="http://schemas.microsoft.com/office/drawing/2014/main" val="20001"/>
                    </a:ext>
                  </a:extLst>
                </a:gridCol>
                <a:gridCol w="1936376">
                  <a:extLst>
                    <a:ext uri="{9D8B030D-6E8A-4147-A177-3AD203B41FA5}">
                      <a16:colId xmlns:a16="http://schemas.microsoft.com/office/drawing/2014/main" val="20002"/>
                    </a:ext>
                  </a:extLst>
                </a:gridCol>
                <a:gridCol w="3039035">
                  <a:extLst>
                    <a:ext uri="{9D8B030D-6E8A-4147-A177-3AD203B41FA5}">
                      <a16:colId xmlns:a16="http://schemas.microsoft.com/office/drawing/2014/main" val="20003"/>
                    </a:ext>
                  </a:extLst>
                </a:gridCol>
                <a:gridCol w="2054882">
                  <a:extLst>
                    <a:ext uri="{9D8B030D-6E8A-4147-A177-3AD203B41FA5}">
                      <a16:colId xmlns:a16="http://schemas.microsoft.com/office/drawing/2014/main" val="1672728729"/>
                    </a:ext>
                  </a:extLst>
                </a:gridCol>
                <a:gridCol w="3037072">
                  <a:extLst>
                    <a:ext uri="{9D8B030D-6E8A-4147-A177-3AD203B41FA5}">
                      <a16:colId xmlns:a16="http://schemas.microsoft.com/office/drawing/2014/main" val="2730102752"/>
                    </a:ext>
                  </a:extLst>
                </a:gridCol>
              </a:tblGrid>
              <a:tr h="880368">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编号</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用例名称</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参与者</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后继用例</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提取原因</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高级检索论文</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游客、普通用户、认证用户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检索结果筛选排序等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1,2,3,4,5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2</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查看推荐论文</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游客、普通用户、认证用户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查看论文详情等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2,5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3</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查看论文详情</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游客、普通用户、认证用户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分享论文，生成论文引用格式等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1,2,3,5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4</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订阅期刊</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普通用户、认证用户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查看订阅</a:t>
                      </a:r>
                      <a:r>
                        <a:rPr lang="en-US" altLang="zh-CN" sz="1400" b="0" dirty="0">
                          <a:solidFill>
                            <a:schemeClr val="tx1">
                              <a:lumMod val="85000"/>
                              <a:lumOff val="15000"/>
                            </a:schemeClr>
                          </a:solidFill>
                          <a:latin typeface="+mn-lt"/>
                          <a:ea typeface="思源黑体 CN ExtraLight" panose="020B0200000000000000" charset="-122"/>
                        </a:rPr>
                        <a:t>/</a:t>
                      </a:r>
                      <a:r>
                        <a:rPr lang="zh-CN" altLang="en-US" sz="1400" b="0" dirty="0">
                          <a:solidFill>
                            <a:schemeClr val="tx1">
                              <a:lumMod val="85000"/>
                              <a:lumOff val="15000"/>
                            </a:schemeClr>
                          </a:solidFill>
                          <a:latin typeface="+mn-lt"/>
                          <a:ea typeface="思源黑体 CN ExtraLight" panose="020B0200000000000000" charset="-122"/>
                        </a:rPr>
                        <a:t>关注推送等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论文更新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时间</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无</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1,2,3,5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37751"/>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6</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认领学者门户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普通用户、认证用户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审核学者门户申请等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1,2,5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405630"/>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7</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处理论文申诉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管理员</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查看学者详情等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1,3,5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674922"/>
                  </a:ext>
                </a:extLst>
              </a:tr>
              <a:tr h="623470">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8</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高级检索专利</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游客、普通用户、认证用户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专利检索结果筛选排序等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1,2,3,4,5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2614356"/>
                  </a:ext>
                </a:extLst>
              </a:tr>
            </a:tbl>
          </a:graphicData>
        </a:graphic>
      </p:graphicFrame>
      <p:sp>
        <p:nvSpPr>
          <p:cNvPr id="5" name="矩形 4"/>
          <p:cNvSpPr/>
          <p:nvPr/>
        </p:nvSpPr>
        <p:spPr>
          <a:xfrm>
            <a:off x="3810" y="255270"/>
            <a:ext cx="4185920" cy="461645"/>
          </a:xfrm>
          <a:prstGeom prst="rect">
            <a:avLst/>
          </a:prstGeom>
        </p:spPr>
        <p:txBody>
          <a:bodyPr wrap="none">
            <a:spAutoFit/>
          </a:bodyPr>
          <a:lstStyle/>
          <a:p>
            <a:r>
              <a:rPr lang="zh-CN" altLang="en-US" sz="2400" b="1" dirty="0">
                <a:ea typeface="思源黑体 CN ExtraLight" panose="020B0200000000000000" charset="-122"/>
              </a:rPr>
              <a:t>核心业务用例确认依据与结果</a:t>
            </a:r>
          </a:p>
        </p:txBody>
      </p:sp>
    </p:spTree>
    <p:extLst>
      <p:ext uri="{BB962C8B-B14F-4D97-AF65-F5344CB8AC3E}">
        <p14:creationId xmlns:p14="http://schemas.microsoft.com/office/powerpoint/2010/main" val="42422589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2996107445"/>
              </p:ext>
            </p:extLst>
          </p:nvPr>
        </p:nvGraphicFramePr>
        <p:xfrm>
          <a:off x="206188" y="833221"/>
          <a:ext cx="8139954" cy="5769509"/>
        </p:xfrm>
        <a:graphic>
          <a:graphicData uri="http://schemas.openxmlformats.org/drawingml/2006/table">
            <a:tbl>
              <a:tblPr firstRow="1" bandRow="1">
                <a:tableStyleId>{5C22544A-7EE6-4342-B048-85BDC9FD1C3A}</a:tableStyleId>
              </a:tblPr>
              <a:tblGrid>
                <a:gridCol w="1353079">
                  <a:extLst>
                    <a:ext uri="{9D8B030D-6E8A-4147-A177-3AD203B41FA5}">
                      <a16:colId xmlns:a16="http://schemas.microsoft.com/office/drawing/2014/main" val="20001"/>
                    </a:ext>
                  </a:extLst>
                </a:gridCol>
                <a:gridCol w="1918450">
                  <a:extLst>
                    <a:ext uri="{9D8B030D-6E8A-4147-A177-3AD203B41FA5}">
                      <a16:colId xmlns:a16="http://schemas.microsoft.com/office/drawing/2014/main" val="20002"/>
                    </a:ext>
                  </a:extLst>
                </a:gridCol>
                <a:gridCol w="4868425">
                  <a:extLst>
                    <a:ext uri="{9D8B030D-6E8A-4147-A177-3AD203B41FA5}">
                      <a16:colId xmlns:a16="http://schemas.microsoft.com/office/drawing/2014/main" val="20003"/>
                    </a:ext>
                  </a:extLst>
                </a:gridCol>
              </a:tblGrid>
              <a:tr h="865573">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dirty="0">
                        <a:solidFill>
                          <a:schemeClr val="tx1"/>
                        </a:solidFill>
                        <a:ea typeface="思源黑体 CN ExtraLight" panose="020B0200000000000000"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编号</a:t>
                      </a:r>
                      <a:endParaRPr lang="en-US" altLang="zh-CN" sz="1400" dirty="0">
                        <a:solidFill>
                          <a:schemeClr val="tx1"/>
                        </a:solidFill>
                        <a:ea typeface="思源黑体 CN ExtraLight" panose="020B0200000000000000" charset="-122"/>
                      </a:endParaRPr>
                    </a:p>
                    <a:p>
                      <a:pPr algn="ctr"/>
                      <a:endParaRPr lang="en-US" altLang="zh-CN"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用例名称</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ea typeface="思源黑体 CN ExtraLight" panose="020B0200000000000000" charset="-122"/>
                        </a:rPr>
                        <a:t>用例说明</a:t>
                      </a:r>
                      <a:endParaRPr lang="en-US" altLang="zh-CN" sz="1400" dirty="0">
                        <a:solidFill>
                          <a:schemeClr val="tx1"/>
                        </a:solidFill>
                        <a:ea typeface="思源黑体 CN ExtraLight" panose="020B0200000000000000" charset="-122"/>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1</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高级检索论文</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用户设置多种条件进行检索，结果展示学术成果条目的基本内容。</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2</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查看推荐论文</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用户在首页可以看到推荐论文列表，查看列表中的某一篇论文，进入论文详情界面</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3</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查看论文详情</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用户查看论文的题目、摘要、作者、版本、发布信息等详细信息</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4</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订阅期刊</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用户订阅期刊，可收到期刊的更新消息</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5</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论文更新</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系统获取当前时间，按照设定的时间点，进行论文资源库的更新和补充</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37751"/>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6</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认领学者门户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学者认领记录自己信息的门户，以便于维护和管理自己的学术成果。</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405630"/>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7</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处理论文申诉</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处理论文归属错误的情况，重新划分论文应处的门户</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674922"/>
                  </a:ext>
                </a:extLst>
              </a:tr>
              <a:tr h="612992">
                <a:tc>
                  <a:txBody>
                    <a:bodyPr/>
                    <a:lstStyle/>
                    <a:p>
                      <a:pPr algn="ctr"/>
                      <a:r>
                        <a:rPr lang="en-US" altLang="zh-CN" sz="1400" b="0" dirty="0">
                          <a:solidFill>
                            <a:schemeClr val="tx1">
                              <a:lumMod val="85000"/>
                              <a:lumOff val="15000"/>
                            </a:schemeClr>
                          </a:solidFill>
                          <a:latin typeface="+mn-lt"/>
                          <a:ea typeface="思源黑体 CN ExtraLight" panose="020B0200000000000000" charset="-122"/>
                        </a:rPr>
                        <a:t>8</a:t>
                      </a:r>
                      <a:endParaRPr lang="zh-CN" altLang="en-US" sz="1400" b="0" dirty="0">
                        <a:solidFill>
                          <a:schemeClr val="tx1">
                            <a:lumMod val="85000"/>
                            <a:lumOff val="15000"/>
                          </a:schemeClr>
                        </a:solidFill>
                        <a:latin typeface="+mn-lt"/>
                        <a:ea typeface="思源黑体 CN ExtraLight" panose="020B0200000000000000" charset="-122"/>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lumMod val="85000"/>
                              <a:lumOff val="15000"/>
                            </a:schemeClr>
                          </a:solidFill>
                          <a:latin typeface="+mn-lt"/>
                          <a:ea typeface="思源黑体 CN ExtraLight" panose="020B0200000000000000" charset="-122"/>
                        </a:rPr>
                        <a:t>高级检索专利</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400" b="0" dirty="0">
                          <a:solidFill>
                            <a:schemeClr val="tx1">
                              <a:lumMod val="85000"/>
                              <a:lumOff val="15000"/>
                            </a:schemeClr>
                          </a:solidFill>
                          <a:latin typeface="+mn-lt"/>
                          <a:ea typeface="思源黑体 CN ExtraLight" panose="020B0200000000000000" charset="-122"/>
                        </a:rPr>
                        <a:t>用户设置多种专利条件进行检索，结果展示专利条目的基本内容。</a:t>
                      </a: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759990"/>
                  </a:ext>
                </a:extLst>
              </a:tr>
            </a:tbl>
          </a:graphicData>
        </a:graphic>
      </p:graphicFrame>
      <p:grpSp>
        <p:nvGrpSpPr>
          <p:cNvPr id="4" name="组合 3"/>
          <p:cNvGrpSpPr/>
          <p:nvPr/>
        </p:nvGrpSpPr>
        <p:grpSpPr>
          <a:xfrm>
            <a:off x="3810" y="255270"/>
            <a:ext cx="2685415" cy="461645"/>
            <a:chOff x="30" y="426"/>
            <a:chExt cx="4229" cy="727"/>
          </a:xfrm>
        </p:grpSpPr>
        <p:sp>
          <p:nvSpPr>
            <p:cNvPr id="5" name="矩形 4"/>
            <p:cNvSpPr/>
            <p:nvPr/>
          </p:nvSpPr>
          <p:spPr>
            <a:xfrm>
              <a:off x="30" y="426"/>
              <a:ext cx="3684" cy="727"/>
            </a:xfrm>
            <a:prstGeom prst="rect">
              <a:avLst/>
            </a:prstGeom>
          </p:spPr>
          <p:txBody>
            <a:bodyPr wrap="none">
              <a:spAutoFit/>
            </a:bodyPr>
            <a:lstStyle/>
            <a:p>
              <a:r>
                <a:rPr lang="zh-CN" altLang="en-US" sz="2400" b="1" dirty="0">
                  <a:ea typeface="思源黑体 CN ExtraLight" panose="020B0200000000000000" charset="-122"/>
                </a:rPr>
                <a:t>核心业务用例表</a:t>
              </a:r>
            </a:p>
          </p:txBody>
        </p:sp>
        <p:sp>
          <p:nvSpPr>
            <p:cNvPr id="42" name="椭圆 41"/>
            <p:cNvSpPr/>
            <p:nvPr/>
          </p:nvSpPr>
          <p:spPr>
            <a:xfrm>
              <a:off x="4053" y="627"/>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ea typeface="思源黑体 CN ExtraLight" panose="020B0200000000000000" charset="-122"/>
              </a:endParaRPr>
            </a:p>
          </p:txBody>
        </p:sp>
      </p:grpSp>
      <p:pic>
        <p:nvPicPr>
          <p:cNvPr id="6" name="图片 5" descr="cc2968222a095666c39e1bc7968212bd"/>
          <p:cNvPicPr>
            <a:picLocks noChangeAspect="1"/>
          </p:cNvPicPr>
          <p:nvPr/>
        </p:nvPicPr>
        <p:blipFill>
          <a:blip r:embed="rId3"/>
          <a:stretch>
            <a:fillRect/>
          </a:stretch>
        </p:blipFill>
        <p:spPr>
          <a:xfrm rot="20160000">
            <a:off x="7741285" y="1742440"/>
            <a:ext cx="4968240" cy="49682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8" name="图片 7" descr="16e5f01a4228864f4e55f6ab777c51f3"/>
          <p:cNvPicPr>
            <a:picLocks noChangeAspect="1"/>
          </p:cNvPicPr>
          <p:nvPr/>
        </p:nvPicPr>
        <p:blipFill>
          <a:blip r:embed="rId4">
            <a:lum bright="-18000"/>
          </a:blip>
          <a:stretch>
            <a:fillRect/>
          </a:stretch>
        </p:blipFill>
        <p:spPr>
          <a:xfrm>
            <a:off x="2240915" y="60325"/>
            <a:ext cx="7710805" cy="7710805"/>
          </a:xfrm>
          <a:prstGeom prst="rect">
            <a:avLst/>
          </a:prstGeom>
        </p:spPr>
      </p:pic>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思源黑体 CN ExtraLight" panose="020B0200000000000000" charset="-122"/>
              </a:rPr>
              <a:t>PART TWO</a:t>
            </a:r>
          </a:p>
        </p:txBody>
      </p:sp>
      <p:sp>
        <p:nvSpPr>
          <p:cNvPr id="3" name="文本框 2"/>
          <p:cNvSpPr txBox="1"/>
          <p:nvPr/>
        </p:nvSpPr>
        <p:spPr>
          <a:xfrm>
            <a:off x="2161107" y="2255024"/>
            <a:ext cx="7869785" cy="1173976"/>
          </a:xfrm>
          <a:prstGeom prst="rect">
            <a:avLst/>
          </a:prstGeom>
          <a:noFill/>
        </p:spPr>
        <p:txBody>
          <a:bodyPr wrap="square" rtlCol="0">
            <a:spAutoFit/>
          </a:bodyPr>
          <a:lstStyle/>
          <a:p>
            <a:pPr algn="ctr" defTabSz="608965">
              <a:lnSpc>
                <a:spcPct val="130000"/>
              </a:lnSpc>
            </a:pPr>
            <a:r>
              <a:rPr lang="zh-CN" altLang="en-US" sz="6000" b="1" dirty="0">
                <a:latin typeface="+mj-lt"/>
                <a:ea typeface="思源黑体 CN ExtraLight" panose="020B0200000000000000" charset="-122"/>
              </a:rPr>
              <a:t>关键用例交互模型</a:t>
            </a:r>
          </a:p>
        </p:txBody>
      </p:sp>
      <p:sp>
        <p:nvSpPr>
          <p:cNvPr id="4" name="矩形 3"/>
          <p:cNvSpPr/>
          <p:nvPr/>
        </p:nvSpPr>
        <p:spPr>
          <a:xfrm>
            <a:off x="4889817" y="4160645"/>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ea typeface="思源黑体 CN ExtraLight" panose="020B0200000000000000" charset="-122"/>
            </a:endParaRPr>
          </a:p>
        </p:txBody>
      </p:sp>
      <p:sp>
        <p:nvSpPr>
          <p:cNvPr id="37" name="矩形 36"/>
          <p:cNvSpPr/>
          <p:nvPr/>
        </p:nvSpPr>
        <p:spPr>
          <a:xfrm>
            <a:off x="30480" y="383103"/>
            <a:ext cx="973343" cy="338554"/>
          </a:xfrm>
          <a:prstGeom prst="rect">
            <a:avLst/>
          </a:prstGeom>
        </p:spPr>
        <p:txBody>
          <a:bodyPr wrap="none">
            <a:spAutoFit/>
          </a:bodyPr>
          <a:lstStyle/>
          <a:p>
            <a:r>
              <a:rPr lang="en-US" altLang="zh-CN" sz="1600" b="1" dirty="0">
                <a:ea typeface="思源黑体 CN ExtraLight" panose="020B0200000000000000" charset="-122"/>
              </a:rPr>
              <a:t>MSI</a:t>
            </a:r>
            <a:r>
              <a:rPr lang="zh-CN" altLang="en-US" sz="1600" b="1" dirty="0">
                <a:ea typeface="思源黑体 CN ExtraLight" panose="020B0200000000000000" charset="-122"/>
              </a:rPr>
              <a:t>小组</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9050" y="270510"/>
            <a:ext cx="2031325" cy="461665"/>
          </a:xfrm>
          <a:prstGeom prst="rect">
            <a:avLst/>
          </a:prstGeom>
        </p:spPr>
        <p:txBody>
          <a:bodyPr wrap="none">
            <a:spAutoFit/>
          </a:bodyPr>
          <a:lstStyle/>
          <a:p>
            <a:r>
              <a:rPr lang="zh-CN" altLang="en-US" sz="2400" b="1" dirty="0">
                <a:ea typeface="思源黑体 CN ExtraLight" panose="020B0200000000000000" charset="-122"/>
              </a:rPr>
              <a:t>高级检索论文</a:t>
            </a:r>
          </a:p>
        </p:txBody>
      </p:sp>
      <p:pic>
        <p:nvPicPr>
          <p:cNvPr id="4" name="图片 3" descr="9bcc63b918b6f710e466eea8cd7a91bd"/>
          <p:cNvPicPr>
            <a:picLocks noChangeAspect="1"/>
          </p:cNvPicPr>
          <p:nvPr/>
        </p:nvPicPr>
        <p:blipFill>
          <a:blip r:embed="rId3"/>
          <a:stretch>
            <a:fillRect/>
          </a:stretch>
        </p:blipFill>
        <p:spPr>
          <a:xfrm rot="20760000">
            <a:off x="6527800" y="-74295"/>
            <a:ext cx="6304915" cy="6304915"/>
          </a:xfrm>
          <a:prstGeom prst="rect">
            <a:avLst/>
          </a:prstGeom>
        </p:spPr>
      </p:pic>
      <p:sp>
        <p:nvSpPr>
          <p:cNvPr id="14" name="文本框 13">
            <a:extLst>
              <a:ext uri="{FF2B5EF4-FFF2-40B4-BE49-F238E27FC236}">
                <a16:creationId xmlns:a16="http://schemas.microsoft.com/office/drawing/2014/main" id="{BFF21149-5744-CF94-0A1B-4B6CA204F008}"/>
              </a:ext>
            </a:extLst>
          </p:cNvPr>
          <p:cNvSpPr txBox="1"/>
          <p:nvPr/>
        </p:nvSpPr>
        <p:spPr>
          <a:xfrm>
            <a:off x="157599" y="892948"/>
            <a:ext cx="2307695" cy="6217087"/>
          </a:xfrm>
          <a:prstGeom prst="rect">
            <a:avLst/>
          </a:prstGeom>
          <a:noFill/>
        </p:spPr>
        <p:txBody>
          <a:bodyPr wrap="square" rtlCol="0">
            <a:spAutoFit/>
          </a:bodyPr>
          <a:lstStyle/>
          <a:p>
            <a:pPr algn="ctr"/>
            <a:r>
              <a:rPr lang="zh-CN" altLang="en-US" sz="2000" dirty="0">
                <a:ea typeface="思源黑体 CN ExtraLight" panose="020B0200000000000000" charset="-122"/>
              </a:rPr>
              <a:t>在高级检索论文的用例中，参与者为游客。游客与高级检索页面进行交互，我们将其命名为高级检索页面类，并作为该用例的边界对象。对于高级检索论文这一用例的协调器，我们将其命名为高级检索控制类，其作用是协调边界类的检索请求与文献实体类的数据操作，从而使文献类能根据边界类的请求操作内部数据、边界类能显示检索的文献列表。</a:t>
            </a:r>
          </a:p>
          <a:p>
            <a:pPr algn="ctr"/>
            <a:endParaRPr lang="zh-CN" altLang="en-US" dirty="0"/>
          </a:p>
        </p:txBody>
      </p:sp>
      <p:pic>
        <p:nvPicPr>
          <p:cNvPr id="3" name="图片 2" descr="高级检索">
            <a:extLst>
              <a:ext uri="{FF2B5EF4-FFF2-40B4-BE49-F238E27FC236}">
                <a16:creationId xmlns:a16="http://schemas.microsoft.com/office/drawing/2014/main" id="{F3860FE1-0B66-DFCD-518C-7F4BA974E2DA}"/>
              </a:ext>
            </a:extLst>
          </p:cNvPr>
          <p:cNvPicPr>
            <a:picLocks noChangeAspect="1"/>
          </p:cNvPicPr>
          <p:nvPr/>
        </p:nvPicPr>
        <p:blipFill>
          <a:blip r:embed="rId4"/>
          <a:stretch>
            <a:fillRect/>
          </a:stretch>
        </p:blipFill>
        <p:spPr>
          <a:xfrm>
            <a:off x="2434904" y="1307083"/>
            <a:ext cx="6847775" cy="4657969"/>
          </a:xfrm>
          <a:prstGeom prst="rect">
            <a:avLst/>
          </a:prstGeom>
        </p:spPr>
      </p:pic>
      <p:pic>
        <p:nvPicPr>
          <p:cNvPr id="5" name="图片 4" descr="高级检索">
            <a:extLst>
              <a:ext uri="{FF2B5EF4-FFF2-40B4-BE49-F238E27FC236}">
                <a16:creationId xmlns:a16="http://schemas.microsoft.com/office/drawing/2014/main" id="{68C2C9F8-C1E6-4975-2081-C8EA45F88FE5}"/>
              </a:ext>
            </a:extLst>
          </p:cNvPr>
          <p:cNvPicPr>
            <a:picLocks noChangeAspect="1"/>
          </p:cNvPicPr>
          <p:nvPr/>
        </p:nvPicPr>
        <p:blipFill>
          <a:blip r:embed="rId5"/>
          <a:stretch>
            <a:fillRect/>
          </a:stretch>
        </p:blipFill>
        <p:spPr>
          <a:xfrm>
            <a:off x="9401566" y="1307083"/>
            <a:ext cx="1696739" cy="47486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270510"/>
            <a:ext cx="2031325" cy="461665"/>
          </a:xfrm>
          <a:prstGeom prst="rect">
            <a:avLst/>
          </a:prstGeom>
        </p:spPr>
        <p:txBody>
          <a:bodyPr wrap="none">
            <a:spAutoFit/>
          </a:bodyPr>
          <a:lstStyle/>
          <a:p>
            <a:r>
              <a:rPr lang="zh-CN" altLang="en-US" sz="2400" b="1" dirty="0">
                <a:ea typeface="思源黑体 CN ExtraLight" panose="020B0200000000000000" charset="-122"/>
              </a:rPr>
              <a:t>查看推荐论文</a:t>
            </a:r>
          </a:p>
        </p:txBody>
      </p:sp>
      <p:pic>
        <p:nvPicPr>
          <p:cNvPr id="4" name="图片 3" descr="9bcc63b918b6f710e466eea8cd7a91bd"/>
          <p:cNvPicPr>
            <a:picLocks noChangeAspect="1"/>
          </p:cNvPicPr>
          <p:nvPr/>
        </p:nvPicPr>
        <p:blipFill>
          <a:blip r:embed="rId3"/>
          <a:stretch>
            <a:fillRect/>
          </a:stretch>
        </p:blipFill>
        <p:spPr>
          <a:xfrm rot="20760000">
            <a:off x="6527800" y="-74295"/>
            <a:ext cx="6304915" cy="6304915"/>
          </a:xfrm>
          <a:prstGeom prst="rect">
            <a:avLst/>
          </a:prstGeom>
        </p:spPr>
      </p:pic>
      <p:sp>
        <p:nvSpPr>
          <p:cNvPr id="14" name="文本框 13">
            <a:extLst>
              <a:ext uri="{FF2B5EF4-FFF2-40B4-BE49-F238E27FC236}">
                <a16:creationId xmlns:a16="http://schemas.microsoft.com/office/drawing/2014/main" id="{BFF21149-5744-CF94-0A1B-4B6CA204F008}"/>
              </a:ext>
            </a:extLst>
          </p:cNvPr>
          <p:cNvSpPr txBox="1"/>
          <p:nvPr/>
        </p:nvSpPr>
        <p:spPr>
          <a:xfrm>
            <a:off x="833718" y="1407459"/>
            <a:ext cx="3325906" cy="4708981"/>
          </a:xfrm>
          <a:prstGeom prst="rect">
            <a:avLst/>
          </a:prstGeom>
          <a:noFill/>
        </p:spPr>
        <p:txBody>
          <a:bodyPr wrap="square" rtlCol="0">
            <a:spAutoFit/>
          </a:bodyPr>
          <a:lstStyle/>
          <a:p>
            <a:pPr algn="ctr"/>
            <a:r>
              <a:rPr lang="zh-CN" altLang="en-US" sz="2000" dirty="0">
                <a:ea typeface="思源黑体 CN ExtraLight" panose="020B0200000000000000" charset="-122"/>
              </a:rPr>
              <a:t>在查看推荐论文的用例中，参与者为游客。游客与推荐论文页面进行交互，我们将其命名为推荐论文页面类，并作为该用例的边界对象。对于查看推荐论文这一用例的协调器，我们将其命名为推荐论文控制类，其作用是协调边界类的请求与文献实体类的数据操作，从而使文献类能根据边界类的获取请求操作内部数据根据用户信息计算出用户可能感兴趣的文献，并将推荐列表返回给边界类，最后展示给用户</a:t>
            </a:r>
            <a:endParaRPr lang="zh-CN" altLang="en-US" dirty="0"/>
          </a:p>
        </p:txBody>
      </p:sp>
      <p:pic>
        <p:nvPicPr>
          <p:cNvPr id="3" name="图片 2" descr="查看推荐论文">
            <a:extLst>
              <a:ext uri="{FF2B5EF4-FFF2-40B4-BE49-F238E27FC236}">
                <a16:creationId xmlns:a16="http://schemas.microsoft.com/office/drawing/2014/main" id="{5DB16D33-45AB-1906-7646-DF540F984D1A}"/>
              </a:ext>
            </a:extLst>
          </p:cNvPr>
          <p:cNvPicPr>
            <a:picLocks noChangeAspect="1"/>
          </p:cNvPicPr>
          <p:nvPr/>
        </p:nvPicPr>
        <p:blipFill>
          <a:blip r:embed="rId4"/>
          <a:stretch>
            <a:fillRect/>
          </a:stretch>
        </p:blipFill>
        <p:spPr>
          <a:xfrm>
            <a:off x="4287257" y="859340"/>
            <a:ext cx="6530864" cy="5427324"/>
          </a:xfrm>
          <a:prstGeom prst="rect">
            <a:avLst/>
          </a:prstGeom>
        </p:spPr>
      </p:pic>
    </p:spTree>
    <p:extLst>
      <p:ext uri="{BB962C8B-B14F-4D97-AF65-F5344CB8AC3E}">
        <p14:creationId xmlns:p14="http://schemas.microsoft.com/office/powerpoint/2010/main" val="240646270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OC_GUID" val="{d9bbb5dd-dc08-4ab6-9bd1-3b37c26a57df}"/>
  <p:tag name="ISPRING_PRESENTATION_TITLE" val="毕业论文答辩极简线条七彩点缀PPT模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1229</Words>
  <Application>Microsoft Office PowerPoint</Application>
  <PresentationFormat>宽屏</PresentationFormat>
  <Paragraphs>310</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思源黑体 CN ExtraLight</vt:lpstr>
      <vt:lpstr>宋体</vt:lpstr>
      <vt:lpstr>Arial</vt:lpstr>
      <vt:lpstr>Calibri</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毕业论文答辩极简线条七彩点缀PPT模板</dc:title>
  <dc:creator>OfficePLUS</dc:creator>
  <cp:lastModifiedBy>SAGA DESU</cp:lastModifiedBy>
  <cp:revision>76</cp:revision>
  <dcterms:created xsi:type="dcterms:W3CDTF">2015-08-18T02:51:00Z</dcterms:created>
  <dcterms:modified xsi:type="dcterms:W3CDTF">2023-10-23T13:45:40Z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