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02" r:id="rId5"/>
    <p:sldId id="320" r:id="rId6"/>
    <p:sldId id="278" r:id="rId7"/>
    <p:sldId id="321" r:id="rId8"/>
    <p:sldId id="322" r:id="rId9"/>
    <p:sldId id="325" r:id="rId10"/>
    <p:sldId id="326" r:id="rId11"/>
    <p:sldId id="327" r:id="rId12"/>
    <p:sldId id="328" r:id="rId13"/>
    <p:sldId id="329" r:id="rId14"/>
    <p:sldId id="323" r:id="rId15"/>
    <p:sldId id="330" r:id="rId16"/>
    <p:sldId id="340" r:id="rId17"/>
    <p:sldId id="342" r:id="rId18"/>
    <p:sldId id="324" r:id="rId19"/>
    <p:sldId id="337" r:id="rId20"/>
    <p:sldId id="335" r:id="rId21"/>
    <p:sldId id="338" r:id="rId22"/>
    <p:sldId id="259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2" userDrawn="1">
          <p15:clr>
            <a:srgbClr val="A4A3A4"/>
          </p15:clr>
        </p15:guide>
        <p15:guide id="2" pos="392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tsj279@gmail.com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499" y="106"/>
      </p:cViewPr>
      <p:guideLst>
        <p:guide orient="horz" pos="2102"/>
        <p:guide pos="392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03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560"/>
            <a:ext cx="9144000" cy="238801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668"/>
            <a:ext cx="9144000" cy="165605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2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png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3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5.emf"/><Relationship Id="rId2" Type="http://schemas.openxmlformats.org/officeDocument/2006/relationships/tags" Target="../tags/tag97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6.png"/><Relationship Id="rId2" Type="http://schemas.openxmlformats.org/officeDocument/2006/relationships/tags" Target="../tags/tag98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99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00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0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02.xml"/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3" Type="http://schemas.openxmlformats.org/officeDocument/2006/relationships/notesSlide" Target="../notesSlides/notesSlide2.xml"/><Relationship Id="rId22" Type="http://schemas.openxmlformats.org/officeDocument/2006/relationships/slideLayout" Target="../slideLayouts/slideLayout8.xml"/><Relationship Id="rId21" Type="http://schemas.openxmlformats.org/officeDocument/2006/relationships/image" Target="../media/image7.png"/><Relationship Id="rId20" Type="http://schemas.openxmlformats.org/officeDocument/2006/relationships/tags" Target="../tags/tag82.xml"/><Relationship Id="rId2" Type="http://schemas.openxmlformats.org/officeDocument/2006/relationships/tags" Target="../tags/tag66.xml"/><Relationship Id="rId19" Type="http://schemas.openxmlformats.org/officeDocument/2006/relationships/image" Target="../media/image6.png"/><Relationship Id="rId18" Type="http://schemas.openxmlformats.org/officeDocument/2006/relationships/tags" Target="../tags/tag81.xml"/><Relationship Id="rId17" Type="http://schemas.openxmlformats.org/officeDocument/2006/relationships/image" Target="../media/image5.png"/><Relationship Id="rId16" Type="http://schemas.openxmlformats.org/officeDocument/2006/relationships/tags" Target="../tags/tag80.xml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84.xml"/><Relationship Id="rId3" Type="http://schemas.openxmlformats.org/officeDocument/2006/relationships/image" Target="../media/image8.jpeg"/><Relationship Id="rId2" Type="http://schemas.openxmlformats.org/officeDocument/2006/relationships/tags" Target="../tags/tag8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png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4" b="-17474"/>
          <a:stretch>
            <a:fillRect/>
          </a:stretch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357246" y="6045438"/>
            <a:ext cx="195707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lnSpc>
                <a:spcPct val="150000"/>
              </a:lnSpc>
              <a:buClrTx/>
              <a:buSzTx/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13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小组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     </a:t>
            </a:r>
            <a:r>
              <a:rPr lang="en-US" sz="20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MSI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 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9460" y="5307010"/>
            <a:ext cx="6583680" cy="52197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70C0"/>
                </a:solidFill>
                <a:sym typeface="微软雅黑" panose="020B0503020204020204" charset="-122"/>
              </a:rPr>
              <a:t>《学术成果分享平台》</a:t>
            </a:r>
            <a:r>
              <a:rPr lang="zh-CN" altLang="en-US" dirty="0">
                <a:solidFill>
                  <a:srgbClr val="C00000"/>
                </a:solidFill>
                <a:sym typeface="微软雅黑" panose="020B0503020204020204" charset="-122"/>
              </a:rPr>
              <a:t>需求建模部分答辩</a:t>
            </a:r>
            <a:endParaRPr lang="zh-CN" altLang="en-US" dirty="0">
              <a:solidFill>
                <a:srgbClr val="C00000"/>
              </a:solidFill>
              <a:sym typeface="微软雅黑" panose="020B050302020402020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655" y="4805680"/>
            <a:ext cx="1524000" cy="1524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135" y="4688840"/>
            <a:ext cx="1757680" cy="17576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673" y="149013"/>
            <a:ext cx="39183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用例提取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5" y="2376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67" y="104140"/>
            <a:ext cx="720000" cy="7200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300990" y="824230"/>
            <a:ext cx="11278235" cy="1480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>
                <a:sym typeface="微软雅黑" panose="020B0503020204020204" charset="-122"/>
              </a:rPr>
              <a:t>用户信息管理子系统</a:t>
            </a:r>
            <a:endParaRPr lang="zh-CN" altLang="en-US" sz="2400" b="1">
              <a:sym typeface="微软雅黑" panose="020B050302020402020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用户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注册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登录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本网站，可查看、修改个人信息（含用户名、密码、邮箱等），管理自己的历史记录，收藏和订阅信息。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309725463" name="图片 2" descr="图示&#10;&#10;描述已自动生成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6670" y="2603500"/>
            <a:ext cx="6746875" cy="3938905"/>
          </a:xfrm>
          <a:prstGeom prst="rect">
            <a:avLst/>
          </a:prstGeom>
          <a:noFill/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673" y="149013"/>
            <a:ext cx="39183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用例提取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5" y="2376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67" y="104140"/>
            <a:ext cx="720000" cy="7200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300990" y="824230"/>
            <a:ext cx="4684395" cy="1480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ym typeface="微软雅黑" panose="020B0503020204020204" charset="-122"/>
              </a:rPr>
              <a:t>管理系统</a:t>
            </a:r>
            <a:endParaRPr lang="zh-CN" altLang="en-US" sz="2400" b="1" dirty="0">
              <a:sym typeface="微软雅黑" panose="020B050302020402020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管理员可对论文进行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管理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，处理用户的申诉。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7" name="picture" descr="descript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59145" y="697865"/>
            <a:ext cx="5019040" cy="557276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758781" y="1501348"/>
            <a:ext cx="57370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spc="300" dirty="0">
                <a:solidFill>
                  <a:schemeClr val="bg1"/>
                </a:solidFill>
              </a:rPr>
              <a:t>P</a:t>
            </a:r>
            <a:r>
              <a:rPr lang="en-US" altLang="zh-CN" sz="9600" b="1" spc="300" dirty="0">
                <a:solidFill>
                  <a:schemeClr val="bg1"/>
                </a:solidFill>
              </a:rPr>
              <a:t>art</a:t>
            </a:r>
            <a:endParaRPr lang="zh-CN" altLang="en-US" sz="9600" b="1" spc="3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4074" y="2096314"/>
            <a:ext cx="1695279" cy="1510858"/>
            <a:chOff x="4436392" y="3027170"/>
            <a:chExt cx="720670" cy="642272"/>
          </a:xfrm>
        </p:grpSpPr>
        <p:sp>
          <p:nvSpPr>
            <p:cNvPr id="4" name="圆角矩形 3"/>
            <p:cNvSpPr/>
            <p:nvPr/>
          </p:nvSpPr>
          <p:spPr>
            <a:xfrm>
              <a:off x="4458288" y="302717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36392" y="3117146"/>
              <a:ext cx="720670" cy="47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</a:rPr>
                <a:t>03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736590" y="2477770"/>
            <a:ext cx="51612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部分典型用例分析</a:t>
            </a:r>
            <a:endParaRPr lang="zh-CN" sz="4400" b="1" spc="3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673" y="149013"/>
            <a:ext cx="39183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部分典型用例分析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5" y="2376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67" y="104140"/>
            <a:ext cx="720000" cy="7200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356640" y="726151"/>
            <a:ext cx="10741025" cy="2612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b="1" dirty="0"/>
              <a:t>“普通检索论文”用例</a:t>
            </a:r>
            <a:endParaRPr lang="en-US" altLang="zh-CN" b="1" dirty="0"/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游客在站点主页通过关键字搜索获取符合要求的论文列表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sz="22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sz="22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85775" y="1730375"/>
          <a:ext cx="5739130" cy="4909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2050"/>
                <a:gridCol w="824865"/>
                <a:gridCol w="3752215"/>
              </a:tblGrid>
              <a:tr h="213360">
                <a:tc gridSpan="2">
                  <a:txBody>
                    <a:bodyPr/>
                    <a:lstStyle/>
                    <a:p>
                      <a:pPr indent="266700" algn="just"/>
                      <a:r>
                        <a:rPr lang="zh-CN" sz="1400" kern="100" dirty="0">
                          <a:effectLst/>
                        </a:rPr>
                        <a:t>用例名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962" marR="55962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400" kern="100" dirty="0">
                          <a:effectLst/>
                        </a:rPr>
                        <a:t>普通检索论文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962" marR="55962" marT="0" marB="0"/>
                </a:tc>
              </a:tr>
              <a:tr h="215900">
                <a:tc gridSpan="2">
                  <a:txBody>
                    <a:bodyPr/>
                    <a:lstStyle/>
                    <a:p>
                      <a:pPr indent="266700" algn="just"/>
                      <a:r>
                        <a:rPr lang="zh-CN" sz="1400" kern="100" dirty="0">
                          <a:effectLst/>
                        </a:rPr>
                        <a:t>用例编号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962" marR="55962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400" kern="100" dirty="0">
                          <a:effectLst/>
                        </a:rPr>
                        <a:t>UC001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962" marR="55962" marT="0" marB="0"/>
                </a:tc>
              </a:tr>
              <a:tr h="1280160">
                <a:tc gridSpan="2">
                  <a:txBody>
                    <a:bodyPr/>
                    <a:lstStyle/>
                    <a:p>
                      <a:pPr indent="266700" algn="just"/>
                      <a:r>
                        <a:rPr lang="zh-CN" sz="1400" kern="100" dirty="0">
                          <a:effectLst/>
                        </a:rPr>
                        <a:t>简要描述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962" marR="55962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400" kern="100" dirty="0">
                          <a:effectLst/>
                        </a:rPr>
                        <a:t>作为游客，希望能够在站点主页进行单一搜索条件的普通论文检索，搜索条件包括：篇名、摘要、领域、作者、作者单位、文献来源、</a:t>
                      </a:r>
                      <a:r>
                        <a:rPr lang="en-US" sz="1400" kern="100" dirty="0">
                          <a:effectLst/>
                        </a:rPr>
                        <a:t>DOI</a:t>
                      </a:r>
                      <a:r>
                        <a:rPr lang="zh-CN" sz="1400" kern="100" dirty="0">
                          <a:effectLst/>
                        </a:rPr>
                        <a:t>。设置一个搜索条件后，输入关键字，查看搜索结果。搜索结果为以列表形式展示的符合搜索条件的学术成果基本内容。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962" marR="55962" marT="0" marB="0"/>
                </a:tc>
              </a:tr>
              <a:tr h="213360">
                <a:tc gridSpan="2">
                  <a:txBody>
                    <a:bodyPr/>
                    <a:lstStyle/>
                    <a:p>
                      <a:pPr indent="266700" algn="just"/>
                      <a:r>
                        <a:rPr lang="zh-CN" sz="1400" kern="100" dirty="0">
                          <a:effectLst/>
                        </a:rPr>
                        <a:t>参与者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962" marR="55962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400" kern="100">
                          <a:effectLst/>
                        </a:rPr>
                        <a:t>游客、普通用户、认证用户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962" marR="55962" marT="0" marB="0"/>
                </a:tc>
              </a:tr>
              <a:tr h="213360">
                <a:tc gridSpan="2">
                  <a:txBody>
                    <a:bodyPr/>
                    <a:lstStyle/>
                    <a:p>
                      <a:pPr indent="266700" algn="just"/>
                      <a:r>
                        <a:rPr lang="zh-CN" sz="1400" kern="100">
                          <a:effectLst/>
                        </a:rPr>
                        <a:t>涉众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962" marR="55962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400" kern="100" dirty="0">
                          <a:effectLst/>
                        </a:rPr>
                        <a:t>游客、普通用户、认证用户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962" marR="55962" marT="0" marB="0"/>
                </a:tc>
              </a:tr>
              <a:tr h="213360">
                <a:tc gridSpan="2">
                  <a:txBody>
                    <a:bodyPr/>
                    <a:lstStyle/>
                    <a:p>
                      <a:pPr indent="266700" algn="just"/>
                      <a:r>
                        <a:rPr lang="zh-CN" sz="1400" kern="100">
                          <a:effectLst/>
                        </a:rPr>
                        <a:t>前置条件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962" marR="55962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400" kern="100" dirty="0">
                          <a:effectLst/>
                        </a:rPr>
                        <a:t>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962" marR="55962" marT="0" marB="0"/>
                </a:tc>
              </a:tr>
              <a:tr h="213360">
                <a:tc gridSpan="2">
                  <a:txBody>
                    <a:bodyPr/>
                    <a:lstStyle/>
                    <a:p>
                      <a:pPr indent="266700" algn="just"/>
                      <a:r>
                        <a:rPr lang="zh-CN" sz="1400" kern="100">
                          <a:effectLst/>
                        </a:rPr>
                        <a:t>后置条件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962" marR="55962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400" kern="100">
                          <a:effectLst/>
                        </a:rPr>
                        <a:t>系统显示搜索结果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962" marR="55962" marT="0" marB="0"/>
                </a:tc>
              </a:tr>
              <a:tr h="853440">
                <a:tc rowSpan="2">
                  <a:txBody>
                    <a:bodyPr/>
                    <a:lstStyle/>
                    <a:p>
                      <a:pPr indent="266700" algn="just"/>
                      <a:r>
                        <a:rPr lang="zh-CN" sz="1400" kern="100" dirty="0">
                          <a:effectLst/>
                        </a:rPr>
                        <a:t>事件流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962" marR="55962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400" kern="100" dirty="0">
                          <a:effectLst/>
                        </a:rPr>
                        <a:t>基本路径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962" marR="55962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400" kern="100" dirty="0">
                          <a:effectLst/>
                        </a:rPr>
                        <a:t>1.</a:t>
                      </a:r>
                      <a:r>
                        <a:rPr lang="zh-CN" sz="1400" kern="100" dirty="0">
                          <a:effectLst/>
                        </a:rPr>
                        <a:t>用户选择搜索条件，输入关键字，并点击搜索按钮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266700" algn="just"/>
                      <a:r>
                        <a:rPr lang="en-US" sz="1400" kern="100" dirty="0">
                          <a:effectLst/>
                        </a:rPr>
                        <a:t>2.</a:t>
                      </a:r>
                      <a:r>
                        <a:rPr lang="zh-CN" sz="1400" kern="100" dirty="0">
                          <a:effectLst/>
                        </a:rPr>
                        <a:t>系统按照搜索条件搜索相应关键字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266700" algn="just"/>
                      <a:r>
                        <a:rPr lang="en-US" sz="1400" kern="100" dirty="0">
                          <a:effectLst/>
                        </a:rPr>
                        <a:t>3.</a:t>
                      </a:r>
                      <a:r>
                        <a:rPr lang="zh-CN" sz="1400" kern="100" dirty="0">
                          <a:effectLst/>
                        </a:rPr>
                        <a:t>系统展示搜索结果，且可被筛选和排序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962" marR="55962" marT="0" marB="0"/>
                </a:tc>
              </a:tr>
              <a:tr h="640080">
                <a:tc vMerge="1"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400" kern="100">
                          <a:effectLst/>
                        </a:rPr>
                        <a:t>备选路径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962" marR="55962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400" kern="100" dirty="0">
                          <a:effectLst/>
                        </a:rPr>
                        <a:t>3-a.</a:t>
                      </a:r>
                      <a:r>
                        <a:rPr lang="zh-CN" sz="1400" kern="100" dirty="0">
                          <a:effectLst/>
                        </a:rPr>
                        <a:t>检索结果为空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266700" algn="just"/>
                      <a:r>
                        <a:rPr lang="en-US" sz="1400" kern="100" dirty="0">
                          <a:effectLst/>
                        </a:rPr>
                        <a:t>3-a1.</a:t>
                      </a:r>
                      <a:r>
                        <a:rPr lang="zh-CN" sz="1400" kern="100" dirty="0">
                          <a:effectLst/>
                        </a:rPr>
                        <a:t>系统提示未搜索到结果，不提供筛选和排序标签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962" marR="55962" marT="0" marB="0"/>
                </a:tc>
              </a:tr>
              <a:tr h="426720">
                <a:tc rowSpan="2">
                  <a:txBody>
                    <a:bodyPr/>
                    <a:lstStyle/>
                    <a:p>
                      <a:pPr indent="266700" algn="just"/>
                      <a:r>
                        <a:rPr lang="zh-CN" sz="1400" kern="100" dirty="0">
                          <a:effectLst/>
                        </a:rPr>
                        <a:t>补充约束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962" marR="55962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sz="1400" kern="100">
                          <a:effectLst/>
                        </a:rPr>
                        <a:t>数据需求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962" marR="55962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400" kern="100" dirty="0">
                          <a:effectLst/>
                        </a:rPr>
                        <a:t>所有数据条目数量在百万级，包含中文以及英文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962" marR="55962" marT="0" marB="0"/>
                </a:tc>
              </a:tr>
              <a:tr h="426720">
                <a:tc vMerge="1"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400" kern="100">
                          <a:effectLst/>
                        </a:rPr>
                        <a:t>业务规则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962" marR="55962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400" kern="100" dirty="0">
                          <a:effectLst/>
                        </a:rPr>
                        <a:t>搜索条件（必要），搜索关键字（必要），筛选和排序标签（可选）。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962" marR="55962" marT="0" marB="0"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6061187" y="1222460"/>
            <a:ext cx="2270453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3-1 “</a:t>
            </a:r>
            <a:r>
              <a:rPr kumimoji="0" lang="zh-CN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普通检索论文”用例详细信息表</a:t>
            </a:r>
            <a:endParaRPr kumimoji="0" lang="zh-CN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 descr="图示&#10;&#10;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030" y="2254885"/>
            <a:ext cx="5391785" cy="2883535"/>
          </a:xfrm>
          <a:prstGeom prst="rect">
            <a:avLst/>
          </a:prstGeom>
          <a:noFill/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673" y="149013"/>
            <a:ext cx="39183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部分典型用例分析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5" y="2376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67" y="104140"/>
            <a:ext cx="720000" cy="720000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6061187" y="1222460"/>
            <a:ext cx="2270453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3-1 “</a:t>
            </a:r>
            <a:r>
              <a:rPr kumimoji="0" lang="zh-CN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普通检索论文”用例详细信息表</a:t>
            </a:r>
            <a:endParaRPr kumimoji="0" lang="zh-CN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75600" y="1730291"/>
          <a:ext cx="5700148" cy="4890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8571"/>
                <a:gridCol w="1246120"/>
                <a:gridCol w="3465457"/>
              </a:tblGrid>
              <a:tr h="342761">
                <a:tc gridSpan="2">
                  <a:txBody>
                    <a:bodyPr/>
                    <a:lstStyle/>
                    <a:p>
                      <a:pPr indent="266700" algn="just"/>
                      <a:r>
                        <a:rPr lang="en-US" sz="1400" kern="100">
                          <a:effectLst/>
                        </a:rPr>
                        <a:t>用例名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400" kern="100">
                          <a:effectLst/>
                        </a:rPr>
                        <a:t>查看论文详情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2761">
                <a:tc gridSpan="2">
                  <a:txBody>
                    <a:bodyPr/>
                    <a:lstStyle/>
                    <a:p>
                      <a:pPr indent="266700" algn="just"/>
                      <a:r>
                        <a:rPr lang="en-US" sz="1400" kern="100" dirty="0" err="1">
                          <a:effectLst/>
                        </a:rPr>
                        <a:t>用例编号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400" kern="100">
                          <a:effectLst/>
                        </a:rPr>
                        <a:t>UC007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959730">
                <a:tc gridSpan="2">
                  <a:txBody>
                    <a:bodyPr/>
                    <a:lstStyle/>
                    <a:p>
                      <a:pPr indent="266700" algn="just"/>
                      <a:r>
                        <a:rPr lang="en-US" sz="1400" kern="100" dirty="0" err="1">
                          <a:effectLst/>
                        </a:rPr>
                        <a:t>简要描述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400" kern="100">
                          <a:effectLst/>
                        </a:rPr>
                        <a:t>游客或学者查看论文的题目、摘要、作者、版本、发布信息等详细信息。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39820">
                <a:tc gridSpan="2">
                  <a:txBody>
                    <a:bodyPr/>
                    <a:lstStyle/>
                    <a:p>
                      <a:pPr indent="266700" algn="just"/>
                      <a:r>
                        <a:rPr lang="en-US" sz="1400" kern="100">
                          <a:effectLst/>
                        </a:rPr>
                        <a:t>参与者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400" kern="100" dirty="0">
                          <a:effectLst/>
                        </a:rPr>
                        <a:t>游客、普通用户，认证用户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39820">
                <a:tc gridSpan="2">
                  <a:txBody>
                    <a:bodyPr/>
                    <a:lstStyle/>
                    <a:p>
                      <a:pPr indent="266700" algn="just"/>
                      <a:r>
                        <a:rPr lang="en-US" sz="1400" kern="100">
                          <a:effectLst/>
                        </a:rPr>
                        <a:t>涉众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400" kern="100" dirty="0">
                          <a:effectLst/>
                        </a:rPr>
                        <a:t>游客、普通用户，认证用户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39820">
                <a:tc gridSpan="2">
                  <a:txBody>
                    <a:bodyPr/>
                    <a:lstStyle/>
                    <a:p>
                      <a:pPr indent="266700" algn="just"/>
                      <a:r>
                        <a:rPr lang="en-US" sz="1400" kern="100">
                          <a:effectLst/>
                        </a:rPr>
                        <a:t>前置条件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400" kern="100">
                          <a:effectLst/>
                        </a:rPr>
                        <a:t>游客或学者点击查看论文详情链接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2761">
                <a:tc gridSpan="2">
                  <a:txBody>
                    <a:bodyPr/>
                    <a:lstStyle/>
                    <a:p>
                      <a:pPr indent="266700" algn="just"/>
                      <a:r>
                        <a:rPr lang="en-US" sz="1400" kern="100">
                          <a:effectLst/>
                        </a:rPr>
                        <a:t>后置条件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400" kern="100">
                          <a:effectLst/>
                        </a:rPr>
                        <a:t>展示论文的所有信息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39820">
                <a:tc rowSpan="2">
                  <a:txBody>
                    <a:bodyPr/>
                    <a:lstStyle/>
                    <a:p>
                      <a:pPr indent="266700" algn="just"/>
                      <a:r>
                        <a:rPr lang="en-US" sz="1400" kern="100">
                          <a:effectLst/>
                        </a:rPr>
                        <a:t>事件流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400" kern="100">
                          <a:effectLst/>
                        </a:rPr>
                        <a:t>基本路径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400" kern="100" dirty="0">
                          <a:effectLst/>
                        </a:rPr>
                        <a:t>1. </a:t>
                      </a:r>
                      <a:r>
                        <a:rPr lang="zh-CN" sz="1400" kern="100" dirty="0">
                          <a:effectLst/>
                        </a:rPr>
                        <a:t>显示论文的所有相关信息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2761">
                <a:tc vMerge="1"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400" kern="100">
                          <a:effectLst/>
                        </a:rPr>
                        <a:t>备选路径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400" kern="100" dirty="0">
                          <a:effectLst/>
                        </a:rPr>
                        <a:t>1-a </a:t>
                      </a:r>
                      <a:r>
                        <a:rPr lang="zh-CN" sz="1400" kern="100" dirty="0">
                          <a:effectLst/>
                        </a:rPr>
                        <a:t>论文不存在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716975" y="729150"/>
            <a:ext cx="10741025" cy="2612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b="1" dirty="0"/>
              <a:t>“</a:t>
            </a:r>
            <a:r>
              <a:rPr lang="zh-CN" altLang="en-US" b="1" dirty="0"/>
              <a:t>查看论文详情</a:t>
            </a:r>
            <a:r>
              <a:rPr lang="zh-CN" altLang="zh-CN" b="1" dirty="0"/>
              <a:t>”用例</a:t>
            </a:r>
            <a:endParaRPr lang="en-US" altLang="zh-CN" b="1" dirty="0"/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游客点击论文查看论文相关信息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sz="22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sz="22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7"/>
          <a:stretch>
            <a:fillRect/>
          </a:stretch>
        </p:blipFill>
        <p:spPr bwMode="auto">
          <a:xfrm>
            <a:off x="6732905" y="1730375"/>
            <a:ext cx="5092700" cy="4765675"/>
          </a:xfrm>
          <a:prstGeom prst="rect">
            <a:avLst/>
          </a:prstGeom>
          <a:noFill/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673" y="149013"/>
            <a:ext cx="39183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部分典型用例分析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5" y="2376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67" y="104140"/>
            <a:ext cx="720000" cy="720000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6061187" y="1222460"/>
            <a:ext cx="2270453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3-1 “</a:t>
            </a:r>
            <a:r>
              <a:rPr kumimoji="0" lang="zh-CN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普通检索论文”用例详细信息表</a:t>
            </a:r>
            <a:endParaRPr kumimoji="0" lang="zh-CN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16976" y="1647174"/>
          <a:ext cx="6272548" cy="49731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931"/>
                <a:gridCol w="1288012"/>
                <a:gridCol w="3572605"/>
              </a:tblGrid>
              <a:tr h="237830">
                <a:tc gridSpan="2">
                  <a:txBody>
                    <a:bodyPr/>
                    <a:lstStyle/>
                    <a:p>
                      <a:pPr indent="266700" algn="just"/>
                      <a:r>
                        <a:rPr lang="en-US" sz="1400" kern="100">
                          <a:effectLst/>
                        </a:rPr>
                        <a:t>用例名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400" kern="100">
                          <a:effectLst/>
                        </a:rPr>
                        <a:t>论文更新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37830">
                <a:tc gridSpan="2">
                  <a:txBody>
                    <a:bodyPr/>
                    <a:lstStyle/>
                    <a:p>
                      <a:pPr indent="266700" algn="just"/>
                      <a:r>
                        <a:rPr lang="en-US" sz="1400" kern="100">
                          <a:effectLst/>
                        </a:rPr>
                        <a:t>用例编号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400" kern="100">
                          <a:effectLst/>
                        </a:rPr>
                        <a:t>UC012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9536">
                <a:tc gridSpan="2">
                  <a:txBody>
                    <a:bodyPr/>
                    <a:lstStyle/>
                    <a:p>
                      <a:pPr indent="266700" algn="just"/>
                      <a:r>
                        <a:rPr lang="en-US" sz="1400" kern="100">
                          <a:effectLst/>
                        </a:rPr>
                        <a:t>简要描述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400" kern="100">
                          <a:effectLst/>
                        </a:rPr>
                        <a:t>按照时间更新论文资源库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37830">
                <a:tc gridSpan="2">
                  <a:txBody>
                    <a:bodyPr/>
                    <a:lstStyle/>
                    <a:p>
                      <a:pPr indent="266700" algn="just"/>
                      <a:r>
                        <a:rPr lang="en-US" sz="1400" kern="100">
                          <a:effectLst/>
                        </a:rPr>
                        <a:t>参与者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400" kern="100">
                          <a:effectLst/>
                        </a:rPr>
                        <a:t>时间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58338">
                <a:tc gridSpan="2">
                  <a:txBody>
                    <a:bodyPr/>
                    <a:lstStyle/>
                    <a:p>
                      <a:pPr indent="266700" algn="just"/>
                      <a:r>
                        <a:rPr lang="en-US" sz="1400" kern="100">
                          <a:effectLst/>
                        </a:rPr>
                        <a:t>涉众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400" kern="100" dirty="0">
                          <a:effectLst/>
                        </a:rPr>
                        <a:t>时间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204">
                <a:tc gridSpan="2">
                  <a:txBody>
                    <a:bodyPr/>
                    <a:lstStyle/>
                    <a:p>
                      <a:pPr indent="266700" algn="just"/>
                      <a:r>
                        <a:rPr lang="en-US" sz="1400" kern="100" dirty="0" err="1">
                          <a:effectLst/>
                        </a:rPr>
                        <a:t>前置条件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400" kern="100" dirty="0">
                          <a:effectLst/>
                        </a:rPr>
                        <a:t>到达系统预设的时间点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97874">
                <a:tc gridSpan="2">
                  <a:txBody>
                    <a:bodyPr/>
                    <a:lstStyle/>
                    <a:p>
                      <a:pPr indent="266700" algn="just"/>
                      <a:r>
                        <a:rPr lang="en-US" sz="1400" kern="100">
                          <a:effectLst/>
                        </a:rPr>
                        <a:t>后置条件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400" kern="100" dirty="0">
                          <a:effectLst/>
                        </a:rPr>
                        <a:t>完成论文更新操作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217214">
                <a:tc rowSpan="2">
                  <a:txBody>
                    <a:bodyPr/>
                    <a:lstStyle/>
                    <a:p>
                      <a:pPr indent="266700" algn="just"/>
                      <a:r>
                        <a:rPr lang="en-US" sz="1400" kern="100">
                          <a:effectLst/>
                        </a:rPr>
                        <a:t>事件流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400" kern="100" dirty="0" err="1">
                          <a:effectLst/>
                        </a:rPr>
                        <a:t>基本路径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400" kern="100" dirty="0">
                          <a:effectLst/>
                        </a:rPr>
                        <a:t>1.</a:t>
                      </a:r>
                      <a:r>
                        <a:rPr lang="zh-CN" sz="1400" kern="100" dirty="0">
                          <a:effectLst/>
                        </a:rPr>
                        <a:t>系统按时间获取预定在当前更新的论文或期刊列表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266700" algn="just"/>
                      <a:r>
                        <a:rPr lang="en-US" sz="1400" kern="100" dirty="0">
                          <a:effectLst/>
                        </a:rPr>
                        <a:t>2.</a:t>
                      </a:r>
                      <a:r>
                        <a:rPr lang="zh-CN" sz="1400" kern="100" dirty="0">
                          <a:effectLst/>
                        </a:rPr>
                        <a:t>网络爬取、公共数据库查询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266700" algn="just"/>
                      <a:r>
                        <a:rPr lang="en-US" sz="1400" kern="100" dirty="0">
                          <a:effectLst/>
                        </a:rPr>
                        <a:t>3.</a:t>
                      </a:r>
                      <a:r>
                        <a:rPr lang="zh-CN" sz="1400" kern="100" dirty="0">
                          <a:effectLst/>
                        </a:rPr>
                        <a:t>获取应当被更新的论文或期刊的更新状态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266700" algn="just"/>
                      <a:r>
                        <a:rPr lang="en-US" sz="1400" kern="100" dirty="0">
                          <a:effectLst/>
                        </a:rPr>
                        <a:t>4.</a:t>
                      </a:r>
                      <a:r>
                        <a:rPr lang="zh-CN" sz="1400" kern="100" dirty="0">
                          <a:effectLst/>
                        </a:rPr>
                        <a:t>更新所有已更新的论文或期刊在系统中的信息。</a:t>
                      </a:r>
                      <a:endParaRPr lang="zh-CN" sz="1400" kern="100" dirty="0">
                        <a:effectLst/>
                      </a:endParaRPr>
                    </a:p>
                    <a:p>
                      <a:pPr indent="266700" algn="just"/>
                      <a:r>
                        <a:rPr lang="en-US" sz="1400" kern="100" dirty="0">
                          <a:effectLst/>
                        </a:rPr>
                        <a:t>5.</a:t>
                      </a:r>
                      <a:r>
                        <a:rPr lang="zh-CN" sz="1400" kern="100" dirty="0">
                          <a:effectLst/>
                        </a:rPr>
                        <a:t>调整未更新的论文或期刊的更新频率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76981">
                <a:tc vMerge="1"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400" kern="100">
                          <a:effectLst/>
                        </a:rPr>
                        <a:t>备选路径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400" kern="100" dirty="0">
                          <a:effectLst/>
                        </a:rPr>
                        <a:t>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9536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400" kern="100">
                          <a:effectLst/>
                        </a:rPr>
                        <a:t>补充约束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400" kern="100">
                          <a:effectLst/>
                        </a:rPr>
                        <a:t>数据需求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400" kern="100" dirty="0">
                          <a:effectLst/>
                        </a:rPr>
                        <a:t>外部网路资源以及公共数据库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356640" y="698030"/>
            <a:ext cx="10741025" cy="2076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b="1" dirty="0"/>
              <a:t>“论文</a:t>
            </a:r>
            <a:r>
              <a:rPr lang="zh-CN" altLang="en-US" b="1" dirty="0"/>
              <a:t>更新</a:t>
            </a:r>
            <a:r>
              <a:rPr lang="zh-CN" altLang="zh-CN" b="1" dirty="0"/>
              <a:t>”用例</a:t>
            </a:r>
            <a:endParaRPr lang="en-US" altLang="zh-CN" b="1" dirty="0"/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系统按照时间更新论文库</a:t>
            </a:r>
            <a:endParaRPr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sz="22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2" name="图片 11" descr="Use Case Model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13" y="1647174"/>
            <a:ext cx="4732147" cy="4973173"/>
          </a:xfrm>
          <a:prstGeom prst="rect">
            <a:avLst/>
          </a:prstGeom>
          <a:noFill/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758781" y="1501348"/>
            <a:ext cx="57370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spc="300" dirty="0">
                <a:solidFill>
                  <a:schemeClr val="bg1"/>
                </a:solidFill>
              </a:rPr>
              <a:t>P</a:t>
            </a:r>
            <a:r>
              <a:rPr lang="en-US" altLang="zh-CN" sz="9600" b="1" spc="300" dirty="0">
                <a:solidFill>
                  <a:schemeClr val="bg1"/>
                </a:solidFill>
              </a:rPr>
              <a:t>art</a:t>
            </a:r>
            <a:endParaRPr lang="zh-CN" altLang="en-US" sz="9600" b="1" spc="3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4074" y="2096314"/>
            <a:ext cx="1695279" cy="1510858"/>
            <a:chOff x="4436392" y="3027170"/>
            <a:chExt cx="720670" cy="642272"/>
          </a:xfrm>
        </p:grpSpPr>
        <p:sp>
          <p:nvSpPr>
            <p:cNvPr id="4" name="圆角矩形 3"/>
            <p:cNvSpPr/>
            <p:nvPr/>
          </p:nvSpPr>
          <p:spPr>
            <a:xfrm>
              <a:off x="4458288" y="302717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36392" y="3117146"/>
              <a:ext cx="720670" cy="470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</a:rPr>
                <a:t>04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851525" y="2477770"/>
            <a:ext cx="33318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非功能需求</a:t>
            </a:r>
            <a:endParaRPr lang="zh-CN" sz="4400" b="1" spc="3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673" y="149013"/>
            <a:ext cx="39183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非功能需求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5" y="2376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67" y="104140"/>
            <a:ext cx="720000" cy="7200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300990" y="824230"/>
            <a:ext cx="10741025" cy="4621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ym typeface="微软雅黑" panose="020B0503020204020204" charset="-122"/>
              </a:rPr>
              <a:t>系统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可靠性需求</a:t>
            </a:r>
            <a:endParaRPr lang="en-US" altLang="zh-CN" sz="2200" b="1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200" b="1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系统可靠性满足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个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9</a:t>
            </a:r>
            <a:endParaRPr lang="en-US" altLang="zh-CN" sz="2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endParaRPr lang="en-US" altLang="zh-CN" sz="22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系统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7*24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小时运行，后期系统更新均采用</a:t>
            </a:r>
            <a:r>
              <a:rPr kumimoji="0" lang="en-US" altLang="zh-CN" sz="2200" b="1" i="0" u="none" strike="noStrike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热更新</a:t>
            </a:r>
            <a:endParaRPr kumimoji="0" lang="en-US" altLang="zh-CN" sz="2200" b="1" i="0" u="none" strike="noStrike" kern="1200" cap="none" spc="0" normalizeH="0" baseline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endParaRPr lang="en-US" sz="22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数据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1周</a:t>
            </a: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备份一次，发生意外后在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24小时内</a:t>
            </a: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恢复数据，期间系统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业务不中断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zh-CN" altLang="en-US" sz="2400" dirty="0">
              <a:solidFill>
                <a:srgbClr val="333333"/>
              </a:solidFill>
              <a:latin typeface="Arial" panose="020B0604020202020204" pitchFamily="34" charset="0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673" y="149013"/>
            <a:ext cx="39183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非功能需求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5" y="2376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67" y="104140"/>
            <a:ext cx="720000" cy="7200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300990" y="824230"/>
            <a:ext cx="10741025" cy="4621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系统响应性能需求</a:t>
            </a:r>
            <a:endParaRPr lang="en-US" altLang="zh-CN" sz="2200" b="1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200" b="1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800100" lvl="1" indent="-342900"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zh-CN" altLang="zh-CN" sz="2200" dirty="0">
                <a:latin typeface="微软雅黑" panose="020B0503020204020204" charset="-122"/>
                <a:ea typeface="微软雅黑" panose="020B0503020204020204" charset="-122"/>
              </a:rPr>
              <a:t>系统的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QPS</a:t>
            </a:r>
            <a:r>
              <a:rPr lang="zh-CN" altLang="zh-CN" sz="2200" dirty="0">
                <a:latin typeface="微软雅黑" panose="020B0503020204020204" charset="-122"/>
                <a:ea typeface="微软雅黑" panose="020B0503020204020204" charset="-122"/>
              </a:rPr>
              <a:t>（每秒能够响应的查询次数）至少为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千级</a:t>
            </a:r>
            <a:r>
              <a:rPr lang="zh-CN" altLang="zh-CN" sz="2200" dirty="0">
                <a:latin typeface="微软雅黑" panose="020B0503020204020204" charset="-122"/>
                <a:ea typeface="微软雅黑" panose="020B0503020204020204" charset="-122"/>
              </a:rPr>
              <a:t>，系统支持的同时访问人数可由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QPS</a:t>
            </a:r>
            <a:r>
              <a:rPr lang="zh-CN" altLang="zh-CN" sz="2200" dirty="0">
                <a:latin typeface="微软雅黑" panose="020B0503020204020204" charset="-122"/>
                <a:ea typeface="微软雅黑" panose="020B0503020204020204" charset="-122"/>
              </a:rPr>
              <a:t>算出，如：若每个用户每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zh-CN" sz="2200" dirty="0">
                <a:latin typeface="微软雅黑" panose="020B0503020204020204" charset="-122"/>
                <a:ea typeface="微软雅黑" panose="020B0503020204020204" charset="-122"/>
              </a:rPr>
              <a:t>秒向后端请求一次，且用户发起请求的时间随机，则此时系统支持的同时访问人数至少为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5000</a:t>
            </a:r>
            <a:r>
              <a:rPr lang="zh-CN" altLang="zh-CN" sz="2200" dirty="0">
                <a:latin typeface="微软雅黑" panose="020B0503020204020204" charset="-122"/>
                <a:ea typeface="微软雅黑" panose="020B0503020204020204" charset="-122"/>
              </a:rPr>
              <a:t>人。</a:t>
            </a:r>
            <a:endParaRPr lang="en-US" altLang="zh-CN" sz="22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2" fontAlgn="auto">
              <a:lnSpc>
                <a:spcPct val="150000"/>
              </a:lnSpc>
            </a:pPr>
            <a:endParaRPr lang="en-US" sz="22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800100" lvl="1" indent="-342900"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若某用户与某网页元素的交互不涉及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HTTP</a:t>
            </a: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请求（纯前端交互），则用户可在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0.2秒内</a:t>
            </a: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得到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响应</a:t>
            </a: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结果。</a:t>
            </a:r>
            <a:endParaRPr lang="zh-CN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zh-CN" altLang="en-US" sz="2400" dirty="0">
              <a:solidFill>
                <a:srgbClr val="333333"/>
              </a:solidFill>
              <a:latin typeface="Arial" panose="020B0604020202020204" pitchFamily="34" charset="0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673" y="149013"/>
            <a:ext cx="39183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非功能需求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5" y="2376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67" y="104140"/>
            <a:ext cx="720000" cy="7200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300990" y="824230"/>
            <a:ext cx="11114405" cy="4621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</a:rPr>
              <a:t>系统适配性需求</a:t>
            </a:r>
            <a:endParaRPr lang="en-US" altLang="zh-CN" sz="2200" b="1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2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800100" lvl="1" indent="-342900" algn="just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适配要求：</a:t>
            </a:r>
            <a:r>
              <a:rPr lang="zh-CN" altLang="zh-CN" sz="2200" dirty="0">
                <a:latin typeface="微软雅黑" panose="020B0503020204020204" charset="-122"/>
                <a:ea typeface="微软雅黑" panose="020B0503020204020204" charset="-122"/>
              </a:rPr>
              <a:t>系统布局正确，不出现重叠或遮盖等情况，渲染效果与设计图一致，系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	                </a:t>
            </a:r>
            <a:r>
              <a:rPr lang="zh-CN" altLang="zh-CN" sz="2200" dirty="0">
                <a:latin typeface="微软雅黑" panose="020B0503020204020204" charset="-122"/>
                <a:ea typeface="微软雅黑" panose="020B0503020204020204" charset="-122"/>
              </a:rPr>
              <a:t>统功能均可用。</a:t>
            </a:r>
            <a:endParaRPr lang="en-US" altLang="zh-CN" sz="22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lvl="2" fontAlgn="auto">
              <a:lnSpc>
                <a:spcPct val="150000"/>
              </a:lnSpc>
            </a:pPr>
            <a:endParaRPr lang="en-US" sz="22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800100" lvl="1" indent="-342900" algn="just" fontAlgn="auto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适配浏览器：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Chrome</a:t>
            </a:r>
            <a:r>
              <a:rPr lang="zh-CN" altLang="zh-CN" sz="2200" dirty="0">
                <a:latin typeface="微软雅黑" panose="020B0503020204020204" charset="-122"/>
                <a:ea typeface="微软雅黑" panose="020B0503020204020204" charset="-122"/>
              </a:rPr>
              <a:t>（最新稳定版）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Edge</a:t>
            </a:r>
            <a:r>
              <a:rPr lang="zh-CN" altLang="zh-CN" sz="2200" dirty="0">
                <a:latin typeface="微软雅黑" panose="020B0503020204020204" charset="-122"/>
                <a:ea typeface="微软雅黑" panose="020B0503020204020204" charset="-122"/>
              </a:rPr>
              <a:t>（使用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chromium</a:t>
            </a:r>
            <a:r>
              <a:rPr lang="zh-CN" altLang="zh-CN" sz="2200" dirty="0">
                <a:latin typeface="微软雅黑" panose="020B0503020204020204" charset="-122"/>
                <a:ea typeface="微软雅黑" panose="020B0503020204020204" charset="-122"/>
              </a:rPr>
              <a:t>内核，最新稳定版）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                		          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Firefox</a:t>
            </a:r>
            <a:r>
              <a:rPr lang="zh-CN" altLang="zh-CN" sz="2200" dirty="0">
                <a:latin typeface="微软雅黑" panose="020B0503020204020204" charset="-122"/>
                <a:ea typeface="微软雅黑" panose="020B0503020204020204" charset="-122"/>
              </a:rPr>
              <a:t>（最新稳定版）</a:t>
            </a:r>
            <a:endParaRPr lang="zh-CN" altLang="zh-CN" sz="2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zh-CN" altLang="en-US" sz="2400" dirty="0">
              <a:solidFill>
                <a:srgbClr val="333333"/>
              </a:solidFill>
              <a:latin typeface="Arial" panose="020B0604020202020204" pitchFamily="34" charset="0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9279" y="585373"/>
            <a:ext cx="33671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3800" spc="300" dirty="0">
                <a:solidFill>
                  <a:schemeClr val="bg1"/>
                </a:solidFill>
              </a:rPr>
              <a:t>C</a:t>
            </a:r>
            <a:r>
              <a:rPr lang="en-US" altLang="zh-CN" sz="2400" spc="300" dirty="0">
                <a:solidFill>
                  <a:schemeClr val="bg1"/>
                </a:solidFill>
              </a:rPr>
              <a:t>ONTENTS</a:t>
            </a:r>
            <a:endParaRPr lang="zh-CN" altLang="en-US" sz="2400" spc="3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65471" y="921645"/>
            <a:ext cx="2231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6600" b="1" spc="300" dirty="0">
                <a:solidFill>
                  <a:schemeClr val="bg1"/>
                </a:solidFill>
              </a:rPr>
              <a:t>目录</a:t>
            </a:r>
            <a:endParaRPr lang="zh-CN" altLang="en-US" sz="6600" b="1" spc="300" dirty="0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438248" y="1649887"/>
            <a:ext cx="720670" cy="642272"/>
            <a:chOff x="4438248" y="1649887"/>
            <a:chExt cx="720670" cy="642272"/>
          </a:xfrm>
        </p:grpSpPr>
        <p:sp>
          <p:nvSpPr>
            <p:cNvPr id="7" name="圆角矩形 6"/>
            <p:cNvSpPr/>
            <p:nvPr/>
          </p:nvSpPr>
          <p:spPr>
            <a:xfrm>
              <a:off x="4460144" y="1649887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38248" y="1739863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438248" y="2615110"/>
            <a:ext cx="720670" cy="642272"/>
            <a:chOff x="4438248" y="2615110"/>
            <a:chExt cx="720670" cy="642272"/>
          </a:xfrm>
        </p:grpSpPr>
        <p:sp>
          <p:nvSpPr>
            <p:cNvPr id="8" name="圆角矩形 7"/>
            <p:cNvSpPr/>
            <p:nvPr/>
          </p:nvSpPr>
          <p:spPr>
            <a:xfrm>
              <a:off x="4460144" y="261511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438248" y="2709794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438248" y="3580333"/>
            <a:ext cx="720670" cy="642272"/>
            <a:chOff x="4438248" y="3580333"/>
            <a:chExt cx="720670" cy="642272"/>
          </a:xfrm>
        </p:grpSpPr>
        <p:sp>
          <p:nvSpPr>
            <p:cNvPr id="9" name="圆角矩形 8"/>
            <p:cNvSpPr/>
            <p:nvPr/>
          </p:nvSpPr>
          <p:spPr>
            <a:xfrm>
              <a:off x="4460144" y="3580333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438248" y="367608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419090" y="1739900"/>
            <a:ext cx="3682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参与者确定与</a:t>
            </a:r>
            <a:r>
              <a:rPr 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系统划分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19090" y="2705100"/>
            <a:ext cx="3474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用例提取</a:t>
            </a:r>
            <a:endParaRPr lang="zh-CN" sz="24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19090" y="3670300"/>
            <a:ext cx="3402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部分典型用例分析</a:t>
            </a:r>
            <a:endParaRPr lang="zh-CN" sz="24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435073" y="4556328"/>
            <a:ext cx="720670" cy="642272"/>
            <a:chOff x="4438248" y="3580333"/>
            <a:chExt cx="720670" cy="642272"/>
          </a:xfrm>
        </p:grpSpPr>
        <p:sp>
          <p:nvSpPr>
            <p:cNvPr id="10" name="圆角矩形 9"/>
            <p:cNvSpPr/>
            <p:nvPr>
              <p:custDataLst>
                <p:tags r:id="rId1"/>
              </p:custDataLst>
            </p:nvPr>
          </p:nvSpPr>
          <p:spPr>
            <a:xfrm>
              <a:off x="4460144" y="3580333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>
              <p:custDataLst>
                <p:tags r:id="rId2"/>
              </p:custDataLst>
            </p:nvPr>
          </p:nvSpPr>
          <p:spPr>
            <a:xfrm>
              <a:off x="4438248" y="367608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5419090" y="4649470"/>
            <a:ext cx="3402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非功能需求</a:t>
            </a:r>
            <a:endParaRPr lang="zh-CN" sz="24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28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28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28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3" grpId="0"/>
      <p:bldP spid="17" grpId="0"/>
      <p:bldP spid="18" grpId="0"/>
      <p:bldP spid="19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4" b="-17474"/>
          <a:stretch>
            <a:fillRect/>
          </a:stretch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5000" y="5279901"/>
            <a:ext cx="2228139" cy="123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谢谢聆听</a:t>
            </a:r>
            <a:endParaRPr lang="en-US" altLang="zh-CN" sz="40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微软雅黑" panose="020B050302020402020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微软雅黑" panose="020B050302020402020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5664200"/>
            <a:ext cx="609600" cy="609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10" y="5600065"/>
            <a:ext cx="737870" cy="73787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2415858" y="5664438"/>
            <a:ext cx="284924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答辩小组：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13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小组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 </a:t>
            </a:r>
            <a:r>
              <a:rPr lang="en-US" sz="20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微软雅黑" panose="020B0503020204020204" charset="-122"/>
              </a:rPr>
              <a:t>MSI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758781" y="1501348"/>
            <a:ext cx="57370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spc="300" dirty="0">
                <a:solidFill>
                  <a:schemeClr val="bg1"/>
                </a:solidFill>
              </a:rPr>
              <a:t>P</a:t>
            </a:r>
            <a:r>
              <a:rPr lang="en-US" altLang="zh-CN" sz="9600" b="1" spc="300" dirty="0">
                <a:solidFill>
                  <a:schemeClr val="bg1"/>
                </a:solidFill>
              </a:rPr>
              <a:t>art</a:t>
            </a:r>
            <a:endParaRPr lang="zh-CN" altLang="en-US" sz="9600" b="1" spc="3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4074" y="2096314"/>
            <a:ext cx="1695279" cy="1510858"/>
            <a:chOff x="4436392" y="3027170"/>
            <a:chExt cx="720670" cy="642272"/>
          </a:xfrm>
        </p:grpSpPr>
        <p:sp>
          <p:nvSpPr>
            <p:cNvPr id="4" name="圆角矩形 3"/>
            <p:cNvSpPr/>
            <p:nvPr/>
          </p:nvSpPr>
          <p:spPr>
            <a:xfrm>
              <a:off x="4458288" y="302717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36392" y="3117146"/>
              <a:ext cx="720670" cy="47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</a:rPr>
                <a:t>01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903595" y="2471420"/>
            <a:ext cx="58959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参与者确定与</a:t>
            </a:r>
            <a:r>
              <a:rPr lang="zh-CN" sz="4000" b="1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系统划分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85" y="149225"/>
            <a:ext cx="5298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参与者确定与</a:t>
            </a:r>
            <a:r>
              <a:rPr lang="zh-CN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系统划分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5" y="2376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67" y="104140"/>
            <a:ext cx="720000" cy="7200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300990" y="824230"/>
            <a:ext cx="10413365" cy="1997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>
                <a:sym typeface="微软雅黑" panose="020B0503020204020204" charset="-122"/>
              </a:rPr>
              <a:t>参与者确定</a:t>
            </a:r>
            <a:endParaRPr lang="zh-CN" altLang="en-US" sz="2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1745" name="椭圆 24"/>
          <p:cNvSpPr/>
          <p:nvPr>
            <p:custDataLst>
              <p:tags r:id="rId3"/>
            </p:custDataLst>
          </p:nvPr>
        </p:nvSpPr>
        <p:spPr>
          <a:xfrm>
            <a:off x="2908935" y="2948305"/>
            <a:ext cx="1797685" cy="1758315"/>
          </a:xfrm>
          <a:prstGeom prst="ellipse">
            <a:avLst/>
          </a:prstGeom>
          <a:solidFill>
            <a:srgbClr val="1F4E79"/>
          </a:solidFill>
          <a:ln w="4127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buFont typeface="Arial" panose="020B0604020202020204" pitchFamily="34" charset="0"/>
            </a:pP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746" name="椭圆 29"/>
          <p:cNvSpPr/>
          <p:nvPr>
            <p:custDataLst>
              <p:tags r:id="rId4"/>
            </p:custDataLst>
          </p:nvPr>
        </p:nvSpPr>
        <p:spPr>
          <a:xfrm>
            <a:off x="637540" y="2919730"/>
            <a:ext cx="1797685" cy="1739265"/>
          </a:xfrm>
          <a:prstGeom prst="ellipse">
            <a:avLst/>
          </a:prstGeom>
          <a:solidFill>
            <a:srgbClr val="235889"/>
          </a:solidFill>
          <a:ln w="4127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buFont typeface="Arial" panose="020B0604020202020204" pitchFamily="34" charset="0"/>
            </a:pP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747" name="椭圆 33"/>
          <p:cNvSpPr/>
          <p:nvPr>
            <p:custDataLst>
              <p:tags r:id="rId5"/>
            </p:custDataLst>
          </p:nvPr>
        </p:nvSpPr>
        <p:spPr>
          <a:xfrm>
            <a:off x="7578090" y="2948305"/>
            <a:ext cx="1791970" cy="1786890"/>
          </a:xfrm>
          <a:prstGeom prst="ellipse">
            <a:avLst/>
          </a:prstGeom>
          <a:solidFill>
            <a:srgbClr val="38526E"/>
          </a:solidFill>
          <a:ln w="4127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buFont typeface="Arial" panose="020B0604020202020204" pitchFamily="34" charset="0"/>
            </a:pP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748" name="椭圆 40"/>
          <p:cNvSpPr/>
          <p:nvPr>
            <p:custDataLst>
              <p:tags r:id="rId6"/>
            </p:custDataLst>
          </p:nvPr>
        </p:nvSpPr>
        <p:spPr>
          <a:xfrm>
            <a:off x="9819005" y="2969260"/>
            <a:ext cx="1818640" cy="1765935"/>
          </a:xfrm>
          <a:prstGeom prst="ellipse">
            <a:avLst/>
          </a:prstGeom>
          <a:solidFill>
            <a:srgbClr val="2A3D52"/>
          </a:solidFill>
          <a:ln w="4127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buFont typeface="Arial" panose="020B0604020202020204" pitchFamily="34" charset="0"/>
            </a:pP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749" name="矩形 28"/>
          <p:cNvSpPr/>
          <p:nvPr>
            <p:custDataLst>
              <p:tags r:id="rId7"/>
            </p:custDataLst>
          </p:nvPr>
        </p:nvSpPr>
        <p:spPr>
          <a:xfrm>
            <a:off x="1112203" y="2093595"/>
            <a:ext cx="8921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zh-CN" altLang="en-US" sz="2400" dirty="0">
                <a:solidFill>
                  <a:srgbClr val="2A3D5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游客 </a:t>
            </a:r>
            <a:endParaRPr lang="zh-CN" altLang="en-US" sz="2400" dirty="0">
              <a:solidFill>
                <a:srgbClr val="2A3D5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750" name="矩形 29"/>
          <p:cNvSpPr/>
          <p:nvPr>
            <p:custDataLst>
              <p:tags r:id="rId8"/>
            </p:custDataLst>
          </p:nvPr>
        </p:nvSpPr>
        <p:spPr>
          <a:xfrm>
            <a:off x="3106103" y="2093595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zh-CN" altLang="en-US" sz="2400" dirty="0">
                <a:solidFill>
                  <a:srgbClr val="2A3D5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普通用户</a:t>
            </a:r>
            <a:endParaRPr lang="zh-CN" altLang="en-US" sz="2400" dirty="0">
              <a:solidFill>
                <a:srgbClr val="2A3D5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751" name="矩形 30"/>
          <p:cNvSpPr/>
          <p:nvPr>
            <p:custDataLst>
              <p:tags r:id="rId9"/>
            </p:custDataLst>
          </p:nvPr>
        </p:nvSpPr>
        <p:spPr>
          <a:xfrm>
            <a:off x="8002588" y="2093595"/>
            <a:ext cx="7937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zh-CN" altLang="en-US" sz="2400" dirty="0">
                <a:solidFill>
                  <a:srgbClr val="2A3D5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时间</a:t>
            </a:r>
            <a:endParaRPr lang="zh-CN" altLang="en-US" sz="2400" dirty="0">
              <a:solidFill>
                <a:srgbClr val="2A3D5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752" name="矩形 31"/>
          <p:cNvSpPr/>
          <p:nvPr>
            <p:custDataLst>
              <p:tags r:id="rId10"/>
            </p:custDataLst>
          </p:nvPr>
        </p:nvSpPr>
        <p:spPr>
          <a:xfrm>
            <a:off x="10212388" y="2093595"/>
            <a:ext cx="10985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zh-CN" altLang="en-US" sz="2400" dirty="0">
                <a:solidFill>
                  <a:srgbClr val="2A3D5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管理员</a:t>
            </a:r>
            <a:endParaRPr lang="zh-CN" altLang="en-US" sz="2400" dirty="0">
              <a:solidFill>
                <a:srgbClr val="2A3D5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200150" y="3342640"/>
            <a:ext cx="716915" cy="883920"/>
            <a:chOff x="1809908" y="2908673"/>
            <a:chExt cx="797651" cy="1036338"/>
          </a:xfrm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椭圆 44"/>
            <p:cNvSpPr/>
            <p:nvPr>
              <p:custDataLst>
                <p:tags r:id="rId11"/>
              </p:custDataLst>
            </p:nvPr>
          </p:nvSpPr>
          <p:spPr>
            <a:xfrm>
              <a:off x="1949650" y="2908673"/>
              <a:ext cx="518169" cy="5181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46" name="流程图: 延期 45"/>
            <p:cNvSpPr/>
            <p:nvPr>
              <p:custDataLst>
                <p:tags r:id="rId12"/>
              </p:custDataLst>
            </p:nvPr>
          </p:nvSpPr>
          <p:spPr>
            <a:xfrm rot="16200000">
              <a:off x="1949649" y="3287101"/>
              <a:ext cx="518169" cy="797651"/>
            </a:xfrm>
            <a:prstGeom prst="flowChartDelay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0245725" y="3371215"/>
            <a:ext cx="827405" cy="1010285"/>
            <a:chOff x="6318940" y="2432464"/>
            <a:chExt cx="1038406" cy="1245111"/>
          </a:xfrm>
        </p:grpSpPr>
        <p:grpSp>
          <p:nvGrpSpPr>
            <p:cNvPr id="51" name="组合 50"/>
            <p:cNvGrpSpPr/>
            <p:nvPr/>
          </p:nvGrpSpPr>
          <p:grpSpPr>
            <a:xfrm>
              <a:off x="6644626" y="2432464"/>
              <a:ext cx="712720" cy="1021593"/>
              <a:chOff x="8481026" y="2545970"/>
              <a:chExt cx="785468" cy="1141003"/>
            </a:xfrm>
            <a:solidFill>
              <a:schemeClr val="bg1">
                <a:lumMod val="75000"/>
              </a:schemeClr>
            </a:solidFill>
            <a:effectLst>
              <a:outerShdw blurRad="101600" dist="762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椭圆 52"/>
              <p:cNvSpPr/>
              <p:nvPr>
                <p:custDataLst>
                  <p:tags r:id="rId13"/>
                </p:custDataLst>
              </p:nvPr>
            </p:nvSpPr>
            <p:spPr>
              <a:xfrm>
                <a:off x="8589102" y="2545970"/>
                <a:ext cx="569316" cy="56931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54" name="流程图: 延期 53"/>
              <p:cNvSpPr/>
              <p:nvPr>
                <p:custDataLst>
                  <p:tags r:id="rId14"/>
                </p:custDataLst>
              </p:nvPr>
            </p:nvSpPr>
            <p:spPr>
              <a:xfrm rot="16200000">
                <a:off x="8589102" y="3009581"/>
                <a:ext cx="569316" cy="785468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trike="noStrike" noProof="1"/>
              </a:p>
            </p:txBody>
          </p:sp>
        </p:grpSp>
        <p:sp>
          <p:nvSpPr>
            <p:cNvPr id="52" name="任意多边形: 形状 51"/>
            <p:cNvSpPr/>
            <p:nvPr>
              <p:custDataLst>
                <p:tags r:id="rId15"/>
              </p:custDataLst>
            </p:nvPr>
          </p:nvSpPr>
          <p:spPr>
            <a:xfrm>
              <a:off x="6318940" y="2776548"/>
              <a:ext cx="901027" cy="901027"/>
            </a:xfrm>
            <a:custGeom>
              <a:avLst/>
              <a:gdLst>
                <a:gd name="connsiteX0" fmla="*/ 578744 w 1157488"/>
                <a:gd name="connsiteY0" fmla="*/ 276883 h 1157488"/>
                <a:gd name="connsiteX1" fmla="*/ 286914 w 1157488"/>
                <a:gd name="connsiteY1" fmla="*/ 568713 h 1157488"/>
                <a:gd name="connsiteX2" fmla="*/ 578744 w 1157488"/>
                <a:gd name="connsiteY2" fmla="*/ 860543 h 1157488"/>
                <a:gd name="connsiteX3" fmla="*/ 870574 w 1157488"/>
                <a:gd name="connsiteY3" fmla="*/ 568713 h 1157488"/>
                <a:gd name="connsiteX4" fmla="*/ 578744 w 1157488"/>
                <a:gd name="connsiteY4" fmla="*/ 276883 h 1157488"/>
                <a:gd name="connsiteX5" fmla="*/ 492592 w 1157488"/>
                <a:gd name="connsiteY5" fmla="*/ 0 h 1157488"/>
                <a:gd name="connsiteX6" fmla="*/ 664896 w 1157488"/>
                <a:gd name="connsiteY6" fmla="*/ 0 h 1157488"/>
                <a:gd name="connsiteX7" fmla="*/ 664896 w 1157488"/>
                <a:gd name="connsiteY7" fmla="*/ 135878 h 1157488"/>
                <a:gd name="connsiteX8" fmla="*/ 749961 w 1157488"/>
                <a:gd name="connsiteY8" fmla="*/ 161750 h 1157488"/>
                <a:gd name="connsiteX9" fmla="*/ 829271 w 1157488"/>
                <a:gd name="connsiteY9" fmla="*/ 206380 h 1157488"/>
                <a:gd name="connsiteX10" fmla="*/ 927059 w 1157488"/>
                <a:gd name="connsiteY10" fmla="*/ 108592 h 1157488"/>
                <a:gd name="connsiteX11" fmla="*/ 1048896 w 1157488"/>
                <a:gd name="connsiteY11" fmla="*/ 230429 h 1157488"/>
                <a:gd name="connsiteX12" fmla="*/ 951046 w 1157488"/>
                <a:gd name="connsiteY12" fmla="*/ 328279 h 1157488"/>
                <a:gd name="connsiteX13" fmla="*/ 986521 w 1157488"/>
                <a:gd name="connsiteY13" fmla="*/ 382541 h 1157488"/>
                <a:gd name="connsiteX14" fmla="*/ 1022685 w 1157488"/>
                <a:gd name="connsiteY14" fmla="*/ 487538 h 1157488"/>
                <a:gd name="connsiteX15" fmla="*/ 1023205 w 1157488"/>
                <a:gd name="connsiteY15" fmla="*/ 492592 h 1157488"/>
                <a:gd name="connsiteX16" fmla="*/ 1157488 w 1157488"/>
                <a:gd name="connsiteY16" fmla="*/ 492592 h 1157488"/>
                <a:gd name="connsiteX17" fmla="*/ 1157488 w 1157488"/>
                <a:gd name="connsiteY17" fmla="*/ 664896 h 1157488"/>
                <a:gd name="connsiteX18" fmla="*/ 1023205 w 1157488"/>
                <a:gd name="connsiteY18" fmla="*/ 664896 h 1157488"/>
                <a:gd name="connsiteX19" fmla="*/ 1022685 w 1157488"/>
                <a:gd name="connsiteY19" fmla="*/ 669950 h 1157488"/>
                <a:gd name="connsiteX20" fmla="*/ 986521 w 1157488"/>
                <a:gd name="connsiteY20" fmla="*/ 774947 h 1157488"/>
                <a:gd name="connsiteX21" fmla="*/ 951046 w 1157488"/>
                <a:gd name="connsiteY21" fmla="*/ 829210 h 1157488"/>
                <a:gd name="connsiteX22" fmla="*/ 1048896 w 1157488"/>
                <a:gd name="connsiteY22" fmla="*/ 927059 h 1157488"/>
                <a:gd name="connsiteX23" fmla="*/ 927059 w 1157488"/>
                <a:gd name="connsiteY23" fmla="*/ 1048897 h 1157488"/>
                <a:gd name="connsiteX24" fmla="*/ 829271 w 1157488"/>
                <a:gd name="connsiteY24" fmla="*/ 951109 h 1157488"/>
                <a:gd name="connsiteX25" fmla="*/ 749961 w 1157488"/>
                <a:gd name="connsiteY25" fmla="*/ 995739 h 1157488"/>
                <a:gd name="connsiteX26" fmla="*/ 664896 w 1157488"/>
                <a:gd name="connsiteY26" fmla="*/ 1021610 h 1157488"/>
                <a:gd name="connsiteX27" fmla="*/ 664896 w 1157488"/>
                <a:gd name="connsiteY27" fmla="*/ 1157488 h 1157488"/>
                <a:gd name="connsiteX28" fmla="*/ 492592 w 1157488"/>
                <a:gd name="connsiteY28" fmla="*/ 1157488 h 1157488"/>
                <a:gd name="connsiteX29" fmla="*/ 492592 w 1157488"/>
                <a:gd name="connsiteY29" fmla="*/ 1023641 h 1157488"/>
                <a:gd name="connsiteX30" fmla="*/ 477080 w 1157488"/>
                <a:gd name="connsiteY30" fmla="*/ 1022109 h 1157488"/>
                <a:gd name="connsiteX31" fmla="*/ 350000 w 1157488"/>
                <a:gd name="connsiteY31" fmla="*/ 976682 h 1157488"/>
                <a:gd name="connsiteX32" fmla="*/ 320910 w 1157488"/>
                <a:gd name="connsiteY32" fmla="*/ 958415 h 1157488"/>
                <a:gd name="connsiteX33" fmla="*/ 230429 w 1157488"/>
                <a:gd name="connsiteY33" fmla="*/ 1048897 h 1157488"/>
                <a:gd name="connsiteX34" fmla="*/ 108592 w 1157488"/>
                <a:gd name="connsiteY34" fmla="*/ 927059 h 1157488"/>
                <a:gd name="connsiteX35" fmla="*/ 194536 w 1157488"/>
                <a:gd name="connsiteY35" fmla="*/ 841115 h 1157488"/>
                <a:gd name="connsiteX36" fmla="*/ 164018 w 1157488"/>
                <a:gd name="connsiteY36" fmla="*/ 794460 h 1157488"/>
                <a:gd name="connsiteX37" fmla="*/ 117653 w 1157488"/>
                <a:gd name="connsiteY37" fmla="*/ 669950 h 1157488"/>
                <a:gd name="connsiteX38" fmla="*/ 117133 w 1157488"/>
                <a:gd name="connsiteY38" fmla="*/ 664896 h 1157488"/>
                <a:gd name="connsiteX39" fmla="*/ 0 w 1157488"/>
                <a:gd name="connsiteY39" fmla="*/ 664896 h 1157488"/>
                <a:gd name="connsiteX40" fmla="*/ 0 w 1157488"/>
                <a:gd name="connsiteY40" fmla="*/ 492592 h 1157488"/>
                <a:gd name="connsiteX41" fmla="*/ 117133 w 1157488"/>
                <a:gd name="connsiteY41" fmla="*/ 492592 h 1157488"/>
                <a:gd name="connsiteX42" fmla="*/ 117653 w 1157488"/>
                <a:gd name="connsiteY42" fmla="*/ 487538 h 1157488"/>
                <a:gd name="connsiteX43" fmla="*/ 164018 w 1157488"/>
                <a:gd name="connsiteY43" fmla="*/ 363028 h 1157488"/>
                <a:gd name="connsiteX44" fmla="*/ 194536 w 1157488"/>
                <a:gd name="connsiteY44" fmla="*/ 316373 h 1157488"/>
                <a:gd name="connsiteX45" fmla="*/ 108592 w 1157488"/>
                <a:gd name="connsiteY45" fmla="*/ 230429 h 1157488"/>
                <a:gd name="connsiteX46" fmla="*/ 230429 w 1157488"/>
                <a:gd name="connsiteY46" fmla="*/ 108592 h 1157488"/>
                <a:gd name="connsiteX47" fmla="*/ 320911 w 1157488"/>
                <a:gd name="connsiteY47" fmla="*/ 199074 h 1157488"/>
                <a:gd name="connsiteX48" fmla="*/ 350000 w 1157488"/>
                <a:gd name="connsiteY48" fmla="*/ 180807 h 1157488"/>
                <a:gd name="connsiteX49" fmla="*/ 477080 w 1157488"/>
                <a:gd name="connsiteY49" fmla="*/ 135380 h 1157488"/>
                <a:gd name="connsiteX50" fmla="*/ 492592 w 1157488"/>
                <a:gd name="connsiteY50" fmla="*/ 133847 h 115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157488" h="1157488">
                  <a:moveTo>
                    <a:pt x="578744" y="276883"/>
                  </a:moveTo>
                  <a:cubicBezTo>
                    <a:pt x="417571" y="276883"/>
                    <a:pt x="286914" y="407540"/>
                    <a:pt x="286914" y="568713"/>
                  </a:cubicBezTo>
                  <a:cubicBezTo>
                    <a:pt x="286914" y="729886"/>
                    <a:pt x="417571" y="860543"/>
                    <a:pt x="578744" y="860543"/>
                  </a:cubicBezTo>
                  <a:cubicBezTo>
                    <a:pt x="739917" y="860543"/>
                    <a:pt x="870574" y="729886"/>
                    <a:pt x="870574" y="568713"/>
                  </a:cubicBezTo>
                  <a:cubicBezTo>
                    <a:pt x="870574" y="407540"/>
                    <a:pt x="739917" y="276883"/>
                    <a:pt x="578744" y="276883"/>
                  </a:cubicBezTo>
                  <a:close/>
                  <a:moveTo>
                    <a:pt x="492592" y="0"/>
                  </a:moveTo>
                  <a:lnTo>
                    <a:pt x="664896" y="0"/>
                  </a:lnTo>
                  <a:lnTo>
                    <a:pt x="664896" y="135878"/>
                  </a:lnTo>
                  <a:lnTo>
                    <a:pt x="749961" y="161750"/>
                  </a:lnTo>
                  <a:lnTo>
                    <a:pt x="829271" y="206380"/>
                  </a:lnTo>
                  <a:lnTo>
                    <a:pt x="927059" y="108592"/>
                  </a:lnTo>
                  <a:lnTo>
                    <a:pt x="1048896" y="230429"/>
                  </a:lnTo>
                  <a:lnTo>
                    <a:pt x="951046" y="328279"/>
                  </a:lnTo>
                  <a:lnTo>
                    <a:pt x="986521" y="382541"/>
                  </a:lnTo>
                  <a:cubicBezTo>
                    <a:pt x="1002737" y="415516"/>
                    <a:pt x="1014994" y="450712"/>
                    <a:pt x="1022685" y="487538"/>
                  </a:cubicBezTo>
                  <a:lnTo>
                    <a:pt x="1023205" y="492592"/>
                  </a:lnTo>
                  <a:lnTo>
                    <a:pt x="1157488" y="492592"/>
                  </a:lnTo>
                  <a:lnTo>
                    <a:pt x="1157488" y="664896"/>
                  </a:lnTo>
                  <a:lnTo>
                    <a:pt x="1023205" y="664896"/>
                  </a:lnTo>
                  <a:lnTo>
                    <a:pt x="1022685" y="669950"/>
                  </a:lnTo>
                  <a:cubicBezTo>
                    <a:pt x="1014994" y="706776"/>
                    <a:pt x="1002737" y="741972"/>
                    <a:pt x="986521" y="774947"/>
                  </a:cubicBezTo>
                  <a:lnTo>
                    <a:pt x="951046" y="829210"/>
                  </a:lnTo>
                  <a:lnTo>
                    <a:pt x="1048896" y="927059"/>
                  </a:lnTo>
                  <a:lnTo>
                    <a:pt x="927059" y="1048897"/>
                  </a:lnTo>
                  <a:lnTo>
                    <a:pt x="829271" y="951109"/>
                  </a:lnTo>
                  <a:lnTo>
                    <a:pt x="749961" y="995739"/>
                  </a:lnTo>
                  <a:lnTo>
                    <a:pt x="664896" y="1021610"/>
                  </a:lnTo>
                  <a:lnTo>
                    <a:pt x="664896" y="1157488"/>
                  </a:lnTo>
                  <a:lnTo>
                    <a:pt x="492592" y="1157488"/>
                  </a:lnTo>
                  <a:lnTo>
                    <a:pt x="492592" y="1023641"/>
                  </a:lnTo>
                  <a:lnTo>
                    <a:pt x="477080" y="1022109"/>
                  </a:lnTo>
                  <a:cubicBezTo>
                    <a:pt x="431977" y="1013066"/>
                    <a:pt x="389269" y="997583"/>
                    <a:pt x="350000" y="976682"/>
                  </a:cubicBezTo>
                  <a:lnTo>
                    <a:pt x="320910" y="958415"/>
                  </a:lnTo>
                  <a:lnTo>
                    <a:pt x="230429" y="1048897"/>
                  </a:lnTo>
                  <a:lnTo>
                    <a:pt x="108592" y="927059"/>
                  </a:lnTo>
                  <a:lnTo>
                    <a:pt x="194536" y="841115"/>
                  </a:lnTo>
                  <a:lnTo>
                    <a:pt x="164018" y="794460"/>
                  </a:lnTo>
                  <a:cubicBezTo>
                    <a:pt x="142686" y="755985"/>
                    <a:pt x="126883" y="714141"/>
                    <a:pt x="117653" y="669950"/>
                  </a:cubicBezTo>
                  <a:lnTo>
                    <a:pt x="117133" y="664896"/>
                  </a:lnTo>
                  <a:lnTo>
                    <a:pt x="0" y="664896"/>
                  </a:lnTo>
                  <a:lnTo>
                    <a:pt x="0" y="492592"/>
                  </a:lnTo>
                  <a:lnTo>
                    <a:pt x="117133" y="492592"/>
                  </a:lnTo>
                  <a:lnTo>
                    <a:pt x="117653" y="487538"/>
                  </a:lnTo>
                  <a:cubicBezTo>
                    <a:pt x="126883" y="443347"/>
                    <a:pt x="142686" y="401503"/>
                    <a:pt x="164018" y="363028"/>
                  </a:cubicBezTo>
                  <a:lnTo>
                    <a:pt x="194536" y="316373"/>
                  </a:lnTo>
                  <a:lnTo>
                    <a:pt x="108592" y="230429"/>
                  </a:lnTo>
                  <a:lnTo>
                    <a:pt x="230429" y="108592"/>
                  </a:lnTo>
                  <a:lnTo>
                    <a:pt x="320911" y="199074"/>
                  </a:lnTo>
                  <a:lnTo>
                    <a:pt x="350000" y="180807"/>
                  </a:lnTo>
                  <a:cubicBezTo>
                    <a:pt x="389269" y="159906"/>
                    <a:pt x="431977" y="144423"/>
                    <a:pt x="477080" y="135380"/>
                  </a:cubicBezTo>
                  <a:lnTo>
                    <a:pt x="492592" y="13384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fontAlgn="base"/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</p:grpSp>
      <p:pic>
        <p:nvPicPr>
          <p:cNvPr id="31765" name="图形 58"/>
          <p:cNvPicPr>
            <a:picLocks noGrp="1"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002905" y="3342323"/>
            <a:ext cx="941388" cy="941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椭圆 40"/>
          <p:cNvSpPr/>
          <p:nvPr>
            <p:custDataLst>
              <p:tags r:id="rId18"/>
            </p:custDataLst>
          </p:nvPr>
        </p:nvSpPr>
        <p:spPr>
          <a:xfrm>
            <a:off x="5228590" y="2948305"/>
            <a:ext cx="1797685" cy="1774825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41275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buFont typeface="Arial" panose="020B0604020202020204" pitchFamily="34" charset="0"/>
            </a:pP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 descr="认证用户 (1)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69280" y="3274695"/>
            <a:ext cx="1032510" cy="1032510"/>
          </a:xfrm>
          <a:prstGeom prst="rect">
            <a:avLst/>
          </a:prstGeom>
        </p:spPr>
      </p:pic>
      <p:sp>
        <p:nvSpPr>
          <p:cNvPr id="11" name="矩形 29"/>
          <p:cNvSpPr/>
          <p:nvPr>
            <p:custDataLst>
              <p:tags r:id="rId20"/>
            </p:custDataLst>
          </p:nvPr>
        </p:nvSpPr>
        <p:spPr>
          <a:xfrm>
            <a:off x="5426393" y="2093595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zh-CN" altLang="en-US" sz="2400" dirty="0">
                <a:solidFill>
                  <a:srgbClr val="2A3D5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认证用户</a:t>
            </a:r>
            <a:endParaRPr lang="zh-CN" altLang="en-US" sz="2400" dirty="0">
              <a:solidFill>
                <a:srgbClr val="2A3D5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3" name="图片 12" descr="高校系统-后台管理-用户管理 – 全部用户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354070" y="3239135"/>
            <a:ext cx="1068070" cy="10680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97630" y="5621655"/>
            <a:ext cx="4703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根据需求调研所得结果，确定参与者</a:t>
            </a:r>
            <a:endParaRPr lang="zh-CN" altLang="en-US" sz="22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85" y="149225"/>
            <a:ext cx="5298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参与者确定与</a:t>
            </a:r>
            <a:r>
              <a:rPr lang="zh-CN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系统划分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5" y="2376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67" y="104140"/>
            <a:ext cx="720000" cy="720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868795" y="5420995"/>
            <a:ext cx="36125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学术成果分享平台包图设计</a:t>
            </a:r>
            <a:endParaRPr lang="zh-CN" altLang="en-US" sz="22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5" descr="包图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41035" y="1678305"/>
            <a:ext cx="5950585" cy="3387725"/>
          </a:xfrm>
          <a:prstGeom prst="rect">
            <a:avLst/>
          </a:prstGeom>
          <a:noFill/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300990" y="824230"/>
            <a:ext cx="5440045" cy="306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>
                <a:sym typeface="微软雅黑" panose="020B0503020204020204" charset="-122"/>
              </a:rPr>
              <a:t>系统划分：学术成果分享平台系统</a:t>
            </a:r>
            <a:r>
              <a:rPr lang="en-US" altLang="zh-CN" sz="2400" b="1">
                <a:sym typeface="微软雅黑" panose="020B0503020204020204" charset="-122"/>
              </a:rPr>
              <a:t>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文献子系统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门户子系统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用户信息管理子系统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资源检索子系统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ym typeface="微软雅黑" panose="020B0503020204020204" charset="-122"/>
              </a:rPr>
              <a:t>系统划分：学术成果分享管理系统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758781" y="1501348"/>
            <a:ext cx="57370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spc="300" dirty="0">
                <a:solidFill>
                  <a:schemeClr val="bg1"/>
                </a:solidFill>
              </a:rPr>
              <a:t>P</a:t>
            </a:r>
            <a:r>
              <a:rPr lang="en-US" altLang="zh-CN" sz="9600" b="1" spc="300" dirty="0">
                <a:solidFill>
                  <a:schemeClr val="bg1"/>
                </a:solidFill>
              </a:rPr>
              <a:t>art</a:t>
            </a:r>
            <a:endParaRPr lang="zh-CN" altLang="en-US" sz="9600" b="1" spc="3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4074" y="2096314"/>
            <a:ext cx="1695279" cy="1510858"/>
            <a:chOff x="4436392" y="3027170"/>
            <a:chExt cx="720670" cy="642272"/>
          </a:xfrm>
        </p:grpSpPr>
        <p:sp>
          <p:nvSpPr>
            <p:cNvPr id="4" name="圆角矩形 3"/>
            <p:cNvSpPr/>
            <p:nvPr/>
          </p:nvSpPr>
          <p:spPr>
            <a:xfrm>
              <a:off x="4458288" y="302717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36392" y="3117146"/>
              <a:ext cx="720670" cy="47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</a:rPr>
                <a:t>02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101080" y="2447290"/>
            <a:ext cx="31584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用例提取</a:t>
            </a:r>
            <a:endParaRPr lang="zh-CN" altLang="en-US" sz="4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673" y="149013"/>
            <a:ext cx="39183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用例提取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5" y="2376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67" y="104140"/>
            <a:ext cx="720000" cy="7200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300990" y="824230"/>
            <a:ext cx="10558780" cy="1480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>
                <a:sym typeface="微软雅黑" panose="020B0503020204020204" charset="-122"/>
              </a:rPr>
              <a:t>资源检索子系统</a:t>
            </a:r>
            <a:endParaRPr lang="zh-CN" altLang="en-US" sz="2400" b="1">
              <a:sym typeface="微软雅黑" panose="020B050302020402020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用户按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主题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等多种方式搜索文献，以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相关度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等依据对检索结果进行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排序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筛选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257591522" name="图片 4" descr="图示&#10;&#10;描述已自动生成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3430" y="2181225"/>
            <a:ext cx="5565140" cy="4304665"/>
          </a:xfrm>
          <a:prstGeom prst="rect">
            <a:avLst/>
          </a:prstGeom>
          <a:noFill/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673" y="149013"/>
            <a:ext cx="39183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用例提取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5" y="2376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67" y="104140"/>
            <a:ext cx="720000" cy="7200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300990" y="824230"/>
            <a:ext cx="11515725" cy="1480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>
                <a:sym typeface="微软雅黑" panose="020B0503020204020204" charset="-122"/>
              </a:rPr>
              <a:t>文献子系统</a:t>
            </a:r>
            <a:endParaRPr lang="zh-CN" altLang="en-US" sz="2400" b="1">
              <a:sym typeface="微软雅黑" panose="020B050302020402020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用户查看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文献详情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，可查看文章、收藏文章、生成引用格式，也可以对文献进行讨论。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639560153" name="图片 3" descr="图示&#10;&#10;描述已自动生成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2570" y="2131060"/>
            <a:ext cx="6626225" cy="4398645"/>
          </a:xfrm>
          <a:prstGeom prst="rect">
            <a:avLst/>
          </a:prstGeom>
          <a:noFill/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673" y="149013"/>
            <a:ext cx="39183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用例提取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5" y="2376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67" y="104140"/>
            <a:ext cx="720000" cy="7200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300990" y="824230"/>
            <a:ext cx="10558780" cy="1480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>
                <a:sym typeface="微软雅黑" panose="020B0503020204020204" charset="-122"/>
              </a:rPr>
              <a:t>门户子系统</a:t>
            </a:r>
            <a:endParaRPr lang="zh-CN" altLang="en-US" sz="2400" b="1">
              <a:sym typeface="微软雅黑" panose="020B050302020402020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用户可在其主页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展示其信息和已发表文献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，并对其进行管理。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390272843" name="图片 1" descr="图示&#10;&#10;描述已自动生成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6045" y="2200910"/>
            <a:ext cx="6899910" cy="4421505"/>
          </a:xfrm>
          <a:prstGeom prst="rect">
            <a:avLst/>
          </a:prstGeom>
          <a:noFill/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COMMONDATA" val="eyJoZGlkIjoiODg1MzFlYjBiNTc2NzQ1NGQ1MjUwN2NkMDRmZWMwZTkifQ=="/>
  <p:tag name="KSO_WPP_MARK_KEY" val="09f79fd8-58b7-4871-b031-5cebad70f81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TABLE_ENDDRAG_ORIGIN_RECT" val="451*376"/>
  <p:tag name="TABLE_ENDDRAG_RECT" val="28*126*451*376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1870</Words>
  <Application>WPS 演示</Application>
  <PresentationFormat>宽屏</PresentationFormat>
  <Paragraphs>380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Wingdings</vt:lpstr>
      <vt:lpstr>微软雅黑</vt:lpstr>
      <vt:lpstr>黑体</vt:lpstr>
      <vt:lpstr>Arial Unicode MS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梁坤</cp:lastModifiedBy>
  <cp:revision>211</cp:revision>
  <dcterms:created xsi:type="dcterms:W3CDTF">2019-06-19T02:08:00Z</dcterms:created>
  <dcterms:modified xsi:type="dcterms:W3CDTF">2023-10-07T13:47:13Z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1FD1DD6365494B3AA3A204704B7AECA8_12</vt:lpwstr>
  </property>
</Properties>
</file>