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3799" r:id="rId14"/>
  </p:sldMasterIdLst>
  <p:notesMasterIdLst>
    <p:notesMasterId r:id="rId16"/>
  </p:notesMasterIdLst>
  <p:sldIdLst>
    <p:sldId id="256" r:id="rId18"/>
    <p:sldId id="258" r:id="rId19"/>
    <p:sldId id="261" r:id="rId20"/>
    <p:sldId id="262" r:id="rId21"/>
    <p:sldId id="263" r:id="rId22"/>
    <p:sldId id="264" r:id="rId23"/>
    <p:sldId id="276" r:id="rId24"/>
    <p:sldId id="272" r:id="rId25"/>
    <p:sldId id="265" r:id="rId26"/>
    <p:sldId id="266" r:id="rId27"/>
    <p:sldId id="268" r:id="rId28"/>
    <p:sldId id="273" r:id="rId29"/>
    <p:sldId id="270" r:id="rId30"/>
    <p:sldId id="269" r:id="rId32"/>
    <p:sldId id="274" r:id="rId33"/>
    <p:sldId id="275" r:id="rId34"/>
  </p:sldIdLst>
  <p:sldSz cx="9906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43" userDrawn="1">
          <p15:clr>
            <a:srgbClr val="A4A3A4"/>
          </p15:clr>
        </p15:guide>
        <p15:guide id="1" pos="3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38" y="102"/>
      </p:cViewPr>
      <p:guideLst>
        <p:guide orient="horz" pos="2143"/>
        <p:guide pos="3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0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슬라이드 노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4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297423079358.png"></Relationship><Relationship Id="rId6" Type="http://schemas.openxmlformats.org/officeDocument/2006/relationships/image" Target="../media/fImage4024036241.png"></Relationship><Relationship Id="rId7" Type="http://schemas.openxmlformats.org/officeDocument/2006/relationships/image" Target="../media/fImage379693618467.png"></Relationship><Relationship Id="rId8" Type="http://schemas.openxmlformats.org/officeDocument/2006/relationships/image" Target="../media/fImage322863606334.png"></Relationship><Relationship Id="rId9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image" Target="../media/fImage13648335941.png"></Relationship><Relationship Id="rId5" Type="http://schemas.openxmlformats.org/officeDocument/2006/relationships/image" Target="../media/fImage391093596500.png"></Relationship><Relationship Id="rId6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6" Type="http://schemas.openxmlformats.org/officeDocument/2006/relationships/image" Target="../media/fImage324643124464.png"></Relationship><Relationship Id="rId7" Type="http://schemas.openxmlformats.org/officeDocument/2006/relationships/image" Target="../media/fImage384103115705.png"></Relationship><Relationship Id="rId8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314704148145.png"></Relationship><Relationship Id="rId5" Type="http://schemas.openxmlformats.org/officeDocument/2006/relationships/image" Target="../media/fImage291363103281.png"></Relationship><Relationship Id="rId6" Type="http://schemas.openxmlformats.org/officeDocument/2006/relationships/slideLayout" Target="../slideLayouts/slideLayout2.xml"></Relationship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89954136827.png"></Relationship><Relationship Id="rId3" Type="http://schemas.openxmlformats.org/officeDocument/2006/relationships/image" Target="../media/fImage353344129961.png"></Relationship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fImage1238231341.png"></Relationship><Relationship Id="rId4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29603530641.png"></Relationship><Relationship Id="rId4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17144398467.png"></Relationship><Relationship Id="rId3" Type="http://schemas.openxmlformats.org/officeDocument/2006/relationships/image" Target="../media/fImage1619204386334.png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image6.png"></Relationship><Relationship Id="rId5" Type="http://schemas.openxmlformats.org/officeDocument/2006/relationships/image" Target="../media/fImage2960353078467.png"></Relationship><Relationship Id="rId6" Type="http://schemas.openxmlformats.org/officeDocument/2006/relationships/image" Target="../media/fImage139743066500.png"></Relationship><Relationship Id="rId7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image" Target="../media/fImage225713229169.png"></Relationship><Relationship Id="rId5" Type="http://schemas.openxmlformats.org/officeDocument/2006/relationships/image" Target="../media/fImage626233155724.png"></Relationship><Relationship Id="rId6" Type="http://schemas.openxmlformats.org/officeDocument/2006/relationships/image" Target="../media/fImage627663161478.png"></Relationship><Relationship Id="rId7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3"/>
          <p:cNvSpPr>
            <a:spLocks/>
          </p:cNvSpPr>
          <p:nvPr/>
        </p:nvSpPr>
        <p:spPr>
          <a:xfrm rot="0">
            <a:off x="0" y="0"/>
            <a:ext cx="9906635" cy="5118100"/>
          </a:xfrm>
          <a:prstGeom prst="rect"/>
          <a:solidFill>
            <a:srgbClr val="3B7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latin typeface="HY헤드라인M" charset="0"/>
              <a:ea typeface="HY헤드라인M" charset="0"/>
            </a:endParaRPr>
          </a:p>
        </p:txBody>
      </p:sp>
      <p:cxnSp>
        <p:nvCxnSpPr>
          <p:cNvPr id="4" name="직선 연결선 6"/>
          <p:cNvCxnSpPr/>
          <p:nvPr/>
        </p:nvCxnSpPr>
        <p:spPr>
          <a:xfrm>
            <a:off x="713105" y="939800"/>
            <a:ext cx="410845" cy="0"/>
          </a:xfrm>
          <a:prstGeom prst="line">
            <a:avLst/>
          </a:prstGeom>
          <a:ln w="3810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2140" y="1270635"/>
            <a:ext cx="6804025" cy="14897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lt1"/>
                </a:solidFill>
                <a:latin typeface="HY헤드라인M"/>
                <a:ea typeface="HY헤드라인M"/>
              </a:rPr>
              <a:t>과제명</a:t>
            </a:r>
            <a:r>
              <a:rPr lang="en-US" altLang="ko-KR" sz="2000">
                <a:solidFill>
                  <a:schemeClr val="lt1"/>
                </a:solidFill>
                <a:latin typeface="HY헤드라인M"/>
                <a:ea typeface="HY헤드라인M"/>
              </a:rPr>
              <a:t> :</a:t>
            </a:r>
            <a:r>
              <a:rPr lang="ko-KR" altLang="en-US" sz="2000">
                <a:solidFill>
                  <a:schemeClr val="lt1"/>
                </a:solidFill>
                <a:latin typeface="HY헤드라인M"/>
                <a:ea typeface="HY헤드라인M"/>
              </a:rPr>
              <a:t> </a:t>
            </a:r>
            <a:r>
              <a:rPr lang="en-US" altLang="ko-KR" sz="2000">
                <a:solidFill>
                  <a:schemeClr val="lt1"/>
                </a:solidFill>
                <a:latin typeface="HY헤드라인M"/>
                <a:ea typeface="HY헤드라인M"/>
              </a:rPr>
              <a:t>YOLOv8</a:t>
            </a:r>
            <a:r>
              <a:rPr lang="ko-KR" altLang="en-US" sz="2000">
                <a:solidFill>
                  <a:schemeClr val="lt1"/>
                </a:solidFill>
                <a:latin typeface="HY헤드라인M"/>
                <a:ea typeface="HY헤드라인M"/>
              </a:rPr>
              <a:t> 기반 수건 수량 분석 및 재고 관리 서비스</a:t>
            </a:r>
          </a:p>
          <a:p>
            <a:pPr lvl="0">
              <a:defRPr/>
            </a:pPr>
            <a:endParaRPr lang="en-US" altLang="ko-KR">
              <a:solidFill>
                <a:schemeClr val="lt1"/>
              </a:solidFill>
              <a:latin typeface="HY헤드라인M"/>
              <a:ea typeface="HY헤드라인M"/>
            </a:endParaRPr>
          </a:p>
          <a:p>
            <a:pPr lvl="0">
              <a:defRPr/>
            </a:pPr>
            <a:r>
              <a:rPr lang="ko-KR" altLang="en-US" sz="5400">
                <a:solidFill>
                  <a:schemeClr val="lt1"/>
                </a:solidFill>
                <a:latin typeface="HY헤드라인M"/>
                <a:ea typeface="HY헤드라인M"/>
              </a:rPr>
              <a:t>화면설계서</a:t>
            </a:r>
            <a:endParaRPr lang="en-US" altLang="ko-KR" sz="5400">
              <a:solidFill>
                <a:schemeClr val="lt1"/>
              </a:solidFill>
              <a:latin typeface="HY헤드라인M"/>
              <a:ea typeface="HY헤드라인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78805" y="5497195"/>
            <a:ext cx="4022725" cy="11995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latinLnBrk="0">
              <a:buFontTx/>
              <a:buNone/>
              <a:defRPr/>
            </a:pPr>
            <a:r>
              <a:rPr lang="ko-KR" altLang="en-US" b="1">
                <a:solidFill>
                  <a:srgbClr val="3B7DDD"/>
                </a:solidFill>
                <a:latin typeface="HY헤드라인M" charset="0"/>
                <a:ea typeface="HY헤드라인M" charset="0"/>
              </a:rPr>
              <a:t>팀명</a:t>
            </a:r>
            <a:r>
              <a:rPr lang="ko-KR" altLang="en-US" b="1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b="1">
                <a:solidFill>
                  <a:srgbClr val="000000"/>
                </a:solidFill>
                <a:latin typeface="HY헤드라인M" charset="0"/>
                <a:ea typeface="HY헤드라인M" charset="0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킹스맨 </a:t>
            </a:r>
            <a:endParaRPr lang="ko-KR" altLang="en-US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r" latinLnBrk="0">
              <a:buFontTx/>
              <a:buNone/>
              <a:defRPr/>
            </a:pPr>
            <a:r>
              <a:rPr lang="ko-KR" altLang="en-US" b="1">
                <a:solidFill>
                  <a:srgbClr val="3B7DDD"/>
                </a:solidFill>
                <a:latin typeface="HY헤드라인M" charset="0"/>
                <a:ea typeface="HY헤드라인M" charset="0"/>
              </a:rPr>
              <a:t>팀장</a:t>
            </a:r>
            <a:r>
              <a:rPr lang="ko-KR" altLang="en-US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HY헤드라인M" charset="0"/>
                <a:ea typeface="HY헤드라인M" charset="0"/>
              </a:rPr>
              <a:t>:</a:t>
            </a:r>
            <a:r>
              <a:rPr lang="ko-KR" altLang="en-US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박범석 </a:t>
            </a:r>
            <a:endParaRPr lang="ko-KR" altLang="en-US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r" latinLnBrk="0">
              <a:buFontTx/>
              <a:buNone/>
              <a:defRPr/>
            </a:pPr>
            <a:r>
              <a:rPr lang="ko-KR" altLang="en-US" b="1">
                <a:solidFill>
                  <a:srgbClr val="3B7DDD"/>
                </a:solidFill>
                <a:latin typeface="HY헤드라인M" charset="0"/>
                <a:ea typeface="HY헤드라인M" charset="0"/>
              </a:rPr>
              <a:t>부팀장</a:t>
            </a:r>
            <a:r>
              <a:rPr lang="ko-KR" altLang="en-US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HY헤드라인M" charset="0"/>
                <a:ea typeface="HY헤드라인M" charset="0"/>
              </a:rPr>
              <a:t>:</a:t>
            </a:r>
            <a:r>
              <a:rPr lang="ko-KR" altLang="en-US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한명훈 </a:t>
            </a:r>
            <a:endParaRPr lang="ko-KR" altLang="en-US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r" latinLnBrk="0">
              <a:buFontTx/>
              <a:buNone/>
              <a:defRPr/>
            </a:pPr>
            <a:r>
              <a:rPr lang="ko-KR" altLang="en-US" b="1">
                <a:solidFill>
                  <a:srgbClr val="3B7DDD"/>
                </a:solidFill>
                <a:latin typeface="HY헤드라인M" charset="0"/>
                <a:ea typeface="HY헤드라인M" charset="0"/>
              </a:rPr>
              <a:t>팀원</a:t>
            </a:r>
            <a:r>
              <a:rPr lang="ko-KR" altLang="en-US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HY헤드라인M" charset="0"/>
                <a:ea typeface="HY헤드라인M" charset="0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박재욱</a:t>
            </a:r>
            <a:r>
              <a:rPr lang="en-US" altLang="ko-KR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박 준</a:t>
            </a:r>
            <a:r>
              <a:rPr lang="en-US" altLang="ko-KR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김동균</a:t>
            </a:r>
            <a:endParaRPr lang="ko-KR" altLang="en-US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985" y="6311900"/>
            <a:ext cx="1924685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3B7DDD"/>
                </a:solidFill>
                <a:latin typeface="HY헤드라인M"/>
                <a:ea typeface="HY헤드라인M"/>
              </a:rPr>
              <a:t>2024. 02. 28</a:t>
            </a:r>
          </a:p>
        </p:txBody>
      </p:sp>
    </p:spTree>
    <p:extLst>
      <p:ext uri="{BB962C8B-B14F-4D97-AF65-F5344CB8AC3E}">
        <p14:creationId xmlns:p14="http://schemas.microsoft.com/office/powerpoint/2010/main" val="294081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10" descr="C:/Users/USER/AppData/Roaming/PolarisOffice/ETemp/11284_6229928/fImage40240362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0820" y="716915"/>
            <a:ext cx="2124075" cy="3790315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pic>
        <p:nvPicPr>
          <p:cNvPr id="48" name="그림 8" descr="C:/Users/USER/AppData/Roaming/PolarisOffice/ETemp/11284_6229928/fImage37969361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88910" y="708660"/>
            <a:ext cx="2122170" cy="3771900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pic>
        <p:nvPicPr>
          <p:cNvPr id="46" name="그림 4" descr="C:/Users/USER/AppData/Roaming/PolarisOffice/ETemp/11284_6229928/fImage297423079358.png"/>
          <p:cNvPicPr>
            <a:picLocks noGrp="1" noRot="1" noChangeAspect="1" noMove="1" noResize="1" noEditPoints="1" noChangeArrowheads="1" noChangeShapeType="1" noCrop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72355" y="16510"/>
            <a:ext cx="2915285" cy="5154295"/>
          </a:xfrm>
          <a:prstGeom prst="rect"/>
          <a:noFill/>
          <a:effectLst>
            <a:innerShdw blurRad="114300" dist="0" dir="0">
              <a:srgbClr val="000000">
                <a:alpha val="100000"/>
              </a:srgbClr>
            </a:innerShdw>
          </a:effectLst>
        </p:spPr>
      </p:pic>
      <p:sp>
        <p:nvSpPr>
          <p:cNvPr id="4" name="직사각형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3B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743200" y="5172075"/>
            <a:ext cx="7162800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pSp>
        <p:nvGrpSpPr>
          <p:cNvPr id="6" name="그룹 30"/>
          <p:cNvGrpSpPr/>
          <p:nvPr/>
        </p:nvGrpSpPr>
        <p:grpSpPr>
          <a:xfrm>
            <a:off x="276860" y="269875"/>
            <a:ext cx="2282825" cy="775970"/>
            <a:chOff x="276860" y="269875"/>
            <a:chExt cx="2282825" cy="775970"/>
          </a:xfrm>
        </p:grpSpPr>
        <p:sp>
          <p:nvSpPr>
            <p:cNvPr id="7" name="TextBox 5"/>
            <p:cNvSpPr txBox="1"/>
            <p:nvPr/>
          </p:nvSpPr>
          <p:spPr>
            <a:xfrm>
              <a:off x="276860" y="269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과제명</a:t>
              </a: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76860" y="600710"/>
              <a:ext cx="2282825" cy="445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 기반 수건 수량 분석 및 재고 관리 서비스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76860" y="1367155"/>
            <a:ext cx="2171065" cy="607060"/>
            <a:chOff x="276860" y="1367155"/>
            <a:chExt cx="2171065" cy="607060"/>
          </a:xfrm>
        </p:grpSpPr>
        <p:sp>
          <p:nvSpPr>
            <p:cNvPr id="10" name="TextBox 10"/>
            <p:cNvSpPr txBox="1">
              <a:spLocks/>
            </p:cNvSpPr>
            <p:nvPr/>
          </p:nvSpPr>
          <p:spPr>
            <a:xfrm>
              <a:off x="276860" y="1367155"/>
              <a:ext cx="12820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페이지 이름</a:t>
              </a:r>
            </a:p>
          </p:txBody>
        </p:sp>
        <p:sp>
          <p:nvSpPr>
            <p:cNvPr id="11" name="TextBox 11"/>
            <p:cNvSpPr txBox="1">
              <a:spLocks/>
            </p:cNvSpPr>
            <p:nvPr/>
          </p:nvSpPr>
          <p:spPr>
            <a:xfrm>
              <a:off x="276860" y="169799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대시보드 페이지</a:t>
              </a:r>
            </a:p>
          </p:txBody>
        </p:sp>
      </p:grpSp>
      <p:grpSp>
        <p:nvGrpSpPr>
          <p:cNvPr id="12" name="그룹 28"/>
          <p:cNvGrpSpPr/>
          <p:nvPr/>
        </p:nvGrpSpPr>
        <p:grpSpPr>
          <a:xfrm>
            <a:off x="276860" y="2287905"/>
            <a:ext cx="2171065" cy="607060"/>
            <a:chOff x="276860" y="2287905"/>
            <a:chExt cx="2171065" cy="60706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276860" y="2287905"/>
              <a:ext cx="10153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Dashboard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그룹 27"/>
          <p:cNvGrpSpPr/>
          <p:nvPr/>
        </p:nvGrpSpPr>
        <p:grpSpPr>
          <a:xfrm>
            <a:off x="276860" y="3190875"/>
            <a:ext cx="2282825" cy="969645"/>
            <a:chOff x="276860" y="3190875"/>
            <a:chExt cx="2282825" cy="969645"/>
          </a:xfrm>
        </p:grpSpPr>
        <p:sp>
          <p:nvSpPr>
            <p:cNvPr id="16" name="TextBox 14"/>
            <p:cNvSpPr txBox="1"/>
            <p:nvPr/>
          </p:nvSpPr>
          <p:spPr>
            <a:xfrm>
              <a:off x="276860" y="3190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작성자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276860" y="3521710"/>
              <a:ext cx="2282825" cy="638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팀장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박범석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부팀장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: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한명훈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박재욱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박 준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김동균</a:t>
              </a: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276860" y="4467225"/>
            <a:ext cx="1014730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chemeClr val="lt1"/>
                </a:solidFill>
                <a:latin typeface="HY헤드라인M"/>
                <a:ea typeface="HY헤드라인M"/>
              </a:rPr>
              <a:t>유의사항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2743200" y="5172075"/>
            <a:ext cx="101536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90D0"/>
                </a:solidFill>
                <a:latin typeface="HY헤드라인M"/>
                <a:ea typeface="HY헤드라인M"/>
              </a:rPr>
              <a:t>화면설명</a:t>
            </a:r>
          </a:p>
        </p:txBody>
      </p:sp>
      <p:sp>
        <p:nvSpPr>
          <p:cNvPr id="20" name="TextBox 18"/>
          <p:cNvSpPr txBox="1">
            <a:spLocks/>
          </p:cNvSpPr>
          <p:nvPr/>
        </p:nvSpPr>
        <p:spPr>
          <a:xfrm>
            <a:off x="3757930" y="5152390"/>
            <a:ext cx="5450840" cy="17551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로그인 페이지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에서 관리자 모드로 로그인 성공 시,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또는 모든 페이지의 메뉴나 Footer 부분에 위치한 대시보드 버튼 클릭 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대시보드 페이지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/Dashboard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재고 관련 데이터 및 대시보드 출력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좌측 상단에 바를 클릭 시 모든 페이지 들어있는 메뉴 페이지 존재,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워딩 클릭시 해당 페이지로 이동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4.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우측 상단에 알림 버튼을 클릭 시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수량 분석한 사용자의 정보와 시간, 결과가 생성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5.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Footer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부분의 이모지를 클릭 시 해당 페이지로 이동</a:t>
            </a:r>
          </a:p>
        </p:txBody>
      </p:sp>
      <p:sp>
        <p:nvSpPr>
          <p:cNvPr id="28" name="텍스트 상자 19"/>
          <p:cNvSpPr txBox="1">
            <a:spLocks/>
          </p:cNvSpPr>
          <p:nvPr/>
        </p:nvSpPr>
        <p:spPr>
          <a:xfrm>
            <a:off x="4540885" y="48895"/>
            <a:ext cx="391795" cy="368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</a:p>
        </p:txBody>
      </p:sp>
      <p:sp>
        <p:nvSpPr>
          <p:cNvPr id="29" name="텍스트 상자 20"/>
          <p:cNvSpPr txBox="1">
            <a:spLocks/>
          </p:cNvSpPr>
          <p:nvPr/>
        </p:nvSpPr>
        <p:spPr>
          <a:xfrm>
            <a:off x="4883785" y="676910"/>
            <a:ext cx="412750" cy="368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</a:p>
        </p:txBody>
      </p:sp>
      <p:sp>
        <p:nvSpPr>
          <p:cNvPr id="34" name="텍스트 상자 23"/>
          <p:cNvSpPr txBox="1">
            <a:spLocks/>
          </p:cNvSpPr>
          <p:nvPr/>
        </p:nvSpPr>
        <p:spPr>
          <a:xfrm>
            <a:off x="5053330" y="47625"/>
            <a:ext cx="412750" cy="368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</a:p>
        </p:txBody>
      </p:sp>
      <p:sp>
        <p:nvSpPr>
          <p:cNvPr id="36" name="텍스트 상자 24"/>
          <p:cNvSpPr txBox="1">
            <a:spLocks/>
          </p:cNvSpPr>
          <p:nvPr/>
        </p:nvSpPr>
        <p:spPr>
          <a:xfrm rot="0">
            <a:off x="6839585" y="86995"/>
            <a:ext cx="41338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➃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37" name="텍스트 상자 25"/>
          <p:cNvSpPr txBox="1">
            <a:spLocks/>
          </p:cNvSpPr>
          <p:nvPr/>
        </p:nvSpPr>
        <p:spPr>
          <a:xfrm>
            <a:off x="4540250" y="4640580"/>
            <a:ext cx="412750" cy="368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➄</a:t>
            </a:r>
          </a:p>
        </p:txBody>
      </p:sp>
      <p:cxnSp>
        <p:nvCxnSpPr>
          <p:cNvPr id="43" name="도형 15"/>
          <p:cNvCxnSpPr/>
          <p:nvPr/>
        </p:nvCxnSpPr>
        <p:spPr>
          <a:xfrm rot="0">
            <a:off x="7213600" y="295910"/>
            <a:ext cx="1535430" cy="77279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18"/>
          <p:cNvCxnSpPr/>
          <p:nvPr/>
        </p:nvCxnSpPr>
        <p:spPr>
          <a:xfrm flipH="1">
            <a:off x="3615690" y="287020"/>
            <a:ext cx="1517015" cy="593090"/>
          </a:xfrm>
          <a:prstGeom prst="straightConnector1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7" descr="C:/Users/USER/AppData/Roaming/PolarisOffice/ETemp/11284_6229928/fImage322863606334.png"/>
          <p:cNvPicPr>
            <a:picLocks noGrp="1" noRot="1" noChangeAspect="1" noMove="1" noResize="1" noEditPoints="1" noChangeArrowheads="1" noChangeShapeType="1" noCrop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"/>
          <a:stretch>
            <a:fillRect/>
          </a:stretch>
        </p:blipFill>
        <p:spPr>
          <a:xfrm rot="0">
            <a:off x="5089525" y="2181860"/>
            <a:ext cx="2527935" cy="17970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68997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5" descr="C:/Users/USER/AppData/Roaming/PolarisOffice/ETemp/11284_6229928/fImage3910935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8270" y="-9525"/>
            <a:ext cx="3011805" cy="5179695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pic>
        <p:nvPicPr>
          <p:cNvPr id="37" name="그림 1" descr="C:/Users/USER/AppData/Roaming/PolarisOffice/ETemp/11284_6229928/fImage136483359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71825" y="0"/>
            <a:ext cx="2941320" cy="5170805"/>
          </a:xfrm>
          <a:prstGeom prst="rect"/>
          <a:noFill/>
          <a:effectLst>
            <a:innerShdw blurRad="114300" dist="0" dir="0">
              <a:srgbClr val="000000">
                <a:alpha val="100000"/>
              </a:srgbClr>
            </a:innerShdw>
          </a:effectLst>
        </p:spPr>
      </p:pic>
      <p:sp>
        <p:nvSpPr>
          <p:cNvPr id="4" name="직사각형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3B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743200" y="5172075"/>
            <a:ext cx="7162800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pSp>
        <p:nvGrpSpPr>
          <p:cNvPr id="6" name="그룹 30"/>
          <p:cNvGrpSpPr/>
          <p:nvPr/>
        </p:nvGrpSpPr>
        <p:grpSpPr>
          <a:xfrm>
            <a:off x="276860" y="269875"/>
            <a:ext cx="2282825" cy="775970"/>
            <a:chOff x="276860" y="269875"/>
            <a:chExt cx="2282825" cy="775970"/>
          </a:xfrm>
        </p:grpSpPr>
        <p:sp>
          <p:nvSpPr>
            <p:cNvPr id="7" name="TextBox 5"/>
            <p:cNvSpPr txBox="1"/>
            <p:nvPr/>
          </p:nvSpPr>
          <p:spPr>
            <a:xfrm>
              <a:off x="276860" y="269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과제명</a:t>
              </a: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76860" y="600710"/>
              <a:ext cx="2282825" cy="445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 기반 수건 수량 분석 및 재고 관리 서비스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76860" y="1367155"/>
            <a:ext cx="2171065" cy="600710"/>
            <a:chOff x="276860" y="1367155"/>
            <a:chExt cx="2171065" cy="600710"/>
          </a:xfrm>
        </p:grpSpPr>
        <p:sp>
          <p:nvSpPr>
            <p:cNvPr id="10" name="TextBox 10"/>
            <p:cNvSpPr txBox="1"/>
            <p:nvPr/>
          </p:nvSpPr>
          <p:spPr>
            <a:xfrm>
              <a:off x="276860" y="1367155"/>
              <a:ext cx="1281430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페이지 이름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6860" y="1697990"/>
              <a:ext cx="2171065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홍보 문구 페이지</a:t>
              </a:r>
            </a:p>
          </p:txBody>
        </p:sp>
      </p:grpSp>
      <p:grpSp>
        <p:nvGrpSpPr>
          <p:cNvPr id="12" name="그룹 28"/>
          <p:cNvGrpSpPr/>
          <p:nvPr/>
        </p:nvGrpSpPr>
        <p:grpSpPr>
          <a:xfrm>
            <a:off x="276860" y="2287905"/>
            <a:ext cx="2171065" cy="607060"/>
            <a:chOff x="276860" y="2287905"/>
            <a:chExt cx="2171065" cy="60706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276860" y="2287905"/>
              <a:ext cx="10153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PromotionalText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그룹 27"/>
          <p:cNvGrpSpPr/>
          <p:nvPr/>
        </p:nvGrpSpPr>
        <p:grpSpPr>
          <a:xfrm>
            <a:off x="276860" y="3190875"/>
            <a:ext cx="2282825" cy="969645"/>
            <a:chOff x="276860" y="3190875"/>
            <a:chExt cx="2282825" cy="969645"/>
          </a:xfrm>
        </p:grpSpPr>
        <p:sp>
          <p:nvSpPr>
            <p:cNvPr id="16" name="TextBox 14"/>
            <p:cNvSpPr txBox="1"/>
            <p:nvPr/>
          </p:nvSpPr>
          <p:spPr>
            <a:xfrm>
              <a:off x="276860" y="3190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작성자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276860" y="3521710"/>
              <a:ext cx="2282825" cy="638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팀장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박범석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부팀장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: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한명훈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박재욱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박 준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김동균</a:t>
              </a: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276860" y="4467225"/>
            <a:ext cx="1014730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chemeClr val="lt1"/>
                </a:solidFill>
                <a:latin typeface="HY헤드라인M"/>
                <a:ea typeface="HY헤드라인M"/>
              </a:rPr>
              <a:t>유의사항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2743200" y="5172075"/>
            <a:ext cx="101536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90D0"/>
                </a:solidFill>
                <a:latin typeface="HY헤드라인M"/>
                <a:ea typeface="HY헤드라인M"/>
              </a:rPr>
              <a:t>화면설명</a:t>
            </a:r>
          </a:p>
        </p:txBody>
      </p:sp>
      <p:sp>
        <p:nvSpPr>
          <p:cNvPr id="23" name="TextBox 18"/>
          <p:cNvSpPr txBox="1">
            <a:spLocks/>
          </p:cNvSpPr>
          <p:nvPr/>
        </p:nvSpPr>
        <p:spPr>
          <a:xfrm rot="0">
            <a:off x="3757930" y="5481955"/>
            <a:ext cx="5757545" cy="12007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모든 페이지의 메뉴나 Footer 부분에 위치한 홍보 문구 버튼 클릭 시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홍보 문구 페이지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/PromotionalText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제품명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종류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소재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색깔을 선택 후 적용 버튼을 클릭 시 질문 자동 작성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(초기화 버튼 클릭 시 질문 초기화)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생성 시 홍보 문구 칸에 결과 값이 출력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4. 기록 버튼 클릭 시 홍보 문구 기록 페이지(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/PromotionalTextData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)로 이동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6" name="텍스트 상자 30"/>
          <p:cNvSpPr txBox="1">
            <a:spLocks/>
          </p:cNvSpPr>
          <p:nvPr/>
        </p:nvSpPr>
        <p:spPr>
          <a:xfrm rot="0">
            <a:off x="2847975" y="75565"/>
            <a:ext cx="391795" cy="3683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7" name="텍스트 상자 31"/>
          <p:cNvSpPr txBox="1">
            <a:spLocks/>
          </p:cNvSpPr>
          <p:nvPr/>
        </p:nvSpPr>
        <p:spPr>
          <a:xfrm rot="0">
            <a:off x="3756025" y="3244215"/>
            <a:ext cx="414655" cy="3702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8" name="텍스트 상자 32"/>
          <p:cNvSpPr txBox="1">
            <a:spLocks/>
          </p:cNvSpPr>
          <p:nvPr/>
        </p:nvSpPr>
        <p:spPr>
          <a:xfrm rot="0">
            <a:off x="5746750" y="2895600"/>
            <a:ext cx="413385" cy="3657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32" name="텍스트 상자 66"/>
          <p:cNvSpPr txBox="1">
            <a:spLocks/>
          </p:cNvSpPr>
          <p:nvPr/>
        </p:nvSpPr>
        <p:spPr>
          <a:xfrm rot="0">
            <a:off x="3215005" y="3241675"/>
            <a:ext cx="414655" cy="3702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➃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cxnSp>
        <p:nvCxnSpPr>
          <p:cNvPr id="34" name="도형 21"/>
          <p:cNvCxnSpPr/>
          <p:nvPr/>
        </p:nvCxnSpPr>
        <p:spPr>
          <a:xfrm rot="0" flipH="1" flipV="1">
            <a:off x="5080000" y="1623695"/>
            <a:ext cx="800100" cy="133794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23"/>
          <p:cNvCxnSpPr/>
          <p:nvPr/>
        </p:nvCxnSpPr>
        <p:spPr>
          <a:xfrm rot="0">
            <a:off x="3950970" y="3549650"/>
            <a:ext cx="82550" cy="50419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0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95" y="0"/>
            <a:ext cx="2904490" cy="516826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</p:pic>
      <p:sp>
        <p:nvSpPr>
          <p:cNvPr id="4" name="Rect 0"/>
          <p:cNvSpPr>
            <a:spLocks/>
          </p:cNvSpPr>
          <p:nvPr/>
        </p:nvSpPr>
        <p:spPr>
          <a:xfrm>
            <a:off x="0" y="0"/>
            <a:ext cx="2743835" cy="6858635"/>
          </a:xfrm>
          <a:prstGeom prst="rect">
            <a:avLst/>
          </a:prstGeom>
          <a:solidFill>
            <a:srgbClr val="3B7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2743200" y="5172075"/>
            <a:ext cx="7163435" cy="16865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276860" y="269875"/>
            <a:ext cx="2283460" cy="776605"/>
            <a:chOff x="276860" y="269875"/>
            <a:chExt cx="2283460" cy="776605"/>
          </a:xfrm>
        </p:grpSpPr>
        <p:sp>
          <p:nvSpPr>
            <p:cNvPr id="7" name="Rect 0"/>
            <p:cNvSpPr txBox="1">
              <a:spLocks/>
            </p:cNvSpPr>
            <p:nvPr/>
          </p:nvSpPr>
          <p:spPr>
            <a:xfrm>
              <a:off x="276860" y="269875"/>
              <a:ext cx="815340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과제명</a:t>
              </a:r>
            </a:p>
          </p:txBody>
        </p:sp>
        <p:sp>
          <p:nvSpPr>
            <p:cNvPr id="8" name="Rect 0"/>
            <p:cNvSpPr txBox="1">
              <a:spLocks/>
            </p:cNvSpPr>
            <p:nvPr/>
          </p:nvSpPr>
          <p:spPr>
            <a:xfrm>
              <a:off x="276860" y="600710"/>
              <a:ext cx="2283460" cy="4457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기반 수건 수량 분석 및 재고 관리 서비스</a:t>
              </a:r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>
          <a:xfrm>
            <a:off x="276860" y="1367155"/>
            <a:ext cx="2171700" cy="607695"/>
            <a:chOff x="276860" y="1367155"/>
            <a:chExt cx="2171700" cy="60769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>
              <a:off x="276860" y="1367155"/>
              <a:ext cx="12820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페이지 이름</a:t>
              </a: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>
              <a:off x="276860" y="169799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홍보 문구 기록  페이지</a:t>
              </a:r>
            </a:p>
          </p:txBody>
        </p:sp>
      </p:grpSp>
      <p:grpSp>
        <p:nvGrpSpPr>
          <p:cNvPr id="12" name="Group 5"/>
          <p:cNvGrpSpPr>
            <a:grpSpLocks/>
          </p:cNvGrpSpPr>
          <p:nvPr/>
        </p:nvGrpSpPr>
        <p:grpSpPr>
          <a:xfrm>
            <a:off x="276860" y="2287905"/>
            <a:ext cx="2171700" cy="607695"/>
            <a:chOff x="276860" y="2287905"/>
            <a:chExt cx="2171700" cy="607695"/>
          </a:xfrm>
        </p:grpSpPr>
        <p:sp>
          <p:nvSpPr>
            <p:cNvPr id="13" name="Rect 0"/>
            <p:cNvSpPr txBox="1">
              <a:spLocks/>
            </p:cNvSpPr>
            <p:nvPr/>
          </p:nvSpPr>
          <p:spPr>
            <a:xfrm>
              <a:off x="276860" y="2287905"/>
              <a:ext cx="10153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</a:p>
          </p:txBody>
        </p:sp>
        <p:sp>
          <p:nvSpPr>
            <p:cNvPr id="14" name="Rect 0"/>
            <p:cNvSpPr txBox="1">
              <a:spLocks/>
            </p:cNvSpPr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PromotionalTextData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>
            <a:off x="276860" y="3190875"/>
            <a:ext cx="2283460" cy="970280"/>
            <a:chOff x="276860" y="3190875"/>
            <a:chExt cx="2283460" cy="97028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>
              <a:off x="276860" y="3190875"/>
              <a:ext cx="815340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작성자</a:t>
              </a:r>
            </a:p>
          </p:txBody>
        </p:sp>
        <p:sp>
          <p:nvSpPr>
            <p:cNvPr id="17" name="Rect 0"/>
            <p:cNvSpPr txBox="1">
              <a:spLocks/>
            </p:cNvSpPr>
            <p:nvPr/>
          </p:nvSpPr>
          <p:spPr>
            <a:xfrm>
              <a:off x="276860" y="3521710"/>
              <a:ext cx="2283460" cy="6394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팀장 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: 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박범석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부팀장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: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한명훈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팀원 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: 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박재욱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박 준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김동균</a:t>
              </a:r>
            </a:p>
          </p:txBody>
        </p:sp>
      </p:grpSp>
      <p:sp>
        <p:nvSpPr>
          <p:cNvPr id="18" name="Rect 0"/>
          <p:cNvSpPr txBox="1">
            <a:spLocks/>
          </p:cNvSpPr>
          <p:nvPr/>
        </p:nvSpPr>
        <p:spPr>
          <a:xfrm>
            <a:off x="276860" y="4467225"/>
            <a:ext cx="1015365" cy="3390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rPr>
              <a:t>유의사항</a:t>
            </a: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>
            <a:off x="2743200" y="5172075"/>
            <a:ext cx="1016000" cy="3390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 i="0" strike="noStrike" cap="none">
                <a:solidFill>
                  <a:srgbClr val="0090D0"/>
                </a:solidFill>
                <a:latin typeface="HY헤드라인M" charset="0"/>
                <a:ea typeface="HY헤드라인M" charset="0"/>
              </a:rPr>
              <a:t>화면설명</a:t>
            </a: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3757930" y="5481955"/>
            <a:ext cx="5756910" cy="8312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홍보 문구 페이지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/PromotionalText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에서 기록 버튼 클릭 시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홍보 문구 기록 페이지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/PromotionalTextData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i="0" strike="noStrike" cap="non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현 시점까지 작성된 질문 및 홍보 문구가 날짜별로 출력</a:t>
            </a: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4478655" y="66675"/>
            <a:ext cx="39243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4950460" y="868680"/>
            <a:ext cx="413385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13" descr="C:/Users/USER/AppData/Roaming/PolarisOffice/ETemp/5616_17093560/fImage32464312446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63055" y="7620"/>
            <a:ext cx="2933700" cy="5162550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pic>
        <p:nvPicPr>
          <p:cNvPr id="42" name="그림 11" descr="C:/Users/USER/AppData/Roaming/PolarisOffice/ETemp/5616_17093560/fImage38410311570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53080" y="12065"/>
            <a:ext cx="2915285" cy="5158105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sp>
        <p:nvSpPr>
          <p:cNvPr id="4" name="직사각형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3B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743200" y="5172075"/>
            <a:ext cx="7162800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pSp>
        <p:nvGrpSpPr>
          <p:cNvPr id="6" name="그룹 30"/>
          <p:cNvGrpSpPr/>
          <p:nvPr/>
        </p:nvGrpSpPr>
        <p:grpSpPr>
          <a:xfrm>
            <a:off x="276860" y="269875"/>
            <a:ext cx="2282825" cy="775970"/>
            <a:chOff x="276860" y="269875"/>
            <a:chExt cx="2282825" cy="775970"/>
          </a:xfrm>
        </p:grpSpPr>
        <p:sp>
          <p:nvSpPr>
            <p:cNvPr id="7" name="TextBox 5"/>
            <p:cNvSpPr txBox="1"/>
            <p:nvPr/>
          </p:nvSpPr>
          <p:spPr>
            <a:xfrm>
              <a:off x="276860" y="269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과제명</a:t>
              </a: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76860" y="600710"/>
              <a:ext cx="2282825" cy="445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 기반 수건 수량 분석 및 재고 관리 서비스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76860" y="1367155"/>
            <a:ext cx="2171065" cy="600710"/>
            <a:chOff x="276860" y="1367155"/>
            <a:chExt cx="2171065" cy="600710"/>
          </a:xfrm>
        </p:grpSpPr>
        <p:sp>
          <p:nvSpPr>
            <p:cNvPr id="10" name="TextBox 10"/>
            <p:cNvSpPr txBox="1"/>
            <p:nvPr/>
          </p:nvSpPr>
          <p:spPr>
            <a:xfrm>
              <a:off x="276860" y="1367155"/>
              <a:ext cx="1281430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페이지 이름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6860" y="1697990"/>
              <a:ext cx="2171065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일정 관리 페이지</a:t>
              </a:r>
            </a:p>
          </p:txBody>
        </p:sp>
      </p:grpSp>
      <p:grpSp>
        <p:nvGrpSpPr>
          <p:cNvPr id="12" name="그룹 28"/>
          <p:cNvGrpSpPr/>
          <p:nvPr/>
        </p:nvGrpSpPr>
        <p:grpSpPr>
          <a:xfrm>
            <a:off x="276860" y="2287905"/>
            <a:ext cx="2171065" cy="607060"/>
            <a:chOff x="276860" y="2287905"/>
            <a:chExt cx="2171065" cy="60706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276860" y="2287905"/>
              <a:ext cx="10153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ScheduleManagement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그룹 27"/>
          <p:cNvGrpSpPr/>
          <p:nvPr/>
        </p:nvGrpSpPr>
        <p:grpSpPr>
          <a:xfrm>
            <a:off x="276860" y="3190875"/>
            <a:ext cx="2282825" cy="969645"/>
            <a:chOff x="276860" y="3190875"/>
            <a:chExt cx="2282825" cy="969645"/>
          </a:xfrm>
        </p:grpSpPr>
        <p:sp>
          <p:nvSpPr>
            <p:cNvPr id="16" name="TextBox 14"/>
            <p:cNvSpPr txBox="1"/>
            <p:nvPr/>
          </p:nvSpPr>
          <p:spPr>
            <a:xfrm>
              <a:off x="276860" y="3190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작성자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276860" y="3521710"/>
              <a:ext cx="2282825" cy="638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팀장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박범석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부팀장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: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한명훈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박재욱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박 준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김동균</a:t>
              </a: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276860" y="4467225"/>
            <a:ext cx="1014730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chemeClr val="lt1"/>
                </a:solidFill>
                <a:latin typeface="HY헤드라인M"/>
                <a:ea typeface="HY헤드라인M"/>
              </a:rPr>
              <a:t>유의사항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2743200" y="5172075"/>
            <a:ext cx="101536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90D0"/>
                </a:solidFill>
                <a:latin typeface="HY헤드라인M"/>
                <a:ea typeface="HY헤드라인M"/>
              </a:rPr>
              <a:t>화면설명</a:t>
            </a:r>
          </a:p>
        </p:txBody>
      </p:sp>
      <p:sp>
        <p:nvSpPr>
          <p:cNvPr id="24" name="TextBox 18"/>
          <p:cNvSpPr txBox="1">
            <a:spLocks/>
          </p:cNvSpPr>
          <p:nvPr/>
        </p:nvSpPr>
        <p:spPr>
          <a:xfrm rot="0">
            <a:off x="3757930" y="5320030"/>
            <a:ext cx="5883910" cy="1385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모든 페이지의 메뉴나 Footer 부분에 위치한 일정 관리 버튼 클릭 시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일정 관리 페이지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/ScheduleManagement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재고에 대한 날짜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수량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입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출고 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특이사항을 입력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입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출고가 완료가 되었을 때 해당 날짜의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이벤트를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클릭 후 완료 버튼을 클릭하면 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이벤트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줄이 생성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7" name="텍스트 상자 39"/>
          <p:cNvSpPr txBox="1"/>
          <p:nvPr/>
        </p:nvSpPr>
        <p:spPr>
          <a:xfrm>
            <a:off x="2740660" y="66675"/>
            <a:ext cx="39116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➀</a:t>
            </a:r>
          </a:p>
        </p:txBody>
      </p:sp>
      <p:sp>
        <p:nvSpPr>
          <p:cNvPr id="28" name="텍스트 상자 40"/>
          <p:cNvSpPr txBox="1">
            <a:spLocks/>
          </p:cNvSpPr>
          <p:nvPr/>
        </p:nvSpPr>
        <p:spPr>
          <a:xfrm>
            <a:off x="5915660" y="3299460"/>
            <a:ext cx="413385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</a:p>
        </p:txBody>
      </p:sp>
      <p:sp>
        <p:nvSpPr>
          <p:cNvPr id="32" name="텍스트 상자 41"/>
          <p:cNvSpPr txBox="1">
            <a:spLocks/>
          </p:cNvSpPr>
          <p:nvPr/>
        </p:nvSpPr>
        <p:spPr>
          <a:xfrm rot="0">
            <a:off x="8684895" y="1291590"/>
            <a:ext cx="414020" cy="3663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cxnSp>
        <p:nvCxnSpPr>
          <p:cNvPr id="37" name="도형 35"/>
          <p:cNvCxnSpPr/>
          <p:nvPr/>
        </p:nvCxnSpPr>
        <p:spPr>
          <a:xfrm rot="0" flipV="1">
            <a:off x="4677410" y="1872615"/>
            <a:ext cx="4337685" cy="51117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4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C:/Users/USER/AppData/Roaming/PolarisOffice/ETemp/5616_17093560/fImage31470414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37020" y="2540"/>
            <a:ext cx="2951480" cy="5168265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pic>
        <p:nvPicPr>
          <p:cNvPr id="36" name="그림 9" descr="C:/Users/USER/AppData/Roaming/PolarisOffice/ETemp/5616_17093560/fImage29136310328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6905" y="-1270"/>
            <a:ext cx="2891155" cy="5162550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sp>
        <p:nvSpPr>
          <p:cNvPr id="4" name="직사각형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3B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743200" y="5172075"/>
            <a:ext cx="7162800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pSp>
        <p:nvGrpSpPr>
          <p:cNvPr id="6" name="그룹 30"/>
          <p:cNvGrpSpPr/>
          <p:nvPr/>
        </p:nvGrpSpPr>
        <p:grpSpPr>
          <a:xfrm>
            <a:off x="276860" y="269875"/>
            <a:ext cx="2282825" cy="775970"/>
            <a:chOff x="276860" y="269875"/>
            <a:chExt cx="2282825" cy="775970"/>
          </a:xfrm>
        </p:grpSpPr>
        <p:sp>
          <p:nvSpPr>
            <p:cNvPr id="7" name="TextBox 5"/>
            <p:cNvSpPr txBox="1"/>
            <p:nvPr/>
          </p:nvSpPr>
          <p:spPr>
            <a:xfrm>
              <a:off x="276860" y="269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과제명</a:t>
              </a: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76860" y="600710"/>
              <a:ext cx="2282825" cy="445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 기반 수건 수량 분석 및 재고 관리 서비스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76860" y="1367155"/>
            <a:ext cx="2171065" cy="600710"/>
            <a:chOff x="276860" y="1367155"/>
            <a:chExt cx="2171065" cy="600710"/>
          </a:xfrm>
        </p:grpSpPr>
        <p:sp>
          <p:nvSpPr>
            <p:cNvPr id="10" name="TextBox 10"/>
            <p:cNvSpPr txBox="1"/>
            <p:nvPr/>
          </p:nvSpPr>
          <p:spPr>
            <a:xfrm>
              <a:off x="276860" y="1367155"/>
              <a:ext cx="1281430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페이지 이름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6860" y="1697990"/>
              <a:ext cx="2171065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사용자 관리 페이지</a:t>
              </a:r>
            </a:p>
          </p:txBody>
        </p:sp>
      </p:grpSp>
      <p:grpSp>
        <p:nvGrpSpPr>
          <p:cNvPr id="12" name="그룹 28"/>
          <p:cNvGrpSpPr/>
          <p:nvPr/>
        </p:nvGrpSpPr>
        <p:grpSpPr>
          <a:xfrm>
            <a:off x="276860" y="2287905"/>
            <a:ext cx="2171065" cy="607060"/>
            <a:chOff x="276860" y="2287905"/>
            <a:chExt cx="2171065" cy="60706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276860" y="2287905"/>
              <a:ext cx="10153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UserManagement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그룹 27"/>
          <p:cNvGrpSpPr/>
          <p:nvPr/>
        </p:nvGrpSpPr>
        <p:grpSpPr>
          <a:xfrm>
            <a:off x="276860" y="3190875"/>
            <a:ext cx="2282825" cy="969645"/>
            <a:chOff x="276860" y="3190875"/>
            <a:chExt cx="2282825" cy="969645"/>
          </a:xfrm>
        </p:grpSpPr>
        <p:sp>
          <p:nvSpPr>
            <p:cNvPr id="16" name="TextBox 14"/>
            <p:cNvSpPr txBox="1"/>
            <p:nvPr/>
          </p:nvSpPr>
          <p:spPr>
            <a:xfrm>
              <a:off x="276860" y="3190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작성자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276860" y="3521710"/>
              <a:ext cx="2282825" cy="638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팀장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박범석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부팀장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: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한명훈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박재욱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박 준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김동균</a:t>
              </a: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276860" y="4467225"/>
            <a:ext cx="1014730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chemeClr val="lt1"/>
                </a:solidFill>
                <a:latin typeface="HY헤드라인M"/>
                <a:ea typeface="HY헤드라인M"/>
              </a:rPr>
              <a:t>유의사항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2743200" y="5172075"/>
            <a:ext cx="101536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90D0"/>
                </a:solidFill>
                <a:latin typeface="HY헤드라인M"/>
                <a:ea typeface="HY헤드라인M"/>
              </a:rPr>
              <a:t>화면설명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3757930" y="5415280"/>
            <a:ext cx="5758180" cy="138557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모든 페이지의 메뉴나 Footer 부분에 위치한 사용자 관리 버튼 클릭 시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사용자 관리 페이지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U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serManagement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해당 사용자의 이름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직급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부서를 클릭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사용자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데이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터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마스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킹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클릭한 사용자의 정보를 수정 및 삭제,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수정 버튼 클릭 시 사용자 정보 수정 페이지(/UserModify)로 이동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5" name="텍스트 상자 35"/>
          <p:cNvSpPr txBox="1"/>
          <p:nvPr/>
        </p:nvSpPr>
        <p:spPr>
          <a:xfrm>
            <a:off x="2740660" y="76200"/>
            <a:ext cx="39116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➀</a:t>
            </a:r>
          </a:p>
        </p:txBody>
      </p:sp>
      <p:sp>
        <p:nvSpPr>
          <p:cNvPr id="26" name="텍스트 상자 36"/>
          <p:cNvSpPr txBox="1"/>
          <p:nvPr/>
        </p:nvSpPr>
        <p:spPr>
          <a:xfrm>
            <a:off x="5685790" y="1550670"/>
            <a:ext cx="412115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➁</a:t>
            </a:r>
          </a:p>
        </p:txBody>
      </p:sp>
      <p:sp>
        <p:nvSpPr>
          <p:cNvPr id="32" name="텍스트 상자 62"/>
          <p:cNvSpPr txBox="1">
            <a:spLocks/>
          </p:cNvSpPr>
          <p:nvPr/>
        </p:nvSpPr>
        <p:spPr>
          <a:xfrm rot="0">
            <a:off x="7390765" y="3373755"/>
            <a:ext cx="414020" cy="3663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cxnSp>
        <p:nvCxnSpPr>
          <p:cNvPr id="35" name="도형 29"/>
          <p:cNvCxnSpPr/>
          <p:nvPr/>
        </p:nvCxnSpPr>
        <p:spPr>
          <a:xfrm>
            <a:off x="6011545" y="1749425"/>
            <a:ext cx="735965" cy="252095"/>
          </a:xfrm>
          <a:prstGeom prst="straightConnector1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87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2" descr="C:/Users/user/AppData/Roaming/PolarisOffice/ETemp/18532_9046936/fImage47321328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55" y="-8890"/>
            <a:ext cx="2907665" cy="517779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</p:pic>
      <p:sp>
        <p:nvSpPr>
          <p:cNvPr id="4" name="Rect 0"/>
          <p:cNvSpPr>
            <a:spLocks/>
          </p:cNvSpPr>
          <p:nvPr/>
        </p:nvSpPr>
        <p:spPr>
          <a:xfrm>
            <a:off x="0" y="0"/>
            <a:ext cx="2743835" cy="6858635"/>
          </a:xfrm>
          <a:prstGeom prst="rect">
            <a:avLst/>
          </a:prstGeom>
          <a:solidFill>
            <a:srgbClr val="3B7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2743200" y="5172075"/>
            <a:ext cx="7163435" cy="16865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276860" y="269875"/>
            <a:ext cx="2283460" cy="776605"/>
            <a:chOff x="276860" y="269875"/>
            <a:chExt cx="2283460" cy="776605"/>
          </a:xfrm>
        </p:grpSpPr>
        <p:sp>
          <p:nvSpPr>
            <p:cNvPr id="7" name="Rect 0"/>
            <p:cNvSpPr txBox="1">
              <a:spLocks/>
            </p:cNvSpPr>
            <p:nvPr/>
          </p:nvSpPr>
          <p:spPr>
            <a:xfrm>
              <a:off x="276860" y="269875"/>
              <a:ext cx="815340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과제명</a:t>
              </a:r>
            </a:p>
          </p:txBody>
        </p:sp>
        <p:sp>
          <p:nvSpPr>
            <p:cNvPr id="8" name="Rect 0"/>
            <p:cNvSpPr txBox="1">
              <a:spLocks/>
            </p:cNvSpPr>
            <p:nvPr/>
          </p:nvSpPr>
          <p:spPr>
            <a:xfrm>
              <a:off x="276860" y="600710"/>
              <a:ext cx="2283460" cy="44577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기반 수건 수량 분석 및 재고 관리 서비스</a:t>
              </a:r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>
          <a:xfrm>
            <a:off x="276860" y="1367155"/>
            <a:ext cx="2171700" cy="601345"/>
            <a:chOff x="276860" y="1367155"/>
            <a:chExt cx="2171700" cy="60134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>
              <a:off x="276860" y="1367155"/>
              <a:ext cx="12820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페이지 이름</a:t>
              </a: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>
              <a:off x="276860" y="1697990"/>
              <a:ext cx="2171700" cy="2724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사용자 관리 페이지</a:t>
              </a:r>
            </a:p>
          </p:txBody>
        </p:sp>
      </p:grpSp>
      <p:grpSp>
        <p:nvGrpSpPr>
          <p:cNvPr id="12" name="Group 5"/>
          <p:cNvGrpSpPr>
            <a:grpSpLocks/>
          </p:cNvGrpSpPr>
          <p:nvPr/>
        </p:nvGrpSpPr>
        <p:grpSpPr>
          <a:xfrm>
            <a:off x="276860" y="2287905"/>
            <a:ext cx="2171700" cy="607695"/>
            <a:chOff x="276860" y="2287905"/>
            <a:chExt cx="2171700" cy="607695"/>
          </a:xfrm>
        </p:grpSpPr>
        <p:sp>
          <p:nvSpPr>
            <p:cNvPr id="13" name="Rect 0"/>
            <p:cNvSpPr txBox="1">
              <a:spLocks/>
            </p:cNvSpPr>
            <p:nvPr/>
          </p:nvSpPr>
          <p:spPr>
            <a:xfrm>
              <a:off x="276860" y="2287905"/>
              <a:ext cx="1015365" cy="3384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</a:p>
          </p:txBody>
        </p:sp>
        <p:sp>
          <p:nvSpPr>
            <p:cNvPr id="14" name="Rect 0"/>
            <p:cNvSpPr txBox="1">
              <a:spLocks/>
            </p:cNvSpPr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UserModify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>
            <a:off x="276860" y="3190875"/>
            <a:ext cx="2283460" cy="970280"/>
            <a:chOff x="276860" y="3190875"/>
            <a:chExt cx="2283460" cy="97028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>
              <a:off x="276860" y="3190875"/>
              <a:ext cx="815340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작성자</a:t>
              </a:r>
            </a:p>
          </p:txBody>
        </p:sp>
        <p:sp>
          <p:nvSpPr>
            <p:cNvPr id="17" name="Rect 0"/>
            <p:cNvSpPr txBox="1">
              <a:spLocks/>
            </p:cNvSpPr>
            <p:nvPr/>
          </p:nvSpPr>
          <p:spPr>
            <a:xfrm>
              <a:off x="276860" y="3521710"/>
              <a:ext cx="2283460" cy="6394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팀장 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: 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박범석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부팀장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: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한명훈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팀원 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: 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박재욱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박 준</a:t>
              </a:r>
              <a:r>
                <a:rPr lang="en-US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김동균</a:t>
              </a:r>
            </a:p>
          </p:txBody>
        </p:sp>
      </p:grpSp>
      <p:sp>
        <p:nvSpPr>
          <p:cNvPr id="18" name="Rect 0"/>
          <p:cNvSpPr txBox="1">
            <a:spLocks/>
          </p:cNvSpPr>
          <p:nvPr/>
        </p:nvSpPr>
        <p:spPr>
          <a:xfrm>
            <a:off x="276860" y="4467225"/>
            <a:ext cx="1015365" cy="3390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rPr>
              <a:t>유의사항</a:t>
            </a: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>
            <a:off x="2743200" y="5172075"/>
            <a:ext cx="1016000" cy="3390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b="1" i="0" strike="noStrike" cap="none">
                <a:solidFill>
                  <a:srgbClr val="0090D0"/>
                </a:solidFill>
                <a:latin typeface="HY헤드라인M" charset="0"/>
                <a:ea typeface="HY헤드라인M" charset="0"/>
              </a:rPr>
              <a:t>화면설명</a:t>
            </a: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>
            <a:off x="3757930" y="5415280"/>
            <a:ext cx="5756910" cy="13855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사용자 관리 페이지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U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serManagement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의 삭제 버튼 클릭 시 사용자 정보 수정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페이지(/UserModify)로 이동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i="0" strike="noStrike" cap="non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클릭 시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해당 사용자의 직급 및 부서 수정 가능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i="0" strike="noStrike" cap="non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저장 버튼 클릭 시 수정한 정보 저장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취소 버튼 클릭 시 사용자 관리 페이지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U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serManagement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  <a:endParaRPr lang="ko-KR" altLang="en-US" sz="1200" b="0" i="0" strike="noStrike" cap="non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>
            <a:off x="4478655" y="147955"/>
            <a:ext cx="392430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>
            <a:off x="5911850" y="1652905"/>
            <a:ext cx="413385" cy="3689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</a:p>
        </p:txBody>
      </p:sp>
      <p:sp>
        <p:nvSpPr>
          <p:cNvPr id="32" name="Rect 0"/>
          <p:cNvSpPr txBox="1">
            <a:spLocks/>
          </p:cNvSpPr>
          <p:nvPr/>
        </p:nvSpPr>
        <p:spPr>
          <a:xfrm>
            <a:off x="6748780" y="3681730"/>
            <a:ext cx="413385" cy="3657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1" i="0" strike="noStrike" cap="non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4" descr="C:/Users/USER/AppData/Roaming/PolarisOffice/ETemp/5616_17093560/fImage78995413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2275" y="-3175"/>
            <a:ext cx="2923540" cy="5182870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pic>
        <p:nvPicPr>
          <p:cNvPr id="38" name="그림 32" descr="C:/Users/USER/AppData/Roaming/PolarisOffice/ETemp/5616_17093560/fImage35334412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0105" y="-1270"/>
            <a:ext cx="2946400" cy="5189855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2743835" cy="6858635"/>
          </a:xfrm>
          <a:prstGeom prst="rect"/>
          <a:solidFill>
            <a:srgbClr val="3B7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43200" y="5172075"/>
            <a:ext cx="7163435" cy="168656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 rot="0">
            <a:off x="276860" y="269875"/>
            <a:ext cx="2283460" cy="776605"/>
            <a:chOff x="276860" y="269875"/>
            <a:chExt cx="2283460" cy="776605"/>
          </a:xfrm>
        </p:grpSpPr>
        <p:sp>
          <p:nvSpPr>
            <p:cNvPr id="7" name="Rect 0"/>
            <p:cNvSpPr txBox="1">
              <a:spLocks/>
            </p:cNvSpPr>
            <p:nvPr/>
          </p:nvSpPr>
          <p:spPr>
            <a:xfrm rot="0">
              <a:off x="276860" y="269875"/>
              <a:ext cx="81534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과제명</a:t>
              </a:r>
              <a:endParaRPr lang="ko-KR" altLang="en-US" sz="1600" b="1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Rect 0"/>
            <p:cNvSpPr txBox="1">
              <a:spLocks/>
            </p:cNvSpPr>
            <p:nvPr/>
          </p:nvSpPr>
          <p:spPr>
            <a:xfrm rot="0">
              <a:off x="276860" y="600710"/>
              <a:ext cx="2283460" cy="44577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기반 수건 수량 분석 및 재고 관리 서비스</a:t>
              </a:r>
              <a:endParaRPr lang="ko-KR" altLang="en-US" sz="1200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>
          <a:xfrm rot="0">
            <a:off x="276860" y="1367155"/>
            <a:ext cx="2171700" cy="607695"/>
            <a:chOff x="276860" y="1367155"/>
            <a:chExt cx="2171700" cy="60769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276860" y="1367155"/>
              <a:ext cx="1282065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페이지 이름</a:t>
              </a:r>
              <a:endParaRPr lang="ko-KR" altLang="en-US" sz="1600" b="1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276860" y="1697990"/>
              <a:ext cx="2171700" cy="2768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사용자 </a:t>
              </a: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활동 기록 페이지</a:t>
              </a:r>
              <a:endParaRPr lang="ko-KR" altLang="en-US" sz="1200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2" name="Group 5"/>
          <p:cNvGrpSpPr>
            <a:grpSpLocks/>
          </p:cNvGrpSpPr>
          <p:nvPr/>
        </p:nvGrpSpPr>
        <p:grpSpPr>
          <a:xfrm rot="0">
            <a:off x="276860" y="2287905"/>
            <a:ext cx="2172335" cy="607695"/>
            <a:chOff x="276860" y="2287905"/>
            <a:chExt cx="2172335" cy="607695"/>
          </a:xfrm>
        </p:grpSpPr>
        <p:sp>
          <p:nvSpPr>
            <p:cNvPr id="13" name="Rect 0"/>
            <p:cNvSpPr txBox="1">
              <a:spLocks/>
            </p:cNvSpPr>
            <p:nvPr/>
          </p:nvSpPr>
          <p:spPr>
            <a:xfrm rot="0">
              <a:off x="276860" y="2287905"/>
              <a:ext cx="1016000" cy="33972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cap="none" i="0" b="1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  <a:endParaRPr lang="ko-KR" altLang="en-US" sz="1600" cap="none" i="0" b="1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4" name="Rect 0"/>
            <p:cNvSpPr txBox="1">
              <a:spLocks/>
            </p:cNvSpPr>
            <p:nvPr/>
          </p:nvSpPr>
          <p:spPr>
            <a:xfrm rot="0">
              <a:off x="276860" y="2618740"/>
              <a:ext cx="2172335" cy="2768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AllActivitiLog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276860" y="3190875"/>
            <a:ext cx="2283460" cy="970280"/>
            <a:chOff x="276860" y="3190875"/>
            <a:chExt cx="2283460" cy="97028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276860" y="3190875"/>
              <a:ext cx="81534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cap="none" i="0" b="1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작성자</a:t>
              </a:r>
              <a:endParaRPr lang="ko-KR" altLang="en-US" sz="1600" cap="none" i="0" b="1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7" name="Rect 0"/>
            <p:cNvSpPr txBox="1">
              <a:spLocks/>
            </p:cNvSpPr>
            <p:nvPr/>
          </p:nvSpPr>
          <p:spPr>
            <a:xfrm rot="0">
              <a:off x="276860" y="3521710"/>
              <a:ext cx="2283460" cy="63944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팀장 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: 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박범석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부팀장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: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한명훈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팀원 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: 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박재욱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박 준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김동균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sp>
        <p:nvSpPr>
          <p:cNvPr id="18" name="Rect 0"/>
          <p:cNvSpPr txBox="1">
            <a:spLocks/>
          </p:cNvSpPr>
          <p:nvPr/>
        </p:nvSpPr>
        <p:spPr>
          <a:xfrm rot="0">
            <a:off x="276860" y="4467225"/>
            <a:ext cx="1015365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cap="none" i="0" b="1" strike="noStrike">
                <a:solidFill>
                  <a:schemeClr val="lt1"/>
                </a:solidFill>
                <a:latin typeface="HY헤드라인M" charset="0"/>
                <a:ea typeface="HY헤드라인M" charset="0"/>
              </a:rPr>
              <a:t>유의사항</a:t>
            </a:r>
            <a:endParaRPr lang="ko-KR" altLang="en-US" sz="1600" cap="none" i="0" b="1" strike="noStrike">
              <a:solidFill>
                <a:schemeClr val="lt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743200" y="5172075"/>
            <a:ext cx="101600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cap="none" i="0" b="1" strike="noStrike">
                <a:solidFill>
                  <a:srgbClr val="0090D0"/>
                </a:solidFill>
                <a:latin typeface="HY헤드라인M" charset="0"/>
                <a:ea typeface="HY헤드라인M" charset="0"/>
              </a:rPr>
              <a:t>화면설명</a:t>
            </a:r>
            <a:endParaRPr lang="ko-KR" altLang="en-US" sz="1600" cap="none" i="0" b="1" strike="noStrike">
              <a:solidFill>
                <a:srgbClr val="0090D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3740785" y="5226050"/>
            <a:ext cx="6067425" cy="1570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관리자 입장 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-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모든 페이지의 메뉴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가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보여진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다.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클릭 시 수건 이미지 확인 및 해당 기록 수정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삭제 가능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결과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값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따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른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T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R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UE-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초록색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테두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리,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F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A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LSE-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빨간색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테두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리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 원하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는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날짜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입력하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면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해당하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는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날짜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대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한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기록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만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조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회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가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능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4. 이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름,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직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급,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부서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별에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따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른 기록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조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회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가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능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3802380" y="56515"/>
            <a:ext cx="39243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254750" y="3675380"/>
            <a:ext cx="41338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cxnSp>
        <p:nvCxnSpPr>
          <p:cNvPr id="30" name="Rect 0"/>
          <p:cNvCxnSpPr/>
          <p:nvPr/>
        </p:nvCxnSpPr>
        <p:spPr>
          <a:xfrm rot="0" flipV="1">
            <a:off x="6612255" y="3412490"/>
            <a:ext cx="399415" cy="35369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 0"/>
          <p:cNvSpPr txBox="1">
            <a:spLocks/>
          </p:cNvSpPr>
          <p:nvPr/>
        </p:nvSpPr>
        <p:spPr>
          <a:xfrm rot="0">
            <a:off x="3048000" y="608330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40" name="텍스트 상자 38"/>
          <p:cNvSpPr txBox="1">
            <a:spLocks/>
          </p:cNvSpPr>
          <p:nvPr/>
        </p:nvSpPr>
        <p:spPr>
          <a:xfrm rot="0">
            <a:off x="6457950" y="1003935"/>
            <a:ext cx="414020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➃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"/>
          <p:cNvSpPr txBox="1"/>
          <p:nvPr/>
        </p:nvSpPr>
        <p:spPr>
          <a:xfrm>
            <a:off x="422275" y="408305"/>
            <a:ext cx="2736215" cy="57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>
                <a:solidFill>
                  <a:srgbClr val="3B7DDD"/>
                </a:solidFill>
                <a:latin typeface="HY헤드라인M"/>
                <a:ea typeface="HY헤드라인M"/>
              </a:rPr>
              <a:t>서비스 흐름도</a:t>
            </a:r>
            <a:endParaRPr lang="ko-KR" altLang="en-US" sz="3200">
              <a:solidFill>
                <a:srgbClr val="3B7DDD"/>
              </a:solidFill>
              <a:latin typeface="HY헤드라인M"/>
              <a:ea typeface="HY헤드라인M"/>
            </a:endParaRPr>
          </a:p>
        </p:txBody>
      </p:sp>
      <p:cxnSp>
        <p:nvCxnSpPr>
          <p:cNvPr id="15" name="직선 연결선 5"/>
          <p:cNvCxnSpPr/>
          <p:nvPr/>
        </p:nvCxnSpPr>
        <p:spPr>
          <a:xfrm>
            <a:off x="553720" y="1099185"/>
            <a:ext cx="873315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4" descr="C:/Users/user/AppData/Roaming/PolarisOffice/ETemp/18532_9046936/fImage8310330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0" y="1256030"/>
            <a:ext cx="8027035" cy="5424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95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도형 41"/>
          <p:cNvSpPr>
            <a:spLocks/>
          </p:cNvSpPr>
          <p:nvPr/>
        </p:nvSpPr>
        <p:spPr>
          <a:xfrm>
            <a:off x="0" y="0"/>
            <a:ext cx="1346200" cy="6858635"/>
          </a:xfrm>
          <a:prstGeom prst="rect">
            <a:avLst/>
          </a:prstGeom>
          <a:solidFill>
            <a:srgbClr val="3B7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16" name="TextBox 40"/>
          <p:cNvSpPr txBox="1">
            <a:spLocks/>
          </p:cNvSpPr>
          <p:nvPr/>
        </p:nvSpPr>
        <p:spPr>
          <a:xfrm>
            <a:off x="135255" y="354330"/>
            <a:ext cx="1085215" cy="1076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sz="3200" b="1">
                <a:solidFill>
                  <a:schemeClr val="bg1"/>
                </a:solidFill>
                <a:latin typeface="HY헤드라인M" charset="0"/>
                <a:ea typeface="HY헤드라인M" charset="0"/>
              </a:rPr>
              <a:t>메뉴 구성</a:t>
            </a:r>
          </a:p>
        </p:txBody>
      </p:sp>
      <p:graphicFrame>
        <p:nvGraphicFramePr>
          <p:cNvPr id="18" name="표 7"/>
          <p:cNvGraphicFramePr>
            <a:graphicFrameLocks noGrp="1"/>
          </p:cNvGraphicFramePr>
          <p:nvPr/>
        </p:nvGraphicFramePr>
        <p:xfrm>
          <a:off x="1722755" y="134620"/>
          <a:ext cx="7838440" cy="65925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07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indent="0" algn="ctr"/>
                      <a:r>
                        <a:rPr sz="1200" b="1" kern="1200">
                          <a:solidFill>
                            <a:srgbClr val="FFFFFF"/>
                          </a:solidFill>
                          <a:latin typeface="Apple SD 산돌고딕 Neo 볼드체" charset="0"/>
                          <a:ea typeface="Apple SD 산돌고딕 Neo 볼드체" charset="0"/>
                        </a:rPr>
                        <a:t>메뉴분류</a:t>
                      </a:r>
                      <a:endParaRPr lang="ko-KR" altLang="en-US" sz="1200" b="1" kern="1200">
                        <a:solidFill>
                          <a:srgbClr val="FFFFFF"/>
                        </a:solidFill>
                        <a:latin typeface="Apple SD 산돌고딕 Neo 볼드체" charset="0"/>
                        <a:ea typeface="Apple SD 산돌고딕 Neo 볼드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200" b="1" kern="1200">
                          <a:solidFill>
                            <a:srgbClr val="FFFFFF"/>
                          </a:solidFill>
                          <a:latin typeface="Apple SD 산돌고딕 Neo 볼드체" charset="0"/>
                          <a:ea typeface="Apple SD 산돌고딕 Neo 볼드체" charset="0"/>
                        </a:rPr>
                        <a:t>1depth</a:t>
                      </a:r>
                      <a:endParaRPr lang="ko-KR" altLang="en-US" sz="1200" b="1" kern="1200">
                        <a:solidFill>
                          <a:srgbClr val="FFFFFF"/>
                        </a:solidFill>
                        <a:latin typeface="Apple SD 산돌고딕 Neo 볼드체" charset="0"/>
                        <a:ea typeface="Apple SD 산돌고딕 Neo 볼드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200" b="1" kern="1200">
                          <a:solidFill>
                            <a:srgbClr val="FFFFFF"/>
                          </a:solidFill>
                          <a:latin typeface="Apple SD 산돌고딕 Neo 볼드체" charset="0"/>
                          <a:ea typeface="Apple SD 산돌고딕 Neo 볼드체" charset="0"/>
                        </a:rPr>
                        <a:t>페이지 내용</a:t>
                      </a:r>
                      <a:endParaRPr lang="ko-KR" altLang="en-US" sz="1200" b="1" kern="1200">
                        <a:solidFill>
                          <a:srgbClr val="FFFFFF"/>
                        </a:solidFill>
                        <a:latin typeface="Apple SD 산돌고딕 Neo 볼드체" charset="0"/>
                        <a:ea typeface="Apple SD 산돌고딕 Neo 볼드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200" b="1" kern="1200">
                          <a:solidFill>
                            <a:srgbClr val="FFFFFF"/>
                          </a:solidFill>
                          <a:latin typeface="Apple SD 산돌고딕 Neo 볼드체" charset="0"/>
                          <a:ea typeface="Apple SD 산돌고딕 Neo 볼드체" charset="0"/>
                        </a:rPr>
                        <a:t>개발기능</a:t>
                      </a:r>
                      <a:endParaRPr lang="ko-KR" altLang="en-US" sz="1200" b="1" kern="1200">
                        <a:solidFill>
                          <a:srgbClr val="FFFFFF"/>
                        </a:solidFill>
                        <a:latin typeface="Apple SD 산돌고딕 Neo 볼드체" charset="0"/>
                        <a:ea typeface="Apple SD 산돌고딕 Neo 볼드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볼드체" charset="0"/>
                          <a:ea typeface="Apple SD 산돌고딕 Neo 볼드체" charset="0"/>
                        </a:rPr>
                        <a:t>상단메뉴(HEADER)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볼드체" charset="0"/>
                        <a:ea typeface="Apple SD 산돌고딕 Neo 볼드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대시보드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재고 관련 정보 및 대시보드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DB와 대시보드 연동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홍보 문구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홍보 문구 생성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ChatGPT를 활용한 홍보 문구 생성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제품 카테고리 선택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Crawling, DB 연동 등을 활용한 카테고리 생성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홍보 문구 질문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제품 카테고리 선택 기반 질문 자동 작성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사용자 관리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사용자 검색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DB와 연동하여 사용자 검색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사용자 리스트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DB에서 가져온 사용자 데이터 출력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일정 관리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캘린더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캘린더 API 연동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일정 메모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캘린더에 일정 입력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활동 기록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활동 기록 검색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DB와 연동하여 활동 기록 검색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활동 기록 리스트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DB에서 가져온 활동 기록 데이터 출력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DB에 있는 활동 기록 데이터 수정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수건 수량 확인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이미지 입력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수건 수량 확인 및 분석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볼드체" charset="0"/>
                          <a:ea typeface="Apple SD 산돌고딕 Neo 볼드체" charset="0"/>
                        </a:rPr>
                        <a:t>하단메뉴(FOOTER)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볼드체" charset="0"/>
                        <a:ea typeface="Apple SD 산돌고딕 Neo 볼드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대시보드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재고 관련 정보 및 대시보드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DB와 대시보드 연동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홍보 문구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홍보 문구 생성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ChatGPT를 활용한 홍보 문구 생성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제품 카테고리 선택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Crawling, DB 연동 등을 활용한 카테고리 생성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홍보 문구 질문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제품 카테고리 선택 기반 질문 자동 작성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사용자 관리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사용자 검색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DB와 연동하여 사용자 검색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사용자 리스트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DB에서 가져온 사용자 데이터 출력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일정 관리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캘린더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캘린더 API 연동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일정 메모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캘린더에 일정 입력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활동 기록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활동 기록 검색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DB와 연동하여 활동 기록 검색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활동 기록 리스트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DB에서 가져온 활동 기록 데이터 출력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3F3F3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sz="1000" kern="1200">
                          <a:solidFill>
                            <a:srgbClr val="000000"/>
                          </a:solidFill>
                          <a:latin typeface="Apple SD 산돌고딕 Neo 일반체" charset="0"/>
                          <a:ea typeface="Apple SD 산돌고딕 Neo 일반체" charset="0"/>
                        </a:rPr>
                        <a:t>DB에 있는 활동 기록 데이터 수정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Apple SD 산돌고딕 Neo 일반체" charset="0"/>
                        <a:ea typeface="Apple SD 산돌고딕 Neo 일반체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1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8" descr="C:/Users/USER/AppData/Roaming/PolarisOffice/ETemp/5616_17093560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959350" y="0"/>
            <a:ext cx="2887345" cy="5168900"/>
          </a:xfrm>
          <a:prstGeom prst="rect"/>
          <a:noFill/>
          <a:effectLst>
            <a:innerShdw blurRad="114300" dist="0" dir="0">
              <a:srgbClr val="000000">
                <a:alpha val="100000"/>
              </a:srgbClr>
            </a:innerShdw>
          </a:effectLst>
        </p:spPr>
      </p:pic>
      <p:sp>
        <p:nvSpPr>
          <p:cNvPr id="4" name="직사각형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3B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743200" y="5172075"/>
            <a:ext cx="7162800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pSp>
        <p:nvGrpSpPr>
          <p:cNvPr id="6" name="그룹 30"/>
          <p:cNvGrpSpPr/>
          <p:nvPr/>
        </p:nvGrpSpPr>
        <p:grpSpPr>
          <a:xfrm>
            <a:off x="276860" y="269875"/>
            <a:ext cx="2282825" cy="775970"/>
            <a:chOff x="276860" y="269875"/>
            <a:chExt cx="2282825" cy="775970"/>
          </a:xfrm>
        </p:grpSpPr>
        <p:sp>
          <p:nvSpPr>
            <p:cNvPr id="7" name="TextBox 5"/>
            <p:cNvSpPr txBox="1"/>
            <p:nvPr/>
          </p:nvSpPr>
          <p:spPr>
            <a:xfrm>
              <a:off x="276860" y="269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과제명</a:t>
              </a: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76860" y="600710"/>
              <a:ext cx="2282825" cy="445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 기반 수건 수량 분석 및 재고 관리 서비스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76860" y="1367155"/>
            <a:ext cx="2171065" cy="600710"/>
            <a:chOff x="276860" y="1367155"/>
            <a:chExt cx="2171065" cy="600710"/>
          </a:xfrm>
        </p:grpSpPr>
        <p:sp>
          <p:nvSpPr>
            <p:cNvPr id="10" name="TextBox 10"/>
            <p:cNvSpPr txBox="1"/>
            <p:nvPr/>
          </p:nvSpPr>
          <p:spPr>
            <a:xfrm>
              <a:off x="276860" y="1367155"/>
              <a:ext cx="1281430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페이지 이름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6860" y="1697990"/>
              <a:ext cx="2171065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로그인 페이지</a:t>
              </a:r>
            </a:p>
          </p:txBody>
        </p:sp>
      </p:grpSp>
      <p:grpSp>
        <p:nvGrpSpPr>
          <p:cNvPr id="12" name="그룹 28"/>
          <p:cNvGrpSpPr/>
          <p:nvPr/>
        </p:nvGrpSpPr>
        <p:grpSpPr>
          <a:xfrm>
            <a:off x="276860" y="2287905"/>
            <a:ext cx="2171065" cy="607060"/>
            <a:chOff x="276860" y="2287905"/>
            <a:chExt cx="2171065" cy="60706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276860" y="2287905"/>
              <a:ext cx="10153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Login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그룹 27"/>
          <p:cNvGrpSpPr/>
          <p:nvPr/>
        </p:nvGrpSpPr>
        <p:grpSpPr>
          <a:xfrm>
            <a:off x="276860" y="3190875"/>
            <a:ext cx="2282825" cy="969645"/>
            <a:chOff x="276860" y="3190875"/>
            <a:chExt cx="2282825" cy="969645"/>
          </a:xfrm>
        </p:grpSpPr>
        <p:sp>
          <p:nvSpPr>
            <p:cNvPr id="16" name="TextBox 14"/>
            <p:cNvSpPr txBox="1"/>
            <p:nvPr/>
          </p:nvSpPr>
          <p:spPr>
            <a:xfrm>
              <a:off x="276860" y="3190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작성자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276860" y="3521710"/>
              <a:ext cx="2282825" cy="638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팀장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박범석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부팀장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: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한명훈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박재욱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박 준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김동균</a:t>
              </a: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276860" y="4467225"/>
            <a:ext cx="1014730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chemeClr val="lt1"/>
                </a:solidFill>
                <a:latin typeface="HY헤드라인M"/>
                <a:ea typeface="HY헤드라인M"/>
              </a:rPr>
              <a:t>유의사항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2743200" y="5172075"/>
            <a:ext cx="101536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90D0"/>
                </a:solidFill>
                <a:latin typeface="HY헤드라인M"/>
                <a:ea typeface="HY헤드라인M"/>
              </a:rPr>
              <a:t>화면설명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3758565" y="5150485"/>
            <a:ext cx="5852795" cy="17545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아이디 입력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비밀번호 입력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사용자 입장 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-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로그인 성공 시 수건 수량 확인 페이지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(/</a:t>
            </a:r>
            <a:r>
              <a:rPr lang="en-US" altLang="ko-KR" sz="1200" b="0" i="0" strike="noStrike" cap="none" dirty="0" err="1">
                <a:solidFill>
                  <a:srgbClr val="000000"/>
                </a:solidFill>
                <a:latin typeface="HY헤드라인M" charset="0"/>
                <a:ea typeface="HY헤드라인M" charset="0"/>
              </a:rPr>
              <a:t>UserCountTowel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관리자 입장 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-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로그인 성공 시 대시보드  페이지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(/Dashboard)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4.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회원가입 페이지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(/</a:t>
            </a:r>
            <a:r>
              <a:rPr lang="en-US" altLang="ko-KR" sz="1200" b="0" i="0" strike="noStrike" cap="none" dirty="0" err="1">
                <a:solidFill>
                  <a:srgbClr val="000000"/>
                </a:solidFill>
                <a:latin typeface="HY헤드라인M" charset="0"/>
                <a:ea typeface="HY헤드라인M" charset="0"/>
              </a:rPr>
              <a:t>signUp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5.</a:t>
            </a:r>
            <a:r>
              <a:rPr lang="ko-KR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사용자 입장 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-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네이버 로그인 버튼 클릭 시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네이버에서 제공하는 정보와 일치하	</a:t>
            </a:r>
            <a:r>
              <a:rPr lang="ko-KR" altLang="en-US" sz="1200" b="0" i="0" strike="noStrike" cap="none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 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면 수건 수량 확인 페이지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(/</a:t>
            </a:r>
            <a:r>
              <a:rPr lang="en-US" altLang="ko-KR" sz="1200" b="0" i="0" strike="noStrike" cap="none" dirty="0" err="1">
                <a:solidFill>
                  <a:srgbClr val="000000"/>
                </a:solidFill>
                <a:latin typeface="HY헤드라인M" charset="0"/>
                <a:ea typeface="HY헤드라인M" charset="0"/>
              </a:rPr>
              <a:t>UserCountTowel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))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관리자 입장 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-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소셜 로그인 버튼 클릭 시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소셜 서비스에서 제공하는 정보와 일치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                 </a:t>
            </a:r>
            <a:r>
              <a:rPr lang="ko-KR" altLang="en-US" sz="1200" b="0" i="0" strike="noStrike" cap="none" dirty="0" smtClean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하면 대시보드 페이지</a:t>
            </a:r>
            <a:r>
              <a:rPr lang="en-US" altLang="ko-KR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(/Dashboard)</a:t>
            </a:r>
            <a:r>
              <a:rPr lang="ko-KR" altLang="en-US" sz="1200" b="0" i="0" strike="noStrike" cap="none" dirty="0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</a:p>
        </p:txBody>
      </p:sp>
      <p:sp>
        <p:nvSpPr>
          <p:cNvPr id="23" name="텍스트 상자 2"/>
          <p:cNvSpPr txBox="1">
            <a:spLocks/>
          </p:cNvSpPr>
          <p:nvPr/>
        </p:nvSpPr>
        <p:spPr>
          <a:xfrm rot="0">
            <a:off x="5285740" y="3018155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4" name="텍스트 상자 3"/>
          <p:cNvSpPr txBox="1">
            <a:spLocks/>
          </p:cNvSpPr>
          <p:nvPr/>
        </p:nvSpPr>
        <p:spPr>
          <a:xfrm rot="0">
            <a:off x="5285740" y="3385820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5" name="텍스트 상자 4"/>
          <p:cNvSpPr txBox="1">
            <a:spLocks/>
          </p:cNvSpPr>
          <p:nvPr/>
        </p:nvSpPr>
        <p:spPr>
          <a:xfrm rot="0">
            <a:off x="5282565" y="3726815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6" name="텍스트 상자 5"/>
          <p:cNvSpPr txBox="1">
            <a:spLocks/>
          </p:cNvSpPr>
          <p:nvPr/>
        </p:nvSpPr>
        <p:spPr>
          <a:xfrm rot="0">
            <a:off x="5791200" y="3981450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➃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8" name="텍스트 상자 6"/>
          <p:cNvSpPr txBox="1">
            <a:spLocks/>
          </p:cNvSpPr>
          <p:nvPr/>
        </p:nvSpPr>
        <p:spPr>
          <a:xfrm rot="0">
            <a:off x="5597525" y="4570095"/>
            <a:ext cx="393065" cy="36639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➄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15" descr="C:/Users/USER/AppData/Roaming/PolarisOffice/ETemp/5616_17093560/fImage12382313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0920" y="-21590"/>
            <a:ext cx="2940050" cy="5195570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sp>
        <p:nvSpPr>
          <p:cNvPr id="4" name="직사각형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3B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743200" y="5172075"/>
            <a:ext cx="7162800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pSp>
        <p:nvGrpSpPr>
          <p:cNvPr id="6" name="그룹 30"/>
          <p:cNvGrpSpPr/>
          <p:nvPr/>
        </p:nvGrpSpPr>
        <p:grpSpPr>
          <a:xfrm>
            <a:off x="276860" y="269875"/>
            <a:ext cx="2282825" cy="775970"/>
            <a:chOff x="276860" y="269875"/>
            <a:chExt cx="2282825" cy="775970"/>
          </a:xfrm>
        </p:grpSpPr>
        <p:sp>
          <p:nvSpPr>
            <p:cNvPr id="7" name="TextBox 5"/>
            <p:cNvSpPr txBox="1"/>
            <p:nvPr/>
          </p:nvSpPr>
          <p:spPr>
            <a:xfrm>
              <a:off x="276860" y="269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과제명</a:t>
              </a: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76860" y="600710"/>
              <a:ext cx="2282825" cy="445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 기반 수건 수량 분석 및 재고 관리 서비스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76860" y="1367155"/>
            <a:ext cx="2171065" cy="602615"/>
            <a:chOff x="276860" y="1367155"/>
            <a:chExt cx="2171065" cy="602615"/>
          </a:xfrm>
        </p:grpSpPr>
        <p:sp>
          <p:nvSpPr>
            <p:cNvPr id="10" name="TextBox 10"/>
            <p:cNvSpPr txBox="1"/>
            <p:nvPr/>
          </p:nvSpPr>
          <p:spPr>
            <a:xfrm>
              <a:off x="276860" y="1367155"/>
              <a:ext cx="1281430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페이지 이름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6860" y="1697990"/>
              <a:ext cx="2171065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회원가입 페이지</a:t>
              </a:r>
            </a:p>
          </p:txBody>
        </p:sp>
      </p:grpSp>
      <p:grpSp>
        <p:nvGrpSpPr>
          <p:cNvPr id="12" name="그룹 28"/>
          <p:cNvGrpSpPr/>
          <p:nvPr/>
        </p:nvGrpSpPr>
        <p:grpSpPr>
          <a:xfrm>
            <a:off x="276860" y="2287905"/>
            <a:ext cx="2171065" cy="607060"/>
            <a:chOff x="276860" y="2287905"/>
            <a:chExt cx="2171065" cy="60706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276860" y="2287905"/>
              <a:ext cx="10153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SignUp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그룹 27"/>
          <p:cNvGrpSpPr/>
          <p:nvPr/>
        </p:nvGrpSpPr>
        <p:grpSpPr>
          <a:xfrm>
            <a:off x="276860" y="3190875"/>
            <a:ext cx="2282825" cy="969645"/>
            <a:chOff x="276860" y="3190875"/>
            <a:chExt cx="2282825" cy="969645"/>
          </a:xfrm>
        </p:grpSpPr>
        <p:sp>
          <p:nvSpPr>
            <p:cNvPr id="16" name="TextBox 14"/>
            <p:cNvSpPr txBox="1"/>
            <p:nvPr/>
          </p:nvSpPr>
          <p:spPr>
            <a:xfrm>
              <a:off x="276860" y="3190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작성자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276860" y="3521710"/>
              <a:ext cx="2282825" cy="638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팀장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박범석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부팀장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: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한명훈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박재욱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박 준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김동균</a:t>
              </a: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276860" y="4467225"/>
            <a:ext cx="1014730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chemeClr val="lt1"/>
                </a:solidFill>
                <a:latin typeface="HY헤드라인M"/>
                <a:ea typeface="HY헤드라인M"/>
              </a:rPr>
              <a:t>유의사항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2743200" y="5172075"/>
            <a:ext cx="101536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90D0"/>
                </a:solidFill>
                <a:latin typeface="HY헤드라인M"/>
                <a:ea typeface="HY헤드라인M"/>
              </a:rPr>
              <a:t>화면설명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3758565" y="5510530"/>
            <a:ext cx="5874385" cy="10160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ID, PW, PW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확인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이름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부서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직급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사원번호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개인 연락처 입력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i="0" strike="noStrike" cap="non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중복없이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ID 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입력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PW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와 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PW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확인 값이 같으면 회원가입 성공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b="0" i="0" strike="noStrike" cap="non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가입 성공 시 로그인 페이지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</a:t>
            </a:r>
            <a:r>
              <a:rPr lang="en-US" altLang="ko-KR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b="0" i="0" strike="noStrike" cap="non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</a:p>
        </p:txBody>
      </p:sp>
      <p:sp>
        <p:nvSpPr>
          <p:cNvPr id="25" name="텍스트 상자 8"/>
          <p:cNvSpPr txBox="1">
            <a:spLocks/>
          </p:cNvSpPr>
          <p:nvPr/>
        </p:nvSpPr>
        <p:spPr>
          <a:xfrm rot="0">
            <a:off x="4819015" y="810260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6" name="텍스트 상자 9"/>
          <p:cNvSpPr txBox="1">
            <a:spLocks/>
          </p:cNvSpPr>
          <p:nvPr/>
        </p:nvSpPr>
        <p:spPr>
          <a:xfrm rot="0">
            <a:off x="4812665" y="1517650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7" name="텍스트 상자 10"/>
          <p:cNvSpPr txBox="1">
            <a:spLocks/>
          </p:cNvSpPr>
          <p:nvPr/>
        </p:nvSpPr>
        <p:spPr>
          <a:xfrm rot="0">
            <a:off x="4812665" y="4501515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0" y="0"/>
            <a:ext cx="2743835" cy="6858635"/>
          </a:xfrm>
          <a:prstGeom prst="rect"/>
          <a:solidFill>
            <a:srgbClr val="3B7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743200" y="5172075"/>
            <a:ext cx="7162800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pSp>
        <p:nvGrpSpPr>
          <p:cNvPr id="6" name="그룹 30"/>
          <p:cNvGrpSpPr/>
          <p:nvPr/>
        </p:nvGrpSpPr>
        <p:grpSpPr>
          <a:xfrm>
            <a:off x="276860" y="269875"/>
            <a:ext cx="2282825" cy="775970"/>
            <a:chOff x="276860" y="269875"/>
            <a:chExt cx="2282825" cy="775970"/>
          </a:xfrm>
        </p:grpSpPr>
        <p:sp>
          <p:nvSpPr>
            <p:cNvPr id="7" name="TextBox 5"/>
            <p:cNvSpPr txBox="1"/>
            <p:nvPr/>
          </p:nvSpPr>
          <p:spPr>
            <a:xfrm>
              <a:off x="276860" y="269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과제명</a:t>
              </a: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76860" y="600710"/>
              <a:ext cx="2282825" cy="445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 기반 수건 수량 분석 및 재고 관리 서비스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76860" y="1367155"/>
            <a:ext cx="2171700" cy="607060"/>
            <a:chOff x="276860" y="1367155"/>
            <a:chExt cx="2171700" cy="607060"/>
          </a:xfrm>
        </p:grpSpPr>
        <p:sp>
          <p:nvSpPr>
            <p:cNvPr id="10" name="TextBox 10"/>
            <p:cNvSpPr txBox="1">
              <a:spLocks/>
            </p:cNvSpPr>
            <p:nvPr/>
          </p:nvSpPr>
          <p:spPr>
            <a:xfrm>
              <a:off x="276860" y="1367155"/>
              <a:ext cx="1282700" cy="33972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페이지 이름</a:t>
              </a:r>
            </a:p>
          </p:txBody>
        </p:sp>
        <p:sp>
          <p:nvSpPr>
            <p:cNvPr id="11" name="TextBox 11"/>
            <p:cNvSpPr txBox="1">
              <a:spLocks/>
            </p:cNvSpPr>
            <p:nvPr/>
          </p:nvSpPr>
          <p:spPr>
            <a:xfrm>
              <a:off x="276860" y="1697990"/>
              <a:ext cx="2172335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수건 수량 확인 페이지</a:t>
              </a:r>
            </a:p>
          </p:txBody>
        </p:sp>
      </p:grpSp>
      <p:grpSp>
        <p:nvGrpSpPr>
          <p:cNvPr id="12" name="그룹 28"/>
          <p:cNvGrpSpPr/>
          <p:nvPr/>
        </p:nvGrpSpPr>
        <p:grpSpPr>
          <a:xfrm>
            <a:off x="276860" y="2287905"/>
            <a:ext cx="2171700" cy="607060"/>
            <a:chOff x="276860" y="2287905"/>
            <a:chExt cx="2171700" cy="60706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 rot="0">
              <a:off x="276860" y="2287905"/>
              <a:ext cx="1016000" cy="33972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cap="none" i="0" b="1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  <a:endParaRPr lang="ko-KR" altLang="en-US" sz="1600" cap="none" i="0" b="1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276860" y="2618740"/>
              <a:ext cx="2172335" cy="2768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U</a:t>
              </a:r>
              <a:r>
                <a:rPr lang="ko-KR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ser</a:t>
              </a:r>
              <a:r>
                <a:rPr lang="ko-KR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CountTowel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그룹 27"/>
          <p:cNvGrpSpPr/>
          <p:nvPr/>
        </p:nvGrpSpPr>
        <p:grpSpPr>
          <a:xfrm>
            <a:off x="276860" y="3190875"/>
            <a:ext cx="2282825" cy="969645"/>
            <a:chOff x="276860" y="3190875"/>
            <a:chExt cx="2282825" cy="969645"/>
          </a:xfrm>
        </p:grpSpPr>
        <p:sp>
          <p:nvSpPr>
            <p:cNvPr id="16" name="TextBox 14"/>
            <p:cNvSpPr txBox="1"/>
            <p:nvPr/>
          </p:nvSpPr>
          <p:spPr>
            <a:xfrm>
              <a:off x="276860" y="3190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작성자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276860" y="3521710"/>
              <a:ext cx="2282825" cy="638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팀장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박범석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부팀장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: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한명훈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박재욱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박 준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김동균</a:t>
              </a: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276860" y="4467225"/>
            <a:ext cx="1014730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chemeClr val="lt1"/>
                </a:solidFill>
                <a:latin typeface="HY헤드라인M"/>
                <a:ea typeface="HY헤드라인M"/>
              </a:rPr>
              <a:t>유의사항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2743200" y="5172075"/>
            <a:ext cx="101536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90D0"/>
                </a:solidFill>
                <a:latin typeface="HY헤드라인M"/>
                <a:ea typeface="HY헤드라인M"/>
              </a:rPr>
              <a:t>화면설명</a:t>
            </a:r>
          </a:p>
        </p:txBody>
      </p:sp>
      <p:sp>
        <p:nvSpPr>
          <p:cNvPr id="20" name="TextBox 18"/>
          <p:cNvSpPr txBox="1">
            <a:spLocks/>
          </p:cNvSpPr>
          <p:nvPr/>
        </p:nvSpPr>
        <p:spPr>
          <a:xfrm rot="0">
            <a:off x="3758565" y="5255895"/>
            <a:ext cx="5972810" cy="1385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사용자 입장 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-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로그인페이지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에서 로그인 성공 시 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	     수건 수량 확인 페이지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(/UserCountTowel)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관리자 입장 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-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모든 페이지의 메뉴에서 수건 수량 확인 버튼을 클릭 시 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	     수건 수량 확인 페이지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(/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Admin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CountTowel)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이미지 업로드 창에 이미지를 입력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사용자 입장 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-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나의 기록 보기 클릭 시 활동 기록 페이지(</a:t>
            </a:r>
            <a:r>
              <a:rPr lang="ko-KR" altLang="ko-KR" sz="1200" cap="none" i="0" b="0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/UserActivityLog</a:t>
            </a:r>
            <a:r>
              <a:rPr lang="ko-KR" altLang="en-US" sz="1200" cap="none" i="0" b="0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 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관리자 입장 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-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나의 기록 보기 클릭 시 활동 기록 페이지(</a:t>
            </a:r>
            <a:r>
              <a:rPr lang="ko-KR" altLang="ko-KR" sz="1200" cap="none" i="0" b="0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/AllActivityLog</a:t>
            </a:r>
            <a:r>
              <a:rPr lang="ko-KR" altLang="en-US" sz="1200" cap="none" i="0" b="0" strike="noStrike">
                <a:solidFill>
                  <a:schemeClr val="tx1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 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6" name="텍스트 상자 12"/>
          <p:cNvSpPr txBox="1">
            <a:spLocks/>
          </p:cNvSpPr>
          <p:nvPr/>
        </p:nvSpPr>
        <p:spPr>
          <a:xfrm rot="0">
            <a:off x="4529455" y="471170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7" name="텍스트 상자 13"/>
          <p:cNvSpPr txBox="1">
            <a:spLocks/>
          </p:cNvSpPr>
          <p:nvPr/>
        </p:nvSpPr>
        <p:spPr>
          <a:xfrm rot="0">
            <a:off x="4537710" y="4044315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8" name="텍스트 상자 14"/>
          <p:cNvSpPr txBox="1">
            <a:spLocks/>
          </p:cNvSpPr>
          <p:nvPr/>
        </p:nvSpPr>
        <p:spPr>
          <a:xfrm rot="0">
            <a:off x="4532630" y="4594860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pic>
        <p:nvPicPr>
          <p:cNvPr id="29" name="그림 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76165" y="5080"/>
            <a:ext cx="2903855" cy="5163820"/>
          </a:xfrm>
          <a:prstGeom prst="rect"/>
          <a:noFill/>
          <a:effectLst>
            <a:innerShdw blurRad="114300" dist="0" dir="0">
              <a:srgbClr val="000000">
                <a:alpha val="10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5519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41" descr="C:/Users/USER/AppData/Roaming/PolarisOffice/ETemp/5616_17093560/fImage16171443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44310" y="7620"/>
            <a:ext cx="2909570" cy="5162550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pic>
        <p:nvPicPr>
          <p:cNvPr id="29" name="그림 40" descr="C:/Users/USER/AppData/Roaming/PolarisOffice/ETemp/5616_17093560/fImage161920438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00095" y="12700"/>
            <a:ext cx="2919095" cy="5175885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sp>
        <p:nvSpPr>
          <p:cNvPr id="4" name="Rect 0"/>
          <p:cNvSpPr>
            <a:spLocks/>
          </p:cNvSpPr>
          <p:nvPr/>
        </p:nvSpPr>
        <p:spPr>
          <a:xfrm rot="0">
            <a:off x="0" y="0"/>
            <a:ext cx="2743835" cy="6858635"/>
          </a:xfrm>
          <a:prstGeom prst="rect"/>
          <a:solidFill>
            <a:srgbClr val="3B7DD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2743200" y="5172075"/>
            <a:ext cx="7163435" cy="1686560"/>
          </a:xfrm>
          <a:prstGeom prst="rect"/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 sz="1600"/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 rot="0">
            <a:off x="276860" y="269875"/>
            <a:ext cx="2283460" cy="776605"/>
            <a:chOff x="276860" y="269875"/>
            <a:chExt cx="2283460" cy="776605"/>
          </a:xfrm>
        </p:grpSpPr>
        <p:sp>
          <p:nvSpPr>
            <p:cNvPr id="7" name="Rect 0"/>
            <p:cNvSpPr txBox="1">
              <a:spLocks/>
            </p:cNvSpPr>
            <p:nvPr/>
          </p:nvSpPr>
          <p:spPr>
            <a:xfrm rot="0">
              <a:off x="276860" y="269875"/>
              <a:ext cx="81534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과제명</a:t>
              </a:r>
              <a:endParaRPr lang="ko-KR" altLang="en-US" sz="1600" b="1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8" name="Rect 0"/>
            <p:cNvSpPr txBox="1">
              <a:spLocks/>
            </p:cNvSpPr>
            <p:nvPr/>
          </p:nvSpPr>
          <p:spPr>
            <a:xfrm rot="0">
              <a:off x="276860" y="600710"/>
              <a:ext cx="2283460" cy="44577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기반 수건 수량 분석 및 재고 관리 서비스</a:t>
              </a:r>
              <a:endParaRPr lang="ko-KR" altLang="en-US" sz="1200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>
          <a:xfrm rot="0">
            <a:off x="276860" y="1367155"/>
            <a:ext cx="2172335" cy="607695"/>
            <a:chOff x="276860" y="1367155"/>
            <a:chExt cx="2172335" cy="607695"/>
          </a:xfrm>
        </p:grpSpPr>
        <p:sp>
          <p:nvSpPr>
            <p:cNvPr id="10" name="Rect 0"/>
            <p:cNvSpPr txBox="1">
              <a:spLocks/>
            </p:cNvSpPr>
            <p:nvPr/>
          </p:nvSpPr>
          <p:spPr>
            <a:xfrm rot="0">
              <a:off x="276860" y="1367155"/>
              <a:ext cx="1283335" cy="34036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페이지 이름</a:t>
              </a:r>
              <a:endParaRPr lang="ko-KR" altLang="en-US" sz="1600" b="1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1" name="Rect 0"/>
            <p:cNvSpPr txBox="1">
              <a:spLocks/>
            </p:cNvSpPr>
            <p:nvPr/>
          </p:nvSpPr>
          <p:spPr>
            <a:xfrm rot="0">
              <a:off x="276860" y="1697990"/>
              <a:ext cx="2172970" cy="27749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수건 수량 확인 페이지</a:t>
              </a:r>
              <a:endParaRPr lang="ko-KR" altLang="en-US" sz="1200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2" name="Group 5"/>
          <p:cNvGrpSpPr>
            <a:grpSpLocks/>
          </p:cNvGrpSpPr>
          <p:nvPr/>
        </p:nvGrpSpPr>
        <p:grpSpPr>
          <a:xfrm rot="0">
            <a:off x="276860" y="2287905"/>
            <a:ext cx="2172335" cy="607695"/>
            <a:chOff x="276860" y="2287905"/>
            <a:chExt cx="2172335" cy="607695"/>
          </a:xfrm>
        </p:grpSpPr>
        <p:sp>
          <p:nvSpPr>
            <p:cNvPr id="13" name="Rect 0"/>
            <p:cNvSpPr txBox="1">
              <a:spLocks/>
            </p:cNvSpPr>
            <p:nvPr/>
          </p:nvSpPr>
          <p:spPr>
            <a:xfrm rot="0">
              <a:off x="276860" y="2287905"/>
              <a:ext cx="1016000" cy="33845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cap="none" i="0" b="1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  <a:endParaRPr lang="ko-KR" altLang="en-US" sz="1600" cap="none" i="0" b="1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4" name="Rect 0"/>
            <p:cNvSpPr txBox="1">
              <a:spLocks/>
            </p:cNvSpPr>
            <p:nvPr/>
          </p:nvSpPr>
          <p:spPr>
            <a:xfrm rot="0">
              <a:off x="276860" y="2618740"/>
              <a:ext cx="2172335" cy="2768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U</a:t>
              </a:r>
              <a:r>
                <a:rPr lang="ko-KR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ser</a:t>
              </a:r>
              <a:r>
                <a:rPr lang="ko-KR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CountTowel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>
          <a:xfrm rot="0">
            <a:off x="276860" y="3190875"/>
            <a:ext cx="2283460" cy="970280"/>
            <a:chOff x="276860" y="3190875"/>
            <a:chExt cx="2283460" cy="970280"/>
          </a:xfrm>
        </p:grpSpPr>
        <p:sp>
          <p:nvSpPr>
            <p:cNvPr id="16" name="Rect 0"/>
            <p:cNvSpPr txBox="1">
              <a:spLocks/>
            </p:cNvSpPr>
            <p:nvPr/>
          </p:nvSpPr>
          <p:spPr>
            <a:xfrm rot="0">
              <a:off x="276860" y="3190875"/>
              <a:ext cx="815340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cap="none" i="0" b="1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작성자</a:t>
              </a:r>
              <a:endParaRPr lang="ko-KR" altLang="en-US" sz="1600" cap="none" i="0" b="1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7" name="Rect 0"/>
            <p:cNvSpPr txBox="1">
              <a:spLocks/>
            </p:cNvSpPr>
            <p:nvPr/>
          </p:nvSpPr>
          <p:spPr>
            <a:xfrm rot="0">
              <a:off x="276860" y="3521710"/>
              <a:ext cx="2283460" cy="63944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팀장 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: 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박범석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부팀장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: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한명훈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팀원 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: 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박재욱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박 준</a:t>
              </a:r>
              <a:r>
                <a:rPr lang="en-US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,</a:t>
              </a:r>
              <a:r>
                <a:rPr lang="ko-KR" altLang="en-US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 김동균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sp>
        <p:nvSpPr>
          <p:cNvPr id="18" name="Rect 0"/>
          <p:cNvSpPr txBox="1">
            <a:spLocks/>
          </p:cNvSpPr>
          <p:nvPr/>
        </p:nvSpPr>
        <p:spPr>
          <a:xfrm rot="0">
            <a:off x="276860" y="4467225"/>
            <a:ext cx="1015365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cap="none" i="0" b="1" strike="noStrike">
                <a:solidFill>
                  <a:schemeClr val="lt1"/>
                </a:solidFill>
                <a:latin typeface="HY헤드라인M" charset="0"/>
                <a:ea typeface="HY헤드라인M" charset="0"/>
              </a:rPr>
              <a:t>유의사항</a:t>
            </a:r>
            <a:endParaRPr lang="ko-KR" altLang="en-US" sz="1600" cap="none" i="0" b="1" strike="noStrike">
              <a:solidFill>
                <a:schemeClr val="lt1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9" name="Rect 0"/>
          <p:cNvSpPr txBox="1">
            <a:spLocks/>
          </p:cNvSpPr>
          <p:nvPr/>
        </p:nvSpPr>
        <p:spPr>
          <a:xfrm rot="0">
            <a:off x="2743200" y="5172075"/>
            <a:ext cx="1016000" cy="3390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600" cap="none" i="0" b="1" strike="noStrike">
                <a:solidFill>
                  <a:srgbClr val="0090D0"/>
                </a:solidFill>
                <a:latin typeface="HY헤드라인M" charset="0"/>
                <a:ea typeface="HY헤드라인M" charset="0"/>
              </a:rPr>
              <a:t>화면설명</a:t>
            </a:r>
            <a:endParaRPr lang="ko-KR" altLang="en-US" sz="1600" cap="none" i="0" b="1" strike="noStrike">
              <a:solidFill>
                <a:srgbClr val="0090D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3758565" y="5336540"/>
            <a:ext cx="5972810" cy="138557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U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PLOAD 버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클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릭 시 이미지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선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택할 수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있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는 창이 뜨고,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이미지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선택하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면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A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WS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S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저장된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후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윗칸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이미지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가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띄워진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다.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분석하기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버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클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릭 시 이미지가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모델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해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분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석된 후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결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값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이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DB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저장된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다.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분석중일시 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분석중입니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...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’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띄워지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며,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결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값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따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라 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50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개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입니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’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/>
            </a:r>
            <a:b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</a:b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50개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가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아닙니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다’로 결과가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띄워진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다.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2961005" y="4198620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 rot="0">
            <a:off x="9457055" y="4196715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31" name="텍스트 상자 43"/>
          <p:cNvSpPr txBox="1">
            <a:spLocks/>
          </p:cNvSpPr>
          <p:nvPr/>
        </p:nvSpPr>
        <p:spPr>
          <a:xfrm rot="0">
            <a:off x="7167245" y="3672205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2" descr="C:/Users/USER/AppData/Roaming/PolarisOffice/ETemp/5616_17093560/fImage13974306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45580" y="0"/>
            <a:ext cx="2900680" cy="5161280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pic>
        <p:nvPicPr>
          <p:cNvPr id="39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98495" y="-4445"/>
            <a:ext cx="2903220" cy="5163185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sp>
        <p:nvSpPr>
          <p:cNvPr id="4" name="직사각형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3B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743200" y="5172075"/>
            <a:ext cx="7162800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pSp>
        <p:nvGrpSpPr>
          <p:cNvPr id="6" name="그룹 30"/>
          <p:cNvGrpSpPr/>
          <p:nvPr/>
        </p:nvGrpSpPr>
        <p:grpSpPr>
          <a:xfrm>
            <a:off x="276860" y="269875"/>
            <a:ext cx="2282825" cy="775970"/>
            <a:chOff x="276860" y="269875"/>
            <a:chExt cx="2282825" cy="775970"/>
          </a:xfrm>
        </p:grpSpPr>
        <p:sp>
          <p:nvSpPr>
            <p:cNvPr id="7" name="TextBox 5"/>
            <p:cNvSpPr txBox="1"/>
            <p:nvPr/>
          </p:nvSpPr>
          <p:spPr>
            <a:xfrm>
              <a:off x="276860" y="269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과제명</a:t>
              </a: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76860" y="600710"/>
              <a:ext cx="2282825" cy="445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 기반 수건 수량 분석 및 재고 관리 서비스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76860" y="1367155"/>
            <a:ext cx="2171065" cy="600710"/>
            <a:chOff x="276860" y="1367155"/>
            <a:chExt cx="2171065" cy="600710"/>
          </a:xfrm>
        </p:grpSpPr>
        <p:sp>
          <p:nvSpPr>
            <p:cNvPr id="10" name="TextBox 10"/>
            <p:cNvSpPr txBox="1"/>
            <p:nvPr/>
          </p:nvSpPr>
          <p:spPr>
            <a:xfrm>
              <a:off x="276860" y="1367155"/>
              <a:ext cx="1281430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페이지 이름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76860" y="1697990"/>
              <a:ext cx="2171065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회원 정보 수정 페이지</a:t>
              </a: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(U)</a:t>
              </a:r>
            </a:p>
          </p:txBody>
        </p:sp>
      </p:grpSp>
      <p:grpSp>
        <p:nvGrpSpPr>
          <p:cNvPr id="12" name="그룹 28"/>
          <p:cNvGrpSpPr/>
          <p:nvPr/>
        </p:nvGrpSpPr>
        <p:grpSpPr>
          <a:xfrm>
            <a:off x="276860" y="2287905"/>
            <a:ext cx="2171065" cy="607060"/>
            <a:chOff x="276860" y="2287905"/>
            <a:chExt cx="2171065" cy="60706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276860" y="2287905"/>
              <a:ext cx="101536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b="1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276860" y="2618740"/>
              <a:ext cx="2171700" cy="2768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b="0" i="0" strike="noStrike" cap="non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UserModifyProfile</a:t>
              </a:r>
              <a:endParaRPr lang="ko-KR" altLang="en-US" sz="1200" b="0" i="0" strike="noStrike" cap="non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그룹 27"/>
          <p:cNvGrpSpPr/>
          <p:nvPr/>
        </p:nvGrpSpPr>
        <p:grpSpPr>
          <a:xfrm>
            <a:off x="276860" y="3190875"/>
            <a:ext cx="2282825" cy="969645"/>
            <a:chOff x="276860" y="3190875"/>
            <a:chExt cx="2282825" cy="969645"/>
          </a:xfrm>
        </p:grpSpPr>
        <p:sp>
          <p:nvSpPr>
            <p:cNvPr id="16" name="TextBox 14"/>
            <p:cNvSpPr txBox="1"/>
            <p:nvPr/>
          </p:nvSpPr>
          <p:spPr>
            <a:xfrm>
              <a:off x="276860" y="3190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작성자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276860" y="3521710"/>
              <a:ext cx="2282825" cy="638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팀장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박범석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부팀장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: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한명훈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박재욱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박 준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김동균</a:t>
              </a: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276860" y="4467225"/>
            <a:ext cx="1014730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chemeClr val="lt1"/>
                </a:solidFill>
                <a:latin typeface="HY헤드라인M"/>
                <a:ea typeface="HY헤드라인M"/>
              </a:rPr>
              <a:t>유의사항</a:t>
            </a:r>
          </a:p>
        </p:txBody>
      </p:sp>
      <p:pic>
        <p:nvPicPr>
          <p:cNvPr id="38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95" y="469265"/>
            <a:ext cx="1033145" cy="832485"/>
          </a:xfrm>
          <a:prstGeom prst="rect">
            <a:avLst/>
          </a:prstGeom>
          <a:noFill/>
        </p:spPr>
      </p:pic>
      <p:sp>
        <p:nvSpPr>
          <p:cNvPr id="19" name="TextBox 17"/>
          <p:cNvSpPr txBox="1"/>
          <p:nvPr/>
        </p:nvSpPr>
        <p:spPr>
          <a:xfrm>
            <a:off x="2743200" y="5172075"/>
            <a:ext cx="101536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90D0"/>
                </a:solidFill>
                <a:latin typeface="HY헤드라인M"/>
                <a:ea typeface="HY헤드라인M"/>
              </a:rPr>
              <a:t>화면설명</a:t>
            </a:r>
          </a:p>
        </p:txBody>
      </p:sp>
      <p:sp>
        <p:nvSpPr>
          <p:cNvPr id="20" name="TextBox 18"/>
          <p:cNvSpPr txBox="1">
            <a:spLocks/>
          </p:cNvSpPr>
          <p:nvPr/>
        </p:nvSpPr>
        <p:spPr>
          <a:xfrm rot="0">
            <a:off x="3722370" y="5222240"/>
            <a:ext cx="5660390" cy="1570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모든 사용자 페이지 우측 상단에 배치된 캐릭터 이모지를 클릭하면 개인 정보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 변경 버튼 존재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클릭 시 회원 정보 수정 페이지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/UserModifyProfile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새로운 비밀번호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입력 후 수정 버튼 클릭 시 수정 완료(아이디는 고정값)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 취소 버튼 클릭 시 수건 수량 확인 페이지(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/UserCountTowel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로 이동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4. 로그아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웃 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버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튼 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클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릭 시 로그인 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페이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지(/)로 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이</a:t>
            </a:r>
            <a:r>
              <a:rPr lang="ko-KR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동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7" name="텍스트 상자 44"/>
          <p:cNvSpPr txBox="1">
            <a:spLocks/>
          </p:cNvSpPr>
          <p:nvPr/>
        </p:nvSpPr>
        <p:spPr>
          <a:xfrm rot="0">
            <a:off x="5849620" y="509905"/>
            <a:ext cx="387985" cy="36576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b="1"/>
              <a:t>➀</a:t>
            </a:r>
            <a:endParaRPr lang="ko-KR" altLang="en-US" b="1"/>
          </a:p>
        </p:txBody>
      </p:sp>
      <p:sp>
        <p:nvSpPr>
          <p:cNvPr id="28" name="텍스트 상자 45"/>
          <p:cNvSpPr txBox="1">
            <a:spLocks/>
          </p:cNvSpPr>
          <p:nvPr/>
        </p:nvSpPr>
        <p:spPr>
          <a:xfrm rot="0">
            <a:off x="8519160" y="3197225"/>
            <a:ext cx="387350" cy="3613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  <a:defRPr/>
            </a:pPr>
            <a:r>
              <a:rPr lang="ko-KR" altLang="en-US" b="1"/>
              <a:t>➁</a:t>
            </a:r>
            <a:endParaRPr lang="ko-KR" altLang="en-US" b="1"/>
          </a:p>
        </p:txBody>
      </p:sp>
      <p:sp>
        <p:nvSpPr>
          <p:cNvPr id="34" name="텍스트 상자 60"/>
          <p:cNvSpPr txBox="1">
            <a:spLocks/>
          </p:cNvSpPr>
          <p:nvPr/>
        </p:nvSpPr>
        <p:spPr>
          <a:xfrm rot="0">
            <a:off x="6978650" y="3190240"/>
            <a:ext cx="414020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cxnSp>
        <p:nvCxnSpPr>
          <p:cNvPr id="36" name="도형 39"/>
          <p:cNvCxnSpPr/>
          <p:nvPr/>
        </p:nvCxnSpPr>
        <p:spPr>
          <a:xfrm rot="0" flipV="1">
            <a:off x="6154420" y="690880"/>
            <a:ext cx="720725" cy="381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39"/>
          <p:cNvSpPr txBox="1">
            <a:spLocks/>
          </p:cNvSpPr>
          <p:nvPr/>
        </p:nvSpPr>
        <p:spPr>
          <a:xfrm rot="0">
            <a:off x="5588635" y="869950"/>
            <a:ext cx="414020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➃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8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28" descr="C:/Users/USER/AppData/Roaming/PolarisOffice/ETemp/5616_17093560/fImage22571322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1700" y="-3175"/>
            <a:ext cx="2879725" cy="5177155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sp>
        <p:nvSpPr>
          <p:cNvPr id="4" name="직사각형 3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3B7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rgbClr val="3B7DDD"/>
              </a:solidFill>
            </a:endParaRPr>
          </a:p>
        </p:txBody>
      </p:sp>
      <p:sp>
        <p:nvSpPr>
          <p:cNvPr id="5" name="직사각형 16"/>
          <p:cNvSpPr/>
          <p:nvPr/>
        </p:nvSpPr>
        <p:spPr>
          <a:xfrm>
            <a:off x="2743200" y="5172075"/>
            <a:ext cx="7162800" cy="16859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pSp>
        <p:nvGrpSpPr>
          <p:cNvPr id="6" name="그룹 30"/>
          <p:cNvGrpSpPr/>
          <p:nvPr/>
        </p:nvGrpSpPr>
        <p:grpSpPr>
          <a:xfrm>
            <a:off x="276860" y="269875"/>
            <a:ext cx="2282825" cy="775970"/>
            <a:chOff x="276860" y="269875"/>
            <a:chExt cx="2282825" cy="775970"/>
          </a:xfrm>
        </p:grpSpPr>
        <p:sp>
          <p:nvSpPr>
            <p:cNvPr id="7" name="TextBox 5"/>
            <p:cNvSpPr txBox="1"/>
            <p:nvPr/>
          </p:nvSpPr>
          <p:spPr>
            <a:xfrm>
              <a:off x="276860" y="269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/>
                  <a:ea typeface="HY헤드라인M"/>
                </a:rPr>
                <a:t>과제명</a:t>
              </a: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276860" y="600710"/>
              <a:ext cx="2282825" cy="4451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lt1"/>
                  </a:solidFill>
                  <a:latin typeface="HY헤드라인M"/>
                  <a:ea typeface="HY헤드라인M"/>
                </a:rPr>
                <a:t>YOLOv8</a:t>
              </a:r>
              <a:r>
                <a:rPr lang="ko-KR" altLang="en-US" sz="1200">
                  <a:solidFill>
                    <a:schemeClr val="lt1"/>
                  </a:solidFill>
                  <a:latin typeface="HY헤드라인M"/>
                  <a:ea typeface="HY헤드라인M"/>
                </a:rPr>
                <a:t> 기반 수건 수량 분석 및 재고 관리 서비스</a:t>
              </a:r>
            </a:p>
          </p:txBody>
        </p:sp>
      </p:grpSp>
      <p:grpSp>
        <p:nvGrpSpPr>
          <p:cNvPr id="9" name="그룹 29"/>
          <p:cNvGrpSpPr/>
          <p:nvPr/>
        </p:nvGrpSpPr>
        <p:grpSpPr>
          <a:xfrm>
            <a:off x="276860" y="1367155"/>
            <a:ext cx="2171065" cy="607060"/>
            <a:chOff x="276860" y="1367155"/>
            <a:chExt cx="2171065" cy="607060"/>
          </a:xfrm>
        </p:grpSpPr>
        <p:sp>
          <p:nvSpPr>
            <p:cNvPr id="10" name="TextBox 10"/>
            <p:cNvSpPr txBox="1">
              <a:spLocks/>
            </p:cNvSpPr>
            <p:nvPr/>
          </p:nvSpPr>
          <p:spPr>
            <a:xfrm rot="0">
              <a:off x="276860" y="1367155"/>
              <a:ext cx="1282065" cy="339090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600" b="1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페이지 이름</a:t>
              </a:r>
              <a:endParaRPr lang="ko-KR" altLang="en-US" sz="1600" b="1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1" name="TextBox 11"/>
            <p:cNvSpPr txBox="1">
              <a:spLocks/>
            </p:cNvSpPr>
            <p:nvPr/>
          </p:nvSpPr>
          <p:spPr>
            <a:xfrm rot="0">
              <a:off x="276860" y="1697990"/>
              <a:ext cx="2171700" cy="2768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buFontTx/>
                <a:buNone/>
                <a:defRPr/>
              </a:pP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사용자 </a:t>
              </a:r>
              <a:r>
                <a:rPr lang="ko-KR" altLang="en-US" sz="1200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활동 기록 페이지</a:t>
              </a:r>
              <a:endParaRPr lang="ko-KR" altLang="en-US" sz="1200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2" name="그룹 28"/>
          <p:cNvGrpSpPr/>
          <p:nvPr/>
        </p:nvGrpSpPr>
        <p:grpSpPr>
          <a:xfrm>
            <a:off x="276860" y="2287905"/>
            <a:ext cx="2171700" cy="607060"/>
            <a:chOff x="276860" y="2287905"/>
            <a:chExt cx="2171700" cy="60706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 rot="0">
              <a:off x="276860" y="2287905"/>
              <a:ext cx="1016000" cy="33972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en-US" sz="1600" cap="none" i="0" b="1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화면코드</a:t>
              </a:r>
              <a:endParaRPr lang="ko-KR" altLang="en-US" sz="1600" cap="none" i="0" b="1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 rot="0">
              <a:off x="276860" y="2618740"/>
              <a:ext cx="2172335" cy="276860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rtl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ko-KR" altLang="ko-KR" sz="1200" cap="none" i="0" b="0" strike="noStrike">
                  <a:solidFill>
                    <a:schemeClr val="lt1"/>
                  </a:solidFill>
                  <a:latin typeface="HY헤드라인M" charset="0"/>
                  <a:ea typeface="HY헤드라인M" charset="0"/>
                </a:rPr>
                <a:t>UserActivityLog</a:t>
              </a:r>
              <a:endParaRPr lang="ko-KR" altLang="en-US" sz="1200" cap="none" i="0" b="0" strike="noStrike">
                <a:solidFill>
                  <a:schemeClr val="lt1"/>
                </a:solidFill>
                <a:latin typeface="HY헤드라인M" charset="0"/>
                <a:ea typeface="HY헤드라인M" charset="0"/>
              </a:endParaRPr>
            </a:p>
          </p:txBody>
        </p:sp>
      </p:grpSp>
      <p:grpSp>
        <p:nvGrpSpPr>
          <p:cNvPr id="15" name="그룹 27"/>
          <p:cNvGrpSpPr/>
          <p:nvPr/>
        </p:nvGrpSpPr>
        <p:grpSpPr>
          <a:xfrm>
            <a:off x="276860" y="3190875"/>
            <a:ext cx="2282825" cy="969645"/>
            <a:chOff x="276860" y="3190875"/>
            <a:chExt cx="2282825" cy="969645"/>
          </a:xfrm>
        </p:grpSpPr>
        <p:sp>
          <p:nvSpPr>
            <p:cNvPr id="16" name="TextBox 14"/>
            <p:cNvSpPr txBox="1"/>
            <p:nvPr/>
          </p:nvSpPr>
          <p:spPr>
            <a:xfrm>
              <a:off x="276860" y="3190875"/>
              <a:ext cx="814705" cy="3384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1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작성자</a:t>
              </a: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276860" y="3521710"/>
              <a:ext cx="2282825" cy="638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팀장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박범석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부팀장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: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한명훈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</a:t>
              </a:r>
            </a:p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팀원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: 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박재욱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박 준</a:t>
              </a:r>
              <a:r>
                <a:rPr kumimoji="0" lang="en-US" altLang="ko-KR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,</a:t>
              </a:r>
              <a:r>
                <a:rPr kumimoji="0" lang="ko-KR" altLang="en-US" sz="1200" b="0" i="0" u="none" strike="noStrike" kern="1200" cap="none" spc="0" normalizeH="0" baseline="0">
                  <a:solidFill>
                    <a:schemeClr val="lt1"/>
                  </a:solidFill>
                  <a:latin typeface="HY헤드라인M"/>
                  <a:ea typeface="HY헤드라인M"/>
                </a:rPr>
                <a:t> 김동균</a:t>
              </a:r>
            </a:p>
          </p:txBody>
        </p:sp>
      </p:grpSp>
      <p:sp>
        <p:nvSpPr>
          <p:cNvPr id="18" name="TextBox 32"/>
          <p:cNvSpPr txBox="1"/>
          <p:nvPr/>
        </p:nvSpPr>
        <p:spPr>
          <a:xfrm>
            <a:off x="276860" y="4467225"/>
            <a:ext cx="1014730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chemeClr val="lt1"/>
                </a:solidFill>
                <a:latin typeface="HY헤드라인M"/>
                <a:ea typeface="HY헤드라인M"/>
              </a:rPr>
              <a:t>유의사항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2743200" y="5172075"/>
            <a:ext cx="1015365" cy="3384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90D0"/>
                </a:solidFill>
                <a:latin typeface="HY헤드라인M"/>
                <a:ea typeface="HY헤드라인M"/>
              </a:rPr>
              <a:t>화면설명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3758565" y="5422900"/>
            <a:ext cx="6067425" cy="120078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1.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카메라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버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클릭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시 수건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분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석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페이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지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(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/U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serCountTow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e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l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)로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이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동 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2.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클릭 시 수건 이미지 확인 및 해당 기록 수정</a:t>
            </a:r>
            <a:r>
              <a:rPr lang="en-US" altLang="ko-KR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삭제 가능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 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결과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값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따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른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T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R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UE-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초록색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테두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리,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 F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A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LSE-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빨간색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테두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리 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3. 원하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는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날짜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를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입력하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면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해당하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는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날짜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에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대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한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기록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만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조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회 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가</a:t>
            </a:r>
            <a:r>
              <a:rPr lang="ko-KR" altLang="en-US" sz="1200" cap="none" i="0" b="0" strike="noStrike">
                <a:solidFill>
                  <a:srgbClr val="000000"/>
                </a:solidFill>
                <a:latin typeface="HY헤드라인M" charset="0"/>
                <a:ea typeface="HY헤드라인M" charset="0"/>
              </a:rPr>
              <a:t>능</a:t>
            </a:r>
            <a:endParaRPr lang="ko-KR" altLang="en-US" sz="1200" cap="none" i="0" b="0" strike="noStrike">
              <a:solidFill>
                <a:srgbClr val="000000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24" name="텍스트 상자 16"/>
          <p:cNvSpPr txBox="1">
            <a:spLocks/>
          </p:cNvSpPr>
          <p:nvPr/>
        </p:nvSpPr>
        <p:spPr>
          <a:xfrm rot="0">
            <a:off x="3802380" y="56515"/>
            <a:ext cx="392430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➀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25" name="텍스트 상자 17"/>
          <p:cNvSpPr txBox="1">
            <a:spLocks/>
          </p:cNvSpPr>
          <p:nvPr/>
        </p:nvSpPr>
        <p:spPr>
          <a:xfrm rot="0">
            <a:off x="6317615" y="1910080"/>
            <a:ext cx="41338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cxnSp>
        <p:nvCxnSpPr>
          <p:cNvPr id="30" name="도형 44"/>
          <p:cNvCxnSpPr/>
          <p:nvPr/>
        </p:nvCxnSpPr>
        <p:spPr>
          <a:xfrm rot="0" flipV="1">
            <a:off x="6657340" y="1548765"/>
            <a:ext cx="399415" cy="353695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19" descr="C:/Users/USER/AppData/Roaming/PolarisOffice/ETemp/5616_17093560/fImage62623315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15175" y="172085"/>
            <a:ext cx="2520950" cy="2385060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pic>
        <p:nvPicPr>
          <p:cNvPr id="33" name="그림 20" descr="C:/Users/USER/AppData/Roaming/PolarisOffice/ETemp/5616_17093560/fImage62766316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22160" y="2607310"/>
            <a:ext cx="2520950" cy="2385060"/>
          </a:xfrm>
          <a:prstGeom prst="rect"/>
          <a:noFill/>
          <a:effectLst>
            <a:innerShdw blurRad="114300" dist="0" dir="0">
              <a:srgbClr val="000000"/>
            </a:innerShdw>
          </a:effectLst>
        </p:spPr>
      </p:pic>
      <p:cxnSp>
        <p:nvCxnSpPr>
          <p:cNvPr id="34" name="도형 23"/>
          <p:cNvCxnSpPr/>
          <p:nvPr/>
        </p:nvCxnSpPr>
        <p:spPr>
          <a:xfrm rot="0">
            <a:off x="6661785" y="3773805"/>
            <a:ext cx="368300" cy="321310"/>
          </a:xfrm>
          <a:prstGeom prst="straightConnector1"/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상자 25"/>
          <p:cNvSpPr txBox="1">
            <a:spLocks/>
          </p:cNvSpPr>
          <p:nvPr/>
        </p:nvSpPr>
        <p:spPr>
          <a:xfrm rot="0">
            <a:off x="3048000" y="608330"/>
            <a:ext cx="393065" cy="3695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➂</a:t>
            </a:r>
            <a:endParaRPr lang="ko-KR" altLang="en-US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37" name="텍스트 상자 31"/>
          <p:cNvSpPr txBox="1">
            <a:spLocks/>
          </p:cNvSpPr>
          <p:nvPr/>
        </p:nvSpPr>
        <p:spPr>
          <a:xfrm rot="0">
            <a:off x="6317615" y="3478530"/>
            <a:ext cx="413385" cy="36893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➁</a:t>
            </a:r>
            <a:endParaRPr lang="ko-KR" altLang="en-US" sz="18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1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312</Paragraphs>
  <Words>1320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USER</dc:creator>
  <cp:lastModifiedBy>bspark950929</cp:lastModifiedBy>
  <dc:title>PowerPoint 프레젠테이션</dc:title>
  <cp:version>9.104.202.51765</cp:version>
  <dcterms:modified xsi:type="dcterms:W3CDTF">2024-02-19T13:45:12Z</dcterms:modified>
</cp:coreProperties>
</file>