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6" r:id="rId4"/>
    <p:sldId id="258" r:id="rId5"/>
    <p:sldId id="259" r:id="rId6"/>
    <p:sldId id="264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6C23C-7E21-463B-A1E9-7F625A8F5F7E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A08CE-3475-4DA6-BE5F-CA3639056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741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6C23C-7E21-463B-A1E9-7F625A8F5F7E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A08CE-3475-4DA6-BE5F-CA3639056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457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6C23C-7E21-463B-A1E9-7F625A8F5F7E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A08CE-3475-4DA6-BE5F-CA36390562AB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2768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6C23C-7E21-463B-A1E9-7F625A8F5F7E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A08CE-3475-4DA6-BE5F-CA3639056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471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6C23C-7E21-463B-A1E9-7F625A8F5F7E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A08CE-3475-4DA6-BE5F-CA36390562A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2526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6C23C-7E21-463B-A1E9-7F625A8F5F7E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A08CE-3475-4DA6-BE5F-CA3639056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534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6C23C-7E21-463B-A1E9-7F625A8F5F7E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A08CE-3475-4DA6-BE5F-CA3639056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3384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6C23C-7E21-463B-A1E9-7F625A8F5F7E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A08CE-3475-4DA6-BE5F-CA3639056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29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6C23C-7E21-463B-A1E9-7F625A8F5F7E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A08CE-3475-4DA6-BE5F-CA3639056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8105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6C23C-7E21-463B-A1E9-7F625A8F5F7E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A08CE-3475-4DA6-BE5F-CA3639056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22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6C23C-7E21-463B-A1E9-7F625A8F5F7E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A08CE-3475-4DA6-BE5F-CA3639056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173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6C23C-7E21-463B-A1E9-7F625A8F5F7E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A08CE-3475-4DA6-BE5F-CA3639056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796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6C23C-7E21-463B-A1E9-7F625A8F5F7E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A08CE-3475-4DA6-BE5F-CA3639056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80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6C23C-7E21-463B-A1E9-7F625A8F5F7E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A08CE-3475-4DA6-BE5F-CA3639056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73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6C23C-7E21-463B-A1E9-7F625A8F5F7E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A08CE-3475-4DA6-BE5F-CA3639056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342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6C23C-7E21-463B-A1E9-7F625A8F5F7E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A08CE-3475-4DA6-BE5F-CA3639056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3202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6C23C-7E21-463B-A1E9-7F625A8F5F7E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0DA08CE-3475-4DA6-BE5F-CA3639056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653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bnLL3cJOPZnyEEcgpR9Icn_bIJHMwiDl/view?usp=shar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45E20-4300-04A0-3B23-BE86A2067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46761"/>
            <a:ext cx="6319101" cy="1082040"/>
          </a:xfrm>
        </p:spPr>
        <p:txBody>
          <a:bodyPr>
            <a:normAutofit/>
          </a:bodyPr>
          <a:lstStyle/>
          <a:p>
            <a:r>
              <a:rPr lang="en-IN" dirty="0"/>
              <a:t>Problem statement</a:t>
            </a:r>
          </a:p>
        </p:txBody>
      </p:sp>
      <p:sp useBgFill="1">
        <p:nvSpPr>
          <p:cNvPr id="3" name="Subtitle 2">
            <a:extLst>
              <a:ext uri="{FF2B5EF4-FFF2-40B4-BE49-F238E27FC236}">
                <a16:creationId xmlns:a16="http://schemas.microsoft.com/office/drawing/2014/main" id="{C23A44D6-319F-45EE-285B-CD3FF6AA51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4462" y="2034539"/>
            <a:ext cx="7616858" cy="4234286"/>
          </a:xfrm>
        </p:spPr>
        <p:txBody>
          <a:bodyPr>
            <a:normAutofit fontScale="92500" lnSpcReduction="10000"/>
          </a:bodyPr>
          <a:lstStyle/>
          <a:p>
            <a:pPr marL="457200" algn="just" rtl="0">
              <a:spcBef>
                <a:spcPts val="0"/>
              </a:spcBef>
              <a:spcAft>
                <a:spcPts val="1000"/>
              </a:spcAft>
            </a:pPr>
            <a:r>
              <a:rPr lang="en-US" sz="2800" b="0" i="0" u="none" strike="noStrike" dirty="0">
                <a:effectLst/>
                <a:latin typeface="Roboto" panose="020F0502020204030204" pitchFamily="2" charset="0"/>
              </a:rPr>
              <a:t>Develop a comprehensive Placement Manager system to streamline the placement process for the university. This system will record and manage all placement-related activities for each batch and program, including written tests, interviews, shortlisting, and job offers. Also, it can search for students placed in a specific company, batch-wise, location-wise, mean and median package, etc.</a:t>
            </a:r>
            <a:endParaRPr lang="en-US" sz="2800" b="0" dirty="0">
              <a:effectLst/>
            </a:endParaRPr>
          </a:p>
          <a:p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0221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19C4E-E66E-A9F6-861C-F78DA83C5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8090"/>
          </a:xfrm>
        </p:spPr>
        <p:txBody>
          <a:bodyPr/>
          <a:lstStyle/>
          <a:p>
            <a:r>
              <a:rPr lang="en-IN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9EF41-B48B-F17E-1370-C19CF9655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452" y="1307691"/>
            <a:ext cx="9320980" cy="4940710"/>
          </a:xfrm>
        </p:spPr>
        <p:txBody>
          <a:bodyPr>
            <a:normAutofit lnSpcReduction="1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Algorithms in the Placement Management System</a:t>
            </a:r>
            <a:endParaRPr lang="en-US" sz="20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700" b="1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 I/O Operations</a:t>
            </a:r>
            <a:r>
              <a:rPr lang="en-US" sz="1700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700" kern="100" dirty="0">
              <a:solidFill>
                <a:srgbClr val="0D0D0D"/>
              </a:solidFill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700" b="1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1700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Reading and writing data to files.</a:t>
            </a:r>
            <a:endParaRPr lang="en-US" sz="1700" kern="100" dirty="0">
              <a:solidFill>
                <a:srgbClr val="0D0D0D"/>
              </a:solidFill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700" b="1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lang="en-US" sz="1700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700" kern="100" dirty="0">
              <a:solidFill>
                <a:srgbClr val="0D0D0D"/>
              </a:solidFill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1371600" algn="l"/>
              </a:tabLst>
            </a:pPr>
            <a:r>
              <a:rPr lang="en-US" sz="1700" b="1" kern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getIndexFromData</a:t>
            </a:r>
            <a:r>
              <a:rPr lang="en-US" sz="1700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Gets index of a word in a file.</a:t>
            </a:r>
            <a:endParaRPr lang="en-US" sz="1700" kern="100" dirty="0">
              <a:solidFill>
                <a:srgbClr val="0D0D0D"/>
              </a:solidFill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1371600" algn="l"/>
              </a:tabLst>
            </a:pPr>
            <a:r>
              <a:rPr lang="en-US" sz="1700" b="1" kern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getDataFromIndex</a:t>
            </a:r>
            <a:r>
              <a:rPr lang="en-US" sz="1700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Retrieves word from file at a particular index.</a:t>
            </a:r>
            <a:endParaRPr lang="en-US" sz="1700" kern="100" dirty="0">
              <a:solidFill>
                <a:srgbClr val="0D0D0D"/>
              </a:solidFill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1371600" algn="l"/>
              </a:tabLst>
            </a:pPr>
            <a:r>
              <a:rPr lang="en-US" sz="1700" b="1" kern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changeDataAtIndex</a:t>
            </a:r>
            <a:r>
              <a:rPr lang="en-US" sz="1700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Changes data at a specific index in a file.</a:t>
            </a:r>
            <a:endParaRPr lang="en-US" sz="1700" kern="100" dirty="0">
              <a:solidFill>
                <a:srgbClr val="0D0D0D"/>
              </a:solidFill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  <a:tabLst>
                <a:tab pos="457200" algn="l"/>
              </a:tabLst>
            </a:pPr>
            <a:r>
              <a:rPr lang="en-US" sz="1700" b="1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Filtering</a:t>
            </a:r>
            <a:r>
              <a:rPr lang="en-US" sz="1700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700" kern="100" dirty="0">
              <a:solidFill>
                <a:srgbClr val="0D0D0D"/>
              </a:solidFill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700" b="1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1700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Filtering past interviews based on criteria.</a:t>
            </a:r>
            <a:endParaRPr lang="en-US" sz="1700" kern="100" dirty="0">
              <a:solidFill>
                <a:srgbClr val="0D0D0D"/>
              </a:solidFill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700" b="1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1700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700" kern="100" dirty="0">
              <a:solidFill>
                <a:srgbClr val="0D0D0D"/>
              </a:solidFill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1371600" algn="l"/>
              </a:tabLst>
            </a:pPr>
            <a:r>
              <a:rPr lang="en-US" sz="1700" b="1" kern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filterPastInterviews</a:t>
            </a:r>
            <a:r>
              <a:rPr lang="en-US" sz="1700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Returns indices of filtered interviews.</a:t>
            </a:r>
            <a:endParaRPr lang="en-US" sz="1700" kern="100" dirty="0">
              <a:solidFill>
                <a:srgbClr val="0D0D0D"/>
              </a:solidFill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tabLst>
                <a:tab pos="457200" algn="l"/>
              </a:tabLst>
            </a:pPr>
            <a:r>
              <a:rPr lang="en-US" sz="1700" b="1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Interview Operations</a:t>
            </a:r>
            <a:r>
              <a:rPr lang="en-US" sz="1700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700" kern="100" dirty="0">
              <a:solidFill>
                <a:srgbClr val="0D0D0D"/>
              </a:solidFill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700" b="1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1700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Scheduling, canceling, and updating interview details.</a:t>
            </a:r>
            <a:endParaRPr lang="en-US" sz="1700" kern="100" dirty="0">
              <a:solidFill>
                <a:srgbClr val="0D0D0D"/>
              </a:solidFill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700" b="1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lang="en-US" sz="1700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700" kern="100" dirty="0">
              <a:solidFill>
                <a:srgbClr val="0D0D0D"/>
              </a:solidFill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1371600" algn="l"/>
              </a:tabLst>
            </a:pPr>
            <a:r>
              <a:rPr lang="en-US" sz="1700" b="1" kern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scheduleAnInterview</a:t>
            </a:r>
            <a:r>
              <a:rPr lang="en-US" sz="1700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Adds a new interview entry.</a:t>
            </a:r>
            <a:endParaRPr lang="en-US" sz="1700" kern="100" dirty="0">
              <a:solidFill>
                <a:srgbClr val="0D0D0D"/>
              </a:solidFill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1371600" algn="l"/>
              </a:tabLst>
            </a:pPr>
            <a:r>
              <a:rPr lang="en-US" sz="1700" b="1" kern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cancelAnInterview</a:t>
            </a:r>
            <a:r>
              <a:rPr lang="en-US" sz="1700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Cancels an existing interview.</a:t>
            </a:r>
            <a:endParaRPr lang="en-US" sz="1700" kern="100" dirty="0">
              <a:solidFill>
                <a:srgbClr val="0D0D0D"/>
              </a:solidFill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1371600" algn="l"/>
              </a:tabLst>
            </a:pPr>
            <a:r>
              <a:rPr lang="en-US" sz="1700" b="1" kern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resultAnInterview</a:t>
            </a:r>
            <a:r>
              <a:rPr lang="en-US" sz="1700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Records the result of an interview.</a:t>
            </a:r>
            <a:endParaRPr lang="en-US" sz="1700" kern="100" dirty="0">
              <a:solidFill>
                <a:srgbClr val="0D0D0D"/>
              </a:solidFill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1371600" algn="l"/>
              </a:tabLst>
            </a:pPr>
            <a:r>
              <a:rPr lang="en-US" sz="1700" b="1" kern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studentAcceptedOffer</a:t>
            </a:r>
            <a:r>
              <a:rPr lang="en-US" sz="1700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Marks if a student accepts an offer.</a:t>
            </a:r>
            <a:endParaRPr lang="en-US" sz="1700" kern="100" dirty="0">
              <a:solidFill>
                <a:srgbClr val="0D0D0D"/>
              </a:solidFill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0945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19C4E-E66E-A9F6-861C-F78DA83C5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8090"/>
          </a:xfrm>
        </p:spPr>
        <p:txBody>
          <a:bodyPr/>
          <a:lstStyle/>
          <a:p>
            <a:r>
              <a:rPr lang="en-IN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9EF41-B48B-F17E-1370-C19CF9655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452" y="1563328"/>
            <a:ext cx="8831550" cy="4906297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  <a:tabLst>
                <a:tab pos="457200" algn="l"/>
              </a:tabLst>
            </a:pPr>
            <a:r>
              <a:rPr lang="en-US" sz="1600" b="1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Statistical Calculations</a:t>
            </a:r>
            <a:r>
              <a:rPr lang="en-US" sz="1600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600" kern="100" dirty="0">
              <a:solidFill>
                <a:srgbClr val="0D0D0D"/>
              </a:solidFill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b="1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Calculating median and mean package offered to students.</a:t>
            </a:r>
            <a:endParaRPr lang="en-US" kern="100" dirty="0">
              <a:solidFill>
                <a:srgbClr val="0D0D0D"/>
              </a:solidFill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b="1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lang="en-US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kern="100" dirty="0">
              <a:solidFill>
                <a:srgbClr val="0D0D0D"/>
              </a:solidFill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1371600" algn="l"/>
              </a:tabLst>
            </a:pPr>
            <a:r>
              <a:rPr lang="en-US" sz="1600" b="1" kern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calculateMedianPackage</a:t>
            </a:r>
            <a:r>
              <a:rPr lang="en-US" sz="1600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Calculates median package.</a:t>
            </a:r>
            <a:endParaRPr lang="en-US" sz="1600" kern="100" dirty="0">
              <a:solidFill>
                <a:srgbClr val="0D0D0D"/>
              </a:solidFill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1371600" algn="l"/>
              </a:tabLst>
            </a:pPr>
            <a:r>
              <a:rPr lang="en-US" sz="1600" b="1" kern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calculateMeanPackage</a:t>
            </a:r>
            <a:r>
              <a:rPr lang="en-US" sz="1600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Calculates mean package.</a:t>
            </a:r>
            <a:endParaRPr lang="en-US" sz="1600" kern="100" dirty="0">
              <a:solidFill>
                <a:srgbClr val="0D0D0D"/>
              </a:solidFill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5"/>
              <a:tabLst>
                <a:tab pos="457200" algn="l"/>
              </a:tabLst>
            </a:pPr>
            <a:r>
              <a:rPr lang="en-US" sz="1600" b="1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Menu-driven Interface</a:t>
            </a:r>
            <a:r>
              <a:rPr lang="en-US" sz="1600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600" kern="100" dirty="0">
              <a:solidFill>
                <a:srgbClr val="0D0D0D"/>
              </a:solidFill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b="1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Providing user-friendly interface for interaction.</a:t>
            </a:r>
            <a:endParaRPr lang="en-US" kern="100" dirty="0">
              <a:solidFill>
                <a:srgbClr val="0D0D0D"/>
              </a:solidFill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b="1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lang="en-US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kern="100" dirty="0">
              <a:solidFill>
                <a:srgbClr val="0D0D0D"/>
              </a:solidFill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1371600" algn="l"/>
              </a:tabLst>
            </a:pPr>
            <a:r>
              <a:rPr lang="en-US" sz="1600" b="1" kern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mainMenu</a:t>
            </a:r>
            <a:r>
              <a:rPr lang="en-US" sz="1600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kern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studentMenu</a:t>
            </a:r>
            <a:r>
              <a:rPr lang="en-US" sz="1600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kern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companyMenu</a:t>
            </a:r>
            <a:r>
              <a:rPr lang="en-US" sz="1600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kern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interviewMenu</a:t>
            </a:r>
            <a:r>
              <a:rPr lang="en-US" sz="1600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kern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analysePastDataMenu</a:t>
            </a:r>
            <a:r>
              <a:rPr lang="en-US" sz="1600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Navigation menus.</a:t>
            </a:r>
            <a:endParaRPr lang="en-US" sz="1600" kern="100" dirty="0">
              <a:solidFill>
                <a:srgbClr val="0D0D0D"/>
              </a:solidFill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6"/>
              <a:tabLst>
                <a:tab pos="457200" algn="l"/>
              </a:tabLst>
            </a:pPr>
            <a:r>
              <a:rPr lang="en-US" sz="1600" b="1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Elements Detection</a:t>
            </a:r>
            <a:r>
              <a:rPr lang="en-US" sz="1600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600" kern="100" dirty="0">
              <a:solidFill>
                <a:srgbClr val="0D0D0D"/>
              </a:solidFill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b="1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Finding common elements among multiple vectors.</a:t>
            </a:r>
            <a:endParaRPr lang="en-US" kern="100" dirty="0">
              <a:solidFill>
                <a:srgbClr val="0D0D0D"/>
              </a:solidFill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b="1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kern="100" dirty="0">
              <a:solidFill>
                <a:srgbClr val="0D0D0D"/>
              </a:solidFill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1371600" algn="l"/>
              </a:tabLst>
            </a:pPr>
            <a:r>
              <a:rPr lang="en-US" sz="1600" b="1" kern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findCommonElements</a:t>
            </a:r>
            <a:r>
              <a:rPr lang="en-US" sz="1600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Returns common elements among vectors.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366154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2A4F5-3733-56C6-4EA0-A39420AFA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structures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E57BF-47C8-4722-D443-CB1DC9961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51820"/>
            <a:ext cx="9331905" cy="3529780"/>
          </a:xfrm>
        </p:spPr>
        <p:txBody>
          <a:bodyPr>
            <a:normAutofit lnSpcReduction="10000"/>
          </a:bodyPr>
          <a:lstStyle/>
          <a:p>
            <a:r>
              <a:rPr lang="en-IN" sz="2400" dirty="0"/>
              <a:t>Vectors were mainly used in this project.</a:t>
            </a:r>
          </a:p>
          <a:p>
            <a:r>
              <a:rPr lang="en-US" sz="2400" dirty="0"/>
              <a:t>Vectors, in a general sense, are ordered collections of elements that can dynamically resize to accommodate varying amounts of data. </a:t>
            </a:r>
          </a:p>
          <a:p>
            <a:r>
              <a:rPr lang="en-US" sz="2400" dirty="0"/>
              <a:t>Advantages of vectors are automatic resizing, efficient element access, and versatility in data manipulation tasks.</a:t>
            </a:r>
          </a:p>
          <a:p>
            <a:r>
              <a:rPr lang="en-US" sz="2400" dirty="0"/>
              <a:t>Implementations often involve dynamic arrays, linked lists, or circular buffers to manage memory efficiently and support dynamic resizing.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167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B4C06-B898-6C48-56DA-E35F6BC36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Time and space complexity of all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01210-8F7E-1B35-E6EB-25AB01D7D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9032"/>
            <a:ext cx="10515600" cy="527009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2400" b="1" dirty="0"/>
              <a:t>Here are time and space complexity for all the functions used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1. Add New Student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Time Complexity: O(1)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Space Complexity: O(1)</a:t>
            </a:r>
          </a:p>
          <a:p>
            <a:pPr marL="0" indent="0">
              <a:buNone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2. Delete Student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Time Complexity: O(n)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Space Complexity: O(1)</a:t>
            </a:r>
          </a:p>
          <a:p>
            <a:pPr marL="0" indent="0">
              <a:buNone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3. Add New Company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Time Complexity: O(1)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Space Complexity: O(1)</a:t>
            </a:r>
          </a:p>
          <a:p>
            <a:pPr marL="0" indent="0">
              <a:buNone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4. Delete Company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Time Complexity: O(n)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Space Complexity: O(1)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2630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DE45E-EA9E-88B9-00B1-6D6108FE5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2787"/>
            <a:ext cx="10515600" cy="605667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5. Schedule Interview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Time Complexity: O(1)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Space Complexity: O(1)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6. Cancel Interview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Time Complexity: O(n)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Space Complexity: O(1)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7. Change Interview Status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Time Complexity: O(n)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Space Complexity: O(1)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8. Result Interview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Time Complexity: O(n)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Space Complexity: O(1)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9. Mark Offer Accepted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Time Complexity: O(n)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Space Complexity: O(1)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7365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85736-D116-87C3-E889-56A868250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0270"/>
            <a:ext cx="10515600" cy="5830530"/>
          </a:xfrm>
        </p:spPr>
        <p:txBody>
          <a:bodyPr/>
          <a:lstStyle/>
          <a:p>
            <a:pPr marL="0" indent="0">
              <a:buNone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10. Filter Past Interviews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Time Complexity: O(n)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Space Complexity: O(n)</a:t>
            </a:r>
          </a:p>
          <a:p>
            <a:pPr marL="0" indent="0">
              <a:buNone/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11. Print All Interview Details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Time Complexity: O(n)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Space Complexity: O(n)</a:t>
            </a:r>
          </a:p>
          <a:p>
            <a:pPr marL="0" indent="0">
              <a:buNone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12. Calculate Median Package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Time Complexity: O(n log n)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Space Complexity: O(n)</a:t>
            </a:r>
          </a:p>
          <a:p>
            <a:pPr marL="0" indent="0">
              <a:buNone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13. Calculate Mean Package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Time Complexity: O(n)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Space Complexity: O(n)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4431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85736-D116-87C3-E889-56A868250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0270"/>
            <a:ext cx="10515600" cy="58305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4000" dirty="0"/>
              <a:t>Video Explanation Link:</a:t>
            </a:r>
          </a:p>
          <a:p>
            <a:pPr marL="0" indent="0" algn="ctr">
              <a:buNone/>
            </a:pPr>
            <a:endParaRPr lang="en-IN" sz="4000" dirty="0"/>
          </a:p>
          <a:p>
            <a:pPr marL="0" indent="0" algn="ctr">
              <a:buNone/>
            </a:pPr>
            <a:r>
              <a:rPr lang="en-IN" sz="2000" dirty="0">
                <a:hlinkClick r:id="rId2"/>
              </a:rPr>
              <a:t>https://drive.google.com/file/d/1bnLL3cJOPZnyEEcgpR9Icn_bIJHMwiDl/view?usp=sharing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55682370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107</TotalTime>
  <Words>638</Words>
  <Application>Microsoft Office PowerPoint</Application>
  <PresentationFormat>Widescreen</PresentationFormat>
  <Paragraphs>89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Roboto</vt:lpstr>
      <vt:lpstr>Symbol</vt:lpstr>
      <vt:lpstr>Trebuchet MS</vt:lpstr>
      <vt:lpstr>Wingdings 3</vt:lpstr>
      <vt:lpstr>Facet</vt:lpstr>
      <vt:lpstr>Problem statement</vt:lpstr>
      <vt:lpstr>Algorithm</vt:lpstr>
      <vt:lpstr>Algorithm</vt:lpstr>
      <vt:lpstr>Data structures </vt:lpstr>
      <vt:lpstr>Time and space complexity of all functions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</dc:title>
  <dc:creator>harish511969@outlook.com</dc:creator>
  <cp:lastModifiedBy>darshil gandhi</cp:lastModifiedBy>
  <cp:revision>3</cp:revision>
  <dcterms:created xsi:type="dcterms:W3CDTF">2024-05-03T12:37:33Z</dcterms:created>
  <dcterms:modified xsi:type="dcterms:W3CDTF">2024-05-03T18:16:06Z</dcterms:modified>
</cp:coreProperties>
</file>