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9" r:id="rId1"/>
  </p:sldMasterIdLst>
  <p:notesMasterIdLst>
    <p:notesMasterId r:id="rId13"/>
  </p:notesMasterIdLst>
  <p:sldIdLst>
    <p:sldId id="264" r:id="rId2"/>
    <p:sldId id="265" r:id="rId3"/>
    <p:sldId id="257" r:id="rId4"/>
    <p:sldId id="259" r:id="rId5"/>
    <p:sldId id="260" r:id="rId6"/>
    <p:sldId id="261" r:id="rId7"/>
    <p:sldId id="266" r:id="rId8"/>
    <p:sldId id="269" r:id="rId9"/>
    <p:sldId id="267" r:id="rId10"/>
    <p:sldId id="268" r:id="rId11"/>
    <p:sldId id="270" r:id="rId12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0" d="100"/>
          <a:sy n="70" d="100"/>
        </p:scale>
        <p:origin x="2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349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763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15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41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46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495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88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4630400" cy="82296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5946" y="2519679"/>
            <a:ext cx="10590790" cy="3213178"/>
          </a:xfrm>
        </p:spPr>
        <p:txBody>
          <a:bodyPr anchor="b"/>
          <a:lstStyle>
            <a:lvl1pPr>
              <a:defRPr sz="6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385946" y="5732856"/>
            <a:ext cx="10590790" cy="1033704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2190781" y="2150669"/>
            <a:ext cx="1188719" cy="3657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10742372" y="3873399"/>
            <a:ext cx="4631754" cy="36576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423049" y="354876"/>
            <a:ext cx="1005839" cy="921224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26642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4630400" cy="82296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5" y="5963912"/>
            <a:ext cx="10590791" cy="680086"/>
          </a:xfrm>
        </p:spPr>
        <p:txBody>
          <a:bodyPr anchor="b">
            <a:normAutofit/>
          </a:bodyPr>
          <a:lstStyle>
            <a:lvl1pPr algn="l">
              <a:defRPr sz="288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85945" y="822960"/>
            <a:ext cx="10590791" cy="41148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945" y="6643998"/>
            <a:ext cx="10590790" cy="592454"/>
          </a:xfrm>
        </p:spPr>
        <p:txBody>
          <a:bodyPr>
            <a:normAutofit/>
          </a:bodyPr>
          <a:lstStyle>
            <a:lvl1pPr marL="0" indent="0">
              <a:buNone/>
              <a:defRPr sz="144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4698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4630400" cy="82296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8558" y="1276101"/>
            <a:ext cx="10598179" cy="1647583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945" y="4251960"/>
            <a:ext cx="10590791" cy="2971800"/>
          </a:xfrm>
        </p:spPr>
        <p:txBody>
          <a:bodyPr anchor="ctr">
            <a:normAutofit/>
          </a:bodyPr>
          <a:lstStyle>
            <a:lvl1pPr marL="0" indent="0">
              <a:buNone/>
              <a:defRPr sz="216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6065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4630400" cy="82296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1057879" y="728803"/>
            <a:ext cx="962294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52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11861350" y="3136545"/>
            <a:ext cx="783316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52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8254" y="1178561"/>
            <a:ext cx="10144687" cy="3235958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2335135" y="4414519"/>
            <a:ext cx="9277463" cy="41060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8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946" y="6035040"/>
            <a:ext cx="11093876" cy="1197428"/>
          </a:xfrm>
        </p:spPr>
        <p:txBody>
          <a:bodyPr anchor="ctr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7554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4630400" cy="82296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5" y="2844800"/>
            <a:ext cx="10590792" cy="2187017"/>
          </a:xfrm>
        </p:spPr>
        <p:txBody>
          <a:bodyPr anchor="b"/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945" y="6029960"/>
            <a:ext cx="10590791" cy="1032480"/>
          </a:xfrm>
        </p:spPr>
        <p:txBody>
          <a:bodyPr anchor="t"/>
          <a:lstStyle>
            <a:lvl1pPr marL="0" indent="0" algn="l">
              <a:buNone/>
              <a:defRPr sz="24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11003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5" y="1168402"/>
            <a:ext cx="10590791" cy="848357"/>
          </a:xfrm>
        </p:spPr>
        <p:txBody>
          <a:bodyPr/>
          <a:lstStyle>
            <a:lvl1pPr>
              <a:defRPr sz="43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945" y="3124203"/>
            <a:ext cx="3770254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85944" y="3815717"/>
            <a:ext cx="3770255" cy="3416752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5266" y="3124200"/>
            <a:ext cx="3776411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5415266" y="3815716"/>
            <a:ext cx="3776411" cy="3416752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465762" y="3124201"/>
            <a:ext cx="3774876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9465995" y="3815715"/>
            <a:ext cx="3774643" cy="3416752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5284765" y="3083560"/>
            <a:ext cx="0" cy="41909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9326881" y="3083560"/>
            <a:ext cx="0" cy="41909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15133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5" y="1168402"/>
            <a:ext cx="10590791" cy="848357"/>
          </a:xfrm>
        </p:spPr>
        <p:txBody>
          <a:bodyPr/>
          <a:lstStyle>
            <a:lvl1pPr>
              <a:defRPr sz="43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945" y="5439413"/>
            <a:ext cx="3660526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601464" y="3124200"/>
            <a:ext cx="3229490" cy="190981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85945" y="6130927"/>
            <a:ext cx="3660526" cy="1101542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2638" y="5439413"/>
            <a:ext cx="3660526" cy="691516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5698155" y="3124200"/>
            <a:ext cx="3229492" cy="190981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5484206" y="6130926"/>
            <a:ext cx="3660526" cy="1101542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579331" y="5439414"/>
            <a:ext cx="3661314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9795637" y="3124200"/>
            <a:ext cx="3229490" cy="190981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9579330" y="6130925"/>
            <a:ext cx="3661315" cy="1101542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5286997" y="3083560"/>
            <a:ext cx="0" cy="41909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9357362" y="3083560"/>
            <a:ext cx="0" cy="41909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73333" y="7670206"/>
            <a:ext cx="4373138" cy="36576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72113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5" y="1168402"/>
            <a:ext cx="10590791" cy="8483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5945" y="3124200"/>
            <a:ext cx="10590791" cy="409956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834527" y="7670206"/>
            <a:ext cx="1188719" cy="365759"/>
          </a:xfrm>
        </p:spPr>
        <p:txBody>
          <a:bodyPr/>
          <a:lstStyle/>
          <a:p>
            <a:fld id="{4509A250-FF31-4206-8172-F9D3106AACB1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01472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4630400" cy="82296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2283" y="1534160"/>
            <a:ext cx="1691958" cy="5698308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5945" y="1534160"/>
            <a:ext cx="7507230" cy="569830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783725" y="7670206"/>
            <a:ext cx="1190562" cy="365759"/>
          </a:xfrm>
        </p:spPr>
        <p:txBody>
          <a:bodyPr/>
          <a:lstStyle/>
          <a:p>
            <a:fld id="{4509A250-FF31-4206-8172-F9D3106AACB1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884649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362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5945" y="3124200"/>
            <a:ext cx="10590791" cy="40995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65779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4630400" cy="82296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5" y="3213174"/>
            <a:ext cx="5221230" cy="2740589"/>
          </a:xfrm>
        </p:spPr>
        <p:txBody>
          <a:bodyPr anchor="ctr"/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671" y="3213173"/>
            <a:ext cx="4509054" cy="2740589"/>
          </a:xfrm>
        </p:spPr>
        <p:txBody>
          <a:bodyPr anchor="ctr"/>
          <a:lstStyle>
            <a:lvl1pPr marL="0" indent="0" algn="l">
              <a:buNone/>
              <a:defRPr sz="24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30517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5945" y="3124201"/>
            <a:ext cx="5790190" cy="409956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50455" y="3124200"/>
            <a:ext cx="5790191" cy="40995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82658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946" y="3124200"/>
            <a:ext cx="5790188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accent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5945" y="3815715"/>
            <a:ext cx="5790190" cy="3408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50455" y="3124200"/>
            <a:ext cx="5790191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accent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50455" y="3815715"/>
            <a:ext cx="5790191" cy="3408047"/>
          </a:xfrm>
        </p:spPr>
        <p:txBody>
          <a:bodyPr>
            <a:normAutofit/>
          </a:bodyPr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52567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385945" y="1168402"/>
            <a:ext cx="10513696" cy="84835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53053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21790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4630400" cy="82296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6" y="1554480"/>
            <a:ext cx="3351790" cy="1920240"/>
          </a:xfrm>
        </p:spPr>
        <p:txBody>
          <a:bodyPr anchor="b"/>
          <a:lstStyle>
            <a:lvl1pPr algn="l">
              <a:defRPr sz="288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7375" y="1737360"/>
            <a:ext cx="6228079" cy="54864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385945" y="3755137"/>
            <a:ext cx="3351790" cy="3474719"/>
          </a:xfrm>
        </p:spPr>
        <p:txBody>
          <a:bodyPr/>
          <a:lstStyle>
            <a:lvl1pPr marL="0" indent="0">
              <a:buNone/>
              <a:defRPr sz="168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40825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4630400" cy="82296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6" y="2032000"/>
            <a:ext cx="4638161" cy="2082800"/>
          </a:xfrm>
        </p:spPr>
        <p:txBody>
          <a:bodyPr anchor="b">
            <a:normAutofit/>
          </a:bodyPr>
          <a:lstStyle>
            <a:lvl1pPr algn="l">
              <a:defRPr sz="432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57444" y="1371600"/>
            <a:ext cx="3872632" cy="548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385945" y="4389120"/>
            <a:ext cx="4631054" cy="1645920"/>
          </a:xfrm>
        </p:spPr>
        <p:txBody>
          <a:bodyPr>
            <a:normAutofit/>
          </a:bodyPr>
          <a:lstStyle>
            <a:lvl1pPr marL="0" indent="0">
              <a:buNone/>
              <a:defRPr sz="168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98434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4630400" cy="82296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385945" y="1168402"/>
            <a:ext cx="10513696" cy="8483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945" y="3124200"/>
            <a:ext cx="10513696" cy="4099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83725" y="7670206"/>
            <a:ext cx="1188719" cy="365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>
                <a:solidFill>
                  <a:schemeClr val="accent1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3333" y="7670206"/>
            <a:ext cx="4631754" cy="3657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2423049" y="354876"/>
            <a:ext cx="1005839" cy="92122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360" b="0" i="0">
                <a:solidFill>
                  <a:schemeClr val="bg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676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  <p:sldLayoutId id="2147483826" r:id="rId17"/>
    <p:sldLayoutId id="2147483827" r:id="rId18"/>
  </p:sldLayoutIdLst>
  <p:hf sldNum="0" hdr="0" ftr="0" dt="0"/>
  <p:txStyles>
    <p:titleStyle>
      <a:lvl1pPr algn="l" defTabSz="548640" rtl="0" eaLnBrk="1" latinLnBrk="0" hangingPunct="1">
        <a:spcBef>
          <a:spcPct val="0"/>
        </a:spcBef>
        <a:buNone/>
        <a:defRPr sz="432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11480" indent="-41148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6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91540" indent="-34290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2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3716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8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9202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46888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01752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451492" y="983857"/>
            <a:ext cx="9032033" cy="248888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8000" b="1" dirty="0" smtClean="0"/>
              <a:t>TECH HEROES</a:t>
            </a:r>
            <a:r>
              <a:rPr lang="en-IN" sz="8000" dirty="0" smtClean="0">
                <a:solidFill>
                  <a:schemeClr val="bg1"/>
                </a:solidFill>
              </a:rPr>
              <a:t> </a:t>
            </a:r>
            <a:endParaRPr lang="en-IN" sz="80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3360655" y="3281670"/>
            <a:ext cx="8825658" cy="292989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600" dirty="0" smtClean="0">
                <a:latin typeface="Algerian" panose="04020705040A02060702" pitchFamily="82" charset="0"/>
              </a:rPr>
              <a:t>NAME</a:t>
            </a:r>
            <a:r>
              <a:rPr lang="en-IN" sz="36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 : </a:t>
            </a:r>
            <a:r>
              <a:rPr lang="en-IN" sz="3600" dirty="0" smtClean="0">
                <a:latin typeface="Algerian" panose="04020705040A02060702" pitchFamily="82" charset="0"/>
              </a:rPr>
              <a:t>LIMBASIYA</a:t>
            </a:r>
            <a:r>
              <a:rPr lang="en-IN" sz="36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 </a:t>
            </a:r>
            <a:r>
              <a:rPr lang="en-IN" sz="3600" dirty="0" smtClean="0">
                <a:latin typeface="Algerian" panose="04020705040A02060702" pitchFamily="82" charset="0"/>
              </a:rPr>
              <a:t>SMIT</a:t>
            </a:r>
            <a:r>
              <a:rPr lang="en-IN" sz="36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 </a:t>
            </a:r>
            <a:r>
              <a:rPr lang="en-IN" sz="3600" dirty="0" smtClean="0">
                <a:latin typeface="Algerian" panose="04020705040A02060702" pitchFamily="82" charset="0"/>
              </a:rPr>
              <a:t>M.</a:t>
            </a:r>
          </a:p>
          <a:p>
            <a:r>
              <a:rPr lang="en-IN" sz="3600" dirty="0" smtClean="0">
                <a:latin typeface="Algerian" panose="04020705040A02060702" pitchFamily="82" charset="0"/>
              </a:rPr>
              <a:t>ID : 202301139</a:t>
            </a:r>
          </a:p>
          <a:p>
            <a:r>
              <a:rPr lang="en-IN" sz="3600" dirty="0" smtClean="0">
                <a:latin typeface="Algerian" panose="04020705040A02060702" pitchFamily="82" charset="0"/>
              </a:rPr>
              <a:t>PROJECT : P4</a:t>
            </a:r>
            <a:endParaRPr lang="en-IN" sz="3600" dirty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endParaRPr lang="en-IN" sz="3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9443113" y="7439025"/>
            <a:ext cx="2743200" cy="36512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275171-6B7C-45C0-9CA5-94F7BB27C451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36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-59157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865471"/>
            <a:ext cx="954393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115270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031813"/>
            <a:ext cx="315634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11527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3684627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115270"/>
            <a:ext cx="306371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3684627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39141" y="-351464"/>
            <a:ext cx="16698198" cy="876655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068518" y="715622"/>
            <a:ext cx="676656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bg1"/>
                </a:solidFill>
              </a:rPr>
              <a:t>Space Complexity :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O(K) For Add Data In </a:t>
            </a:r>
            <a:r>
              <a:rPr lang="en-US" dirty="0" err="1">
                <a:solidFill>
                  <a:schemeClr val="bg1"/>
                </a:solidFill>
              </a:rPr>
              <a:t>Linkedlist</a:t>
            </a:r>
            <a:r>
              <a:rPr lang="en-US" dirty="0">
                <a:solidFill>
                  <a:schemeClr val="bg1"/>
                </a:solidFill>
              </a:rPr>
              <a:t>, Where K &lt; N . </a:t>
            </a:r>
            <a:r>
              <a:rPr lang="en-US" dirty="0" err="1">
                <a:solidFill>
                  <a:schemeClr val="bg1"/>
                </a:solidFill>
              </a:rPr>
              <a:t>Beacuse</a:t>
            </a:r>
            <a:r>
              <a:rPr lang="en-US" dirty="0">
                <a:solidFill>
                  <a:schemeClr val="bg1"/>
                </a:solidFill>
              </a:rPr>
              <a:t> Some Node Will Repeat Then We Only Plus Count So All Data Will Not Add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O(N</a:t>
            </a:r>
            <a:r>
              <a:rPr lang="en-US" dirty="0">
                <a:solidFill>
                  <a:schemeClr val="bg1"/>
                </a:solidFill>
              </a:rPr>
              <a:t>) For Add Data In Vector.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069" y="3155938"/>
            <a:ext cx="6384824" cy="278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8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-261046" y="-537169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865471"/>
            <a:ext cx="954393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115270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031813"/>
            <a:ext cx="315634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11527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3684627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115270"/>
            <a:ext cx="306371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3684627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2" name="TextBox 11"/>
          <p:cNvSpPr txBox="1"/>
          <p:nvPr/>
        </p:nvSpPr>
        <p:spPr>
          <a:xfrm>
            <a:off x="8068518" y="715622"/>
            <a:ext cx="6766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37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-182523" y="-27708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  <p:txBody>
          <a:bodyPr/>
          <a:lstStyle/>
          <a:p>
            <a:r>
              <a:rPr lang="en-IN" dirty="0" smtClean="0"/>
              <a:t>A</a:t>
            </a:r>
            <a:endParaRPr lang="en-IN" dirty="0"/>
          </a:p>
        </p:txBody>
      </p:sp>
      <p:sp>
        <p:nvSpPr>
          <p:cNvPr id="4" name="Text 2"/>
          <p:cNvSpPr/>
          <p:nvPr/>
        </p:nvSpPr>
        <p:spPr>
          <a:xfrm>
            <a:off x="2037993" y="1865471"/>
            <a:ext cx="954393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115270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031813"/>
            <a:ext cx="315634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 smtClean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11527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3684627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 smtClean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115270"/>
            <a:ext cx="306371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3684627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1" name="TextBox 10"/>
          <p:cNvSpPr txBox="1"/>
          <p:nvPr/>
        </p:nvSpPr>
        <p:spPr>
          <a:xfrm>
            <a:off x="922716" y="1431220"/>
            <a:ext cx="7421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600" b="1" dirty="0" smtClean="0"/>
              <a:t>Word </a:t>
            </a:r>
            <a:r>
              <a:rPr lang="en-IN" sz="3600" b="1" dirty="0"/>
              <a:t>Cloud </a:t>
            </a:r>
            <a:r>
              <a:rPr lang="en-IN" sz="3600" b="1" dirty="0" smtClean="0"/>
              <a:t>Generator :</a:t>
            </a:r>
            <a:endParaRPr lang="en-IN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86238" y="3037871"/>
            <a:ext cx="94297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You need to build a Word Cloud Generator. The generator takes in a dynamic collection of documents (i.e., new documents keep coming in) and creates a word cloud based on the frequency of unique words in the document. The generator starts with an initial collection of N documents. You can control the generator to only the top k most frequently used words. You should also be able to stop the generator from selecting a pre-defined set of words W.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92909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103114"/>
            <a:ext cx="618970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Algorithmic Approach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801910" y="2130743"/>
            <a:ext cx="44410" cy="4995624"/>
          </a:xfrm>
          <a:prstGeom prst="rect">
            <a:avLst/>
          </a:prstGeom>
          <a:solidFill>
            <a:srgbClr val="CCCCCB"/>
          </a:solidFill>
          <a:ln/>
        </p:spPr>
      </p:sp>
      <p:sp>
        <p:nvSpPr>
          <p:cNvPr id="7" name="Shape 4"/>
          <p:cNvSpPr/>
          <p:nvPr/>
        </p:nvSpPr>
        <p:spPr>
          <a:xfrm>
            <a:off x="5074027" y="2532043"/>
            <a:ext cx="777597" cy="44410"/>
          </a:xfrm>
          <a:prstGeom prst="rect">
            <a:avLst/>
          </a:prstGeom>
          <a:solidFill>
            <a:srgbClr val="CCCCCB"/>
          </a:solidFill>
          <a:ln/>
        </p:spPr>
      </p:sp>
      <p:sp>
        <p:nvSpPr>
          <p:cNvPr id="8" name="Shape 5"/>
          <p:cNvSpPr/>
          <p:nvPr/>
        </p:nvSpPr>
        <p:spPr>
          <a:xfrm>
            <a:off x="4574084" y="2304336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AEAEA"/>
          </a:solidFill>
          <a:ln/>
        </p:spPr>
      </p:sp>
      <p:sp>
        <p:nvSpPr>
          <p:cNvPr id="9" name="Text 6"/>
          <p:cNvSpPr/>
          <p:nvPr/>
        </p:nvSpPr>
        <p:spPr>
          <a:xfrm>
            <a:off x="4748153" y="2346008"/>
            <a:ext cx="1516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6046113" y="235291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 smtClean="0">
                <a:solidFill>
                  <a:srgbClr val="1D1D1B"/>
                </a:solidFill>
                <a:latin typeface="Tomorrow" pitchFamily="34" charset="0"/>
                <a:ea typeface="Tomorrow" pitchFamily="34" charset="-122"/>
              </a:rPr>
              <a:t>Take data from user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6046113" y="2833330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Gather the text data and prepare it for processing.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5074027" y="4034373"/>
            <a:ext cx="777597" cy="44410"/>
          </a:xfrm>
          <a:prstGeom prst="rect">
            <a:avLst/>
          </a:prstGeom>
          <a:solidFill>
            <a:srgbClr val="CCCCCB"/>
          </a:solidFill>
          <a:ln/>
        </p:spPr>
      </p:sp>
      <p:sp>
        <p:nvSpPr>
          <p:cNvPr id="13" name="Shape 10"/>
          <p:cNvSpPr/>
          <p:nvPr/>
        </p:nvSpPr>
        <p:spPr>
          <a:xfrm>
            <a:off x="4574084" y="3806666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AEAEA"/>
          </a:solidFill>
          <a:ln/>
        </p:spPr>
      </p:sp>
      <p:sp>
        <p:nvSpPr>
          <p:cNvPr id="14" name="Text 11"/>
          <p:cNvSpPr/>
          <p:nvPr/>
        </p:nvSpPr>
        <p:spPr>
          <a:xfrm>
            <a:off x="4712077" y="3848338"/>
            <a:ext cx="22395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6046113" y="385524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Doubly Linked List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6046113" y="4335661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 smtClean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</a:t>
            </a: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 Doubly Linked List to store and manage the unique words and their counts.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5074027" y="5892105"/>
            <a:ext cx="777597" cy="44410"/>
          </a:xfrm>
          <a:prstGeom prst="rect">
            <a:avLst/>
          </a:prstGeom>
          <a:solidFill>
            <a:srgbClr val="CCCCCB"/>
          </a:solidFill>
          <a:ln/>
        </p:spPr>
      </p:sp>
      <p:sp>
        <p:nvSpPr>
          <p:cNvPr id="18" name="Shape 15"/>
          <p:cNvSpPr/>
          <p:nvPr/>
        </p:nvSpPr>
        <p:spPr>
          <a:xfrm>
            <a:off x="4574084" y="5664398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AEAEA"/>
          </a:solidFill>
          <a:ln/>
        </p:spPr>
      </p:sp>
      <p:sp>
        <p:nvSpPr>
          <p:cNvPr id="19" name="Text 16"/>
          <p:cNvSpPr/>
          <p:nvPr/>
        </p:nvSpPr>
        <p:spPr>
          <a:xfrm>
            <a:off x="4712672" y="5706070"/>
            <a:ext cx="22264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6046113" y="5712976"/>
            <a:ext cx="283071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 smtClean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Checking </a:t>
            </a:r>
            <a:r>
              <a:rPr lang="en-US" sz="2187" b="1" dirty="0" smtClean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</a:t>
            </a:r>
            <a:r>
              <a:rPr lang="en-US" sz="2187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Processing</a:t>
            </a:r>
            <a:endParaRPr lang="en-US" sz="2187" dirty="0"/>
          </a:p>
        </p:txBody>
      </p:sp>
      <p:sp>
        <p:nvSpPr>
          <p:cNvPr id="21" name="Text 18"/>
          <p:cNvSpPr/>
          <p:nvPr/>
        </p:nvSpPr>
        <p:spPr>
          <a:xfrm>
            <a:off x="6046113" y="6193393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Analyze each word, checking for its existence in the Linked List and updating the count accordingly.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11" y="80010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2048708"/>
            <a:ext cx="587478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Handling New Words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324993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AEAEA"/>
          </a:solidFill>
          <a:ln/>
        </p:spPr>
      </p:sp>
      <p:sp>
        <p:nvSpPr>
          <p:cNvPr id="7" name="Text 4"/>
          <p:cNvSpPr/>
          <p:nvPr/>
        </p:nvSpPr>
        <p:spPr>
          <a:xfrm>
            <a:off x="4664869" y="3291602"/>
            <a:ext cx="1516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5212913" y="3326249"/>
            <a:ext cx="331517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Traverse the Linked List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5212913" y="3806666"/>
            <a:ext cx="38200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Check if the current word already exists in the Linked List.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255085" y="324993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AEAEA"/>
          </a:solidFill>
          <a:ln/>
        </p:spPr>
      </p:sp>
      <p:sp>
        <p:nvSpPr>
          <p:cNvPr id="11" name="Text 8"/>
          <p:cNvSpPr/>
          <p:nvPr/>
        </p:nvSpPr>
        <p:spPr>
          <a:xfrm>
            <a:off x="9393079" y="3291602"/>
            <a:ext cx="22395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9977199" y="332624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Create a New Node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977199" y="3806666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If the word is not found, create a new node and insert it into the Linked List.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4490799" y="526863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AEAEA"/>
          </a:solidFill>
          <a:ln/>
        </p:spPr>
      </p:sp>
      <p:sp>
        <p:nvSpPr>
          <p:cNvPr id="15" name="Text 12"/>
          <p:cNvSpPr/>
          <p:nvPr/>
        </p:nvSpPr>
        <p:spPr>
          <a:xfrm>
            <a:off x="4629388" y="5310307"/>
            <a:ext cx="22264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5212913" y="53449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Update Word Count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5212913" y="5825371"/>
            <a:ext cx="858428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If the word is found, increment the count stored in the corresponding node.</a:t>
            </a:r>
            <a:endParaRPr lang="en-US" sz="175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331" y="0"/>
            <a:ext cx="4550130" cy="25480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2105620"/>
            <a:ext cx="789824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Checking for Existing Words</a:t>
            </a:r>
            <a:endParaRPr lang="en-US" sz="4374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3133249"/>
            <a:ext cx="3518059" cy="888682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2260163" y="435518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Traverse the List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2260163" y="4835604"/>
            <a:ext cx="307371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Start at the head of the Doubly Linked List and traverse through the nodes.</a:t>
            </a:r>
            <a:endParaRPr lang="en-US" sz="175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6052" y="3133249"/>
            <a:ext cx="3518178" cy="888682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5778222" y="435518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Compare the Word</a:t>
            </a:r>
            <a:endParaRPr lang="en-US" sz="2187" dirty="0"/>
          </a:p>
        </p:txBody>
      </p:sp>
      <p:sp>
        <p:nvSpPr>
          <p:cNvPr id="12" name="Text 7"/>
          <p:cNvSpPr/>
          <p:nvPr/>
        </p:nvSpPr>
        <p:spPr>
          <a:xfrm>
            <a:off x="5778222" y="4835604"/>
            <a:ext cx="307383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Compare the current word with the word stored in each node.</a:t>
            </a:r>
            <a:endParaRPr lang="en-US" sz="1750" dirty="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4229" y="3133249"/>
            <a:ext cx="3518178" cy="888682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9296400" y="435518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Return the Node</a:t>
            </a:r>
            <a:endParaRPr lang="en-US" sz="2187" dirty="0"/>
          </a:p>
        </p:txBody>
      </p:sp>
      <p:sp>
        <p:nvSpPr>
          <p:cNvPr id="15" name="Text 9"/>
          <p:cNvSpPr/>
          <p:nvPr/>
        </p:nvSpPr>
        <p:spPr>
          <a:xfrm>
            <a:off x="9296400" y="4835604"/>
            <a:ext cx="307383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If a match is found, return the corresponding node; otherwise, return null.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676638"/>
            <a:ext cx="72872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Incrementing Word Count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2704267"/>
            <a:ext cx="4542115" cy="1990963"/>
          </a:xfrm>
          <a:prstGeom prst="roundRect">
            <a:avLst>
              <a:gd name="adj" fmla="val 6696"/>
            </a:avLst>
          </a:prstGeom>
          <a:solidFill>
            <a:srgbClr val="EAEAEA"/>
          </a:solidFill>
          <a:ln/>
        </p:spPr>
      </p:sp>
      <p:sp>
        <p:nvSpPr>
          <p:cNvPr id="7" name="Text 4"/>
          <p:cNvSpPr/>
          <p:nvPr/>
        </p:nvSpPr>
        <p:spPr>
          <a:xfrm>
            <a:off x="1055370" y="292643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Retrieve the Node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1055370" y="3406854"/>
            <a:ext cx="409777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Locate the node in the Doubly Linked List that corresponds to the current word.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5597485" y="2704267"/>
            <a:ext cx="4542115" cy="1990963"/>
          </a:xfrm>
          <a:prstGeom prst="roundRect">
            <a:avLst>
              <a:gd name="adj" fmla="val 6696"/>
            </a:avLst>
          </a:prstGeom>
          <a:solidFill>
            <a:srgbClr val="EAEAEA"/>
          </a:solidFill>
          <a:ln/>
        </p:spPr>
      </p:sp>
      <p:sp>
        <p:nvSpPr>
          <p:cNvPr id="10" name="Text 7"/>
          <p:cNvSpPr/>
          <p:nvPr/>
        </p:nvSpPr>
        <p:spPr>
          <a:xfrm>
            <a:off x="5819656" y="292643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Update the Count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5819656" y="3406854"/>
            <a:ext cx="409777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Increment the count stored in the node, reflecting the increased frequency of the word.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833199" y="4917400"/>
            <a:ext cx="9306401" cy="1635562"/>
          </a:xfrm>
          <a:prstGeom prst="roundRect">
            <a:avLst>
              <a:gd name="adj" fmla="val 8151"/>
            </a:avLst>
          </a:prstGeom>
          <a:solidFill>
            <a:srgbClr val="EAEAEA"/>
          </a:solidFill>
          <a:ln/>
        </p:spPr>
      </p:sp>
      <p:sp>
        <p:nvSpPr>
          <p:cNvPr id="13" name="Text 10"/>
          <p:cNvSpPr/>
          <p:nvPr/>
        </p:nvSpPr>
        <p:spPr>
          <a:xfrm>
            <a:off x="1055370" y="513957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Maintain Ordering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1055370" y="5619988"/>
            <a:ext cx="886206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Reposition the node within the Linked List to maintain the correct ordering based on word count.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762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sp>
        <p:nvSpPr>
          <p:cNvPr id="5" name="Text 2"/>
          <p:cNvSpPr/>
          <p:nvPr/>
        </p:nvSpPr>
        <p:spPr>
          <a:xfrm>
            <a:off x="581323" y="407303"/>
            <a:ext cx="72872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571500" indent="-571500">
              <a:lnSpc>
                <a:spcPts val="5468"/>
              </a:lnSpc>
              <a:buFont typeface="Wingdings" panose="05000000000000000000" pitchFamily="2" charset="2"/>
              <a:buChar char="§"/>
            </a:pPr>
            <a:r>
              <a:rPr lang="en-US" sz="4374" b="1" dirty="0" smtClean="0">
                <a:solidFill>
                  <a:srgbClr val="1D1D1B"/>
                </a:solidFill>
                <a:latin typeface="Tomorrow" pitchFamily="34" charset="0"/>
                <a:ea typeface="Tomorrow" pitchFamily="34" charset="-122"/>
              </a:rPr>
              <a:t>After Making </a:t>
            </a:r>
            <a:r>
              <a:rPr lang="en-US" sz="4374" b="1" dirty="0" err="1" smtClean="0">
                <a:solidFill>
                  <a:srgbClr val="1D1D1B"/>
                </a:solidFill>
                <a:latin typeface="Tomorrow" pitchFamily="34" charset="0"/>
                <a:ea typeface="Tomorrow" pitchFamily="34" charset="-122"/>
              </a:rPr>
              <a:t>Linkedlist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56689" y="1415258"/>
            <a:ext cx="4542115" cy="1990963"/>
          </a:xfrm>
          <a:prstGeom prst="roundRect">
            <a:avLst>
              <a:gd name="adj" fmla="val 6696"/>
            </a:avLst>
          </a:prstGeom>
          <a:solidFill>
            <a:srgbClr val="EAEAEA"/>
          </a:solidFill>
          <a:ln/>
        </p:spPr>
      </p:sp>
      <p:sp>
        <p:nvSpPr>
          <p:cNvPr id="7" name="Text 4"/>
          <p:cNvSpPr/>
          <p:nvPr/>
        </p:nvSpPr>
        <p:spPr>
          <a:xfrm>
            <a:off x="1055370" y="159459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>
              <a:lnSpc>
                <a:spcPts val="2734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latin typeface="Arial Narrow" panose="020B0606020202030204" pitchFamily="34" charset="0"/>
              </a:rPr>
              <a:t>Give more option to user : </a:t>
            </a:r>
            <a:r>
              <a:rPr lang="en-IN" sz="2400" dirty="0"/>
              <a:t> </a:t>
            </a:r>
          </a:p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1055370" y="2213134"/>
            <a:ext cx="409777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Mongolian Baiti" panose="03000500000000000000" pitchFamily="66" charset="0"/>
                <a:cs typeface="Mongolian Baiti" panose="03000500000000000000" pitchFamily="66" charset="0"/>
              </a:rPr>
              <a:t>Print top k word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Mongolian Baiti" panose="03000500000000000000" pitchFamily="66" charset="0"/>
                <a:cs typeface="Mongolian Baiti" panose="03000500000000000000" pitchFamily="66" charset="0"/>
              </a:rPr>
              <a:t>Search Specific word’s frequency  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Mongolian Baiti" panose="03000500000000000000" pitchFamily="66" charset="0"/>
                <a:cs typeface="Mongolian Baiti" panose="03000500000000000000" pitchFamily="66" charset="0"/>
              </a:rPr>
              <a:t>Search Specific frequency   ’s words </a:t>
            </a:r>
          </a:p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5819656" y="292643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5819656" y="3406854"/>
            <a:ext cx="409777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1055370" y="513957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1055370" y="5619988"/>
            <a:ext cx="886206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" y="4291717"/>
            <a:ext cx="12815510" cy="381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83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sp>
        <p:nvSpPr>
          <p:cNvPr id="4" name="Text 2"/>
          <p:cNvSpPr/>
          <p:nvPr/>
        </p:nvSpPr>
        <p:spPr>
          <a:xfrm>
            <a:off x="3312260" y="6696778"/>
            <a:ext cx="954393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115270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 smtClean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Bi-directional </a:t>
            </a:r>
            <a:r>
              <a:rPr lang="en-US" sz="2187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Navigation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031813"/>
            <a:ext cx="315634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The Doubly Linked List allows for easy traversal in both forward and backward directions, simplifying the process of managing word data.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11527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Efficient Insertions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3684627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New words can be seamlessly added to the Linked List, maintaining the overall structure and ordering.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115270"/>
            <a:ext cx="306371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Flexible Modifications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3684627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Updating word counts or removing words can be easily accomplished within the Doubly Linked List framework.</a:t>
            </a:r>
            <a:endParaRPr lang="en-US" sz="1750" dirty="0"/>
          </a:p>
        </p:txBody>
      </p:sp>
      <p:sp>
        <p:nvSpPr>
          <p:cNvPr id="12" name="Rounded Rectangle 11"/>
          <p:cNvSpPr/>
          <p:nvPr/>
        </p:nvSpPr>
        <p:spPr>
          <a:xfrm>
            <a:off x="1400617" y="385817"/>
            <a:ext cx="11464119" cy="2224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2634018" y="1128768"/>
            <a:ext cx="8584442" cy="741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ts val="5468"/>
              </a:lnSpc>
              <a:buFont typeface="Wingdings" panose="05000000000000000000" pitchFamily="2" charset="2"/>
              <a:buChar char="§"/>
            </a:pPr>
            <a:r>
              <a:rPr lang="en-US" sz="4000" b="1" dirty="0" smtClean="0">
                <a:solidFill>
                  <a:srgbClr val="1D1D1B"/>
                </a:solidFill>
                <a:latin typeface="Times New Roman" panose="02020603050405020304" pitchFamily="18" charset="0"/>
                <a:ea typeface="Tomorrow" pitchFamily="34" charset="-122"/>
                <a:cs typeface="Times New Roman" panose="02020603050405020304" pitchFamily="18" charset="0"/>
              </a:rPr>
              <a:t>Data </a:t>
            </a:r>
            <a:r>
              <a:rPr lang="en-US" sz="4000" b="1" dirty="0">
                <a:solidFill>
                  <a:srgbClr val="1D1D1B"/>
                </a:solidFill>
                <a:latin typeface="Times New Roman" panose="02020603050405020304" pitchFamily="18" charset="0"/>
                <a:ea typeface="Tomorrow" pitchFamily="34" charset="-122"/>
                <a:cs typeface="Times New Roman" panose="02020603050405020304" pitchFamily="18" charset="0"/>
              </a:rPr>
              <a:t>Structure: Doubly Linked List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67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-174844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sp>
        <p:nvSpPr>
          <p:cNvPr id="5" name="Text 2"/>
          <p:cNvSpPr/>
          <p:nvPr/>
        </p:nvSpPr>
        <p:spPr>
          <a:xfrm>
            <a:off x="581323" y="407303"/>
            <a:ext cx="72872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endParaRPr lang="en-US" sz="4374" dirty="0"/>
          </a:p>
        </p:txBody>
      </p:sp>
      <p:sp>
        <p:nvSpPr>
          <p:cNvPr id="7" name="Text 4"/>
          <p:cNvSpPr/>
          <p:nvPr/>
        </p:nvSpPr>
        <p:spPr>
          <a:xfrm>
            <a:off x="1055370" y="159459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1055370" y="2213134"/>
            <a:ext cx="409777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5819656" y="292643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5819656" y="3406854"/>
            <a:ext cx="409777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1055370" y="513957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1055370" y="5619988"/>
            <a:ext cx="886206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66" y="217884"/>
            <a:ext cx="14851899" cy="778382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24497" y="625965"/>
            <a:ext cx="7216726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200" b="1" dirty="0">
                <a:latin typeface="Algerian" panose="04020705040A02060702" pitchFamily="82" charset="0"/>
              </a:rPr>
              <a:t>Time Complexity :</a:t>
            </a:r>
            <a:r>
              <a:rPr lang="en-IN" sz="2400" dirty="0">
                <a:latin typeface="Algerian" panose="04020705040A02060702" pitchFamily="82" charset="0"/>
              </a:rPr>
              <a:t> </a:t>
            </a:r>
            <a:r>
              <a:rPr lang="en-IN" dirty="0">
                <a:latin typeface="Algerian" panose="04020705040A02060702" pitchFamily="82" charset="0"/>
              </a:rPr>
              <a:t>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N" dirty="0">
              <a:latin typeface="Algerian" panose="04020705040A02060702" pitchFamily="82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N" dirty="0">
              <a:latin typeface="Algerian" panose="04020705040A02060702" pitchFamily="82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dirty="0">
                <a:latin typeface="Algerian" panose="04020705040A02060702" pitchFamily="82" charset="0"/>
              </a:rPr>
              <a:t>O(N) For Add </a:t>
            </a:r>
            <a:r>
              <a:rPr lang="en-IN" dirty="0" smtClean="0">
                <a:latin typeface="Algerian" panose="04020705040A02060702" pitchFamily="82" charset="0"/>
              </a:rPr>
              <a:t>Data In Linked-list </a:t>
            </a:r>
            <a:r>
              <a:rPr lang="en-IN" dirty="0">
                <a:latin typeface="Algerian" panose="04020705040A02060702" pitchFamily="82" charset="0"/>
              </a:rPr>
              <a:t>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dirty="0">
                <a:latin typeface="Algerian" panose="04020705040A02060702" pitchFamily="82" charset="0"/>
              </a:rPr>
              <a:t>O(M log(M)) For Sorting Top K Word In Vectors </a:t>
            </a:r>
            <a:endParaRPr lang="en-IN" dirty="0" smtClean="0">
              <a:latin typeface="Algerian" panose="04020705040A02060702" pitchFamily="82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dirty="0" smtClean="0">
                <a:latin typeface="Algerian" panose="04020705040A02060702" pitchFamily="82" charset="0"/>
              </a:rPr>
              <a:t> </a:t>
            </a:r>
            <a:r>
              <a:rPr lang="en-IN" dirty="0">
                <a:latin typeface="Algerian" panose="04020705040A02060702" pitchFamily="82" charset="0"/>
              </a:rPr>
              <a:t>O(K) For Print Top K Word 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dirty="0">
                <a:latin typeface="Algerian" panose="04020705040A02060702" pitchFamily="82" charset="0"/>
              </a:rPr>
              <a:t>O(K) For Search Specific Word's Frequency 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dirty="0">
                <a:latin typeface="Algerian" panose="04020705040A02060702" pitchFamily="82" charset="0"/>
              </a:rPr>
              <a:t>O(K) For Search Specific Word's Frequency 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dirty="0">
                <a:latin typeface="Algerian" panose="04020705040A02060702" pitchFamily="82" charset="0"/>
              </a:rPr>
              <a:t>O(N/2) Because For We Have To Travel In Full Linked List . </a:t>
            </a:r>
          </a:p>
          <a:p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36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55</TotalTime>
  <Words>541</Words>
  <Application>Microsoft Office PowerPoint</Application>
  <PresentationFormat>Custom</PresentationFormat>
  <Paragraphs>79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Algerian</vt:lpstr>
      <vt:lpstr>Arial</vt:lpstr>
      <vt:lpstr>Arial Narrow</vt:lpstr>
      <vt:lpstr>Calibri</vt:lpstr>
      <vt:lpstr>Century Gothic</vt:lpstr>
      <vt:lpstr>Mongolian Baiti</vt:lpstr>
      <vt:lpstr>Times New Roman</vt:lpstr>
      <vt:lpstr>Tomorrow</vt:lpstr>
      <vt:lpstr>Wingdings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windows 10 pro</cp:lastModifiedBy>
  <cp:revision>8</cp:revision>
  <dcterms:created xsi:type="dcterms:W3CDTF">2024-05-03T12:11:09Z</dcterms:created>
  <dcterms:modified xsi:type="dcterms:W3CDTF">2024-05-03T13:06:37Z</dcterms:modified>
</cp:coreProperties>
</file>