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17" r:id="rId5"/>
    <p:sldId id="307" r:id="rId6"/>
    <p:sldId id="308" r:id="rId7"/>
    <p:sldId id="278" r:id="rId8"/>
    <p:sldId id="310" r:id="rId9"/>
    <p:sldId id="311" r:id="rId10"/>
    <p:sldId id="318"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275B1-37B0-4899-99BD-8A0B7BDF2728}" v="122" dt="2024-05-03T18:51:09.480"/>
    <p1510:client id="{54D4F7DF-16A4-497F-8C8E-92CDD5A068A3}" v="1" dt="2024-05-03T18:52:46.208"/>
    <p1510:client id="{7914AD01-8A80-415B-BA4C-3202BCE96170}" v="2" dt="2024-05-03T18:40:48.554"/>
    <p1510:client id="{C10161D7-13C6-4C29-8F32-92155DBBB9FD}" v="2" dt="2024-05-03T17:38:34.486"/>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28"/>
        <p:guide pos="3864"/>
        <p:guide orient="horz" pos="1272"/>
        <p:guide orient="horz" pos="2312"/>
        <p:guide orient="horz" pos="1944"/>
        <p:guide orient="horz" pos="232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4D4F7DF-16A4-497F-8C8E-92CDD5A068A3}"/>
    <pc:docChg chg="modSld">
      <pc:chgData name="Guest User" userId="" providerId="Windows Live" clId="Web-{54D4F7DF-16A4-497F-8C8E-92CDD5A068A3}" dt="2024-05-03T18:52:46.208" v="0" actId="1076"/>
      <pc:docMkLst>
        <pc:docMk/>
      </pc:docMkLst>
      <pc:sldChg chg="modSp">
        <pc:chgData name="Guest User" userId="" providerId="Windows Live" clId="Web-{54D4F7DF-16A4-497F-8C8E-92CDD5A068A3}" dt="2024-05-03T18:52:46.208" v="0" actId="1076"/>
        <pc:sldMkLst>
          <pc:docMk/>
          <pc:sldMk cId="3586345701" sldId="318"/>
        </pc:sldMkLst>
        <pc:spChg chg="mod">
          <ac:chgData name="Guest User" userId="" providerId="Windows Live" clId="Web-{54D4F7DF-16A4-497F-8C8E-92CDD5A068A3}" dt="2024-05-03T18:52:46.208" v="0" actId="1076"/>
          <ac:spMkLst>
            <pc:docMk/>
            <pc:sldMk cId="3586345701" sldId="318"/>
            <ac:spMk id="8" creationId="{AA6DE715-383C-D36F-E8A0-44E8A23C5AA5}"/>
          </ac:spMkLst>
        </pc:spChg>
      </pc:sldChg>
    </pc:docChg>
  </pc:docChgLst>
  <pc:docChgLst>
    <pc:chgData name="Guest User" providerId="Windows Live" clId="Web-{C10161D7-13C6-4C29-8F32-92155DBBB9FD}"/>
    <pc:docChg chg="modSld">
      <pc:chgData name="Guest User" userId="" providerId="Windows Live" clId="Web-{C10161D7-13C6-4C29-8F32-92155DBBB9FD}" dt="2024-05-03T17:38:34.486" v="1" actId="20577"/>
      <pc:docMkLst>
        <pc:docMk/>
      </pc:docMkLst>
      <pc:sldChg chg="modSp">
        <pc:chgData name="Guest User" userId="" providerId="Windows Live" clId="Web-{C10161D7-13C6-4C29-8F32-92155DBBB9FD}" dt="2024-05-03T17:38:34.486" v="1" actId="20577"/>
        <pc:sldMkLst>
          <pc:docMk/>
          <pc:sldMk cId="520000563" sldId="278"/>
        </pc:sldMkLst>
        <pc:spChg chg="mod">
          <ac:chgData name="Guest User" userId="" providerId="Windows Live" clId="Web-{C10161D7-13C6-4C29-8F32-92155DBBB9FD}" dt="2024-05-03T17:38:34.486" v="1" actId="20577"/>
          <ac:spMkLst>
            <pc:docMk/>
            <pc:sldMk cId="520000563" sldId="278"/>
            <ac:spMk id="3" creationId="{61377AF6-2477-81EC-D1BC-43FD72DF18F6}"/>
          </ac:spMkLst>
        </pc:spChg>
      </pc:sldChg>
    </pc:docChg>
  </pc:docChgLst>
  <pc:docChgLst>
    <pc:chgData name="Rutu Chaudhari" userId="d4a452291cca9dd5" providerId="LiveId" clId="{2EF275B1-37B0-4899-99BD-8A0B7BDF2728}"/>
    <pc:docChg chg="custSel addSld delSld modSld sldOrd">
      <pc:chgData name="Rutu Chaudhari" userId="d4a452291cca9dd5" providerId="LiveId" clId="{2EF275B1-37B0-4899-99BD-8A0B7BDF2728}" dt="2024-05-03T18:51:09.481" v="161" actId="20577"/>
      <pc:docMkLst>
        <pc:docMk/>
      </pc:docMkLst>
      <pc:sldChg chg="add del">
        <pc:chgData name="Rutu Chaudhari" userId="d4a452291cca9dd5" providerId="LiveId" clId="{2EF275B1-37B0-4899-99BD-8A0B7BDF2728}" dt="2024-05-03T18:33:32.415" v="1" actId="47"/>
        <pc:sldMkLst>
          <pc:docMk/>
          <pc:sldMk cId="2267823172" sldId="318"/>
        </pc:sldMkLst>
      </pc:sldChg>
      <pc:sldChg chg="addSp delSp modSp add mod ord">
        <pc:chgData name="Rutu Chaudhari" userId="d4a452291cca9dd5" providerId="LiveId" clId="{2EF275B1-37B0-4899-99BD-8A0B7BDF2728}" dt="2024-05-03T18:51:09.481" v="161" actId="20577"/>
        <pc:sldMkLst>
          <pc:docMk/>
          <pc:sldMk cId="3586345701" sldId="318"/>
        </pc:sldMkLst>
        <pc:spChg chg="mod">
          <ac:chgData name="Rutu Chaudhari" userId="d4a452291cca9dd5" providerId="LiveId" clId="{2EF275B1-37B0-4899-99BD-8A0B7BDF2728}" dt="2024-05-03T18:35:15.992" v="47" actId="1076"/>
          <ac:spMkLst>
            <pc:docMk/>
            <pc:sldMk cId="3586345701" sldId="318"/>
            <ac:spMk id="2" creationId="{2403EE45-3924-5A20-4FDE-7EA6BBEBD06F}"/>
          </ac:spMkLst>
        </pc:spChg>
        <pc:spChg chg="add del mod">
          <ac:chgData name="Rutu Chaudhari" userId="d4a452291cca9dd5" providerId="LiveId" clId="{2EF275B1-37B0-4899-99BD-8A0B7BDF2728}" dt="2024-05-03T18:34:29.307" v="40"/>
          <ac:spMkLst>
            <pc:docMk/>
            <pc:sldMk cId="3586345701" sldId="318"/>
            <ac:spMk id="3" creationId="{4012878C-5F17-4A81-A611-2210306EBCC9}"/>
          </ac:spMkLst>
        </pc:spChg>
        <pc:spChg chg="add mod">
          <ac:chgData name="Rutu Chaudhari" userId="d4a452291cca9dd5" providerId="LiveId" clId="{2EF275B1-37B0-4899-99BD-8A0B7BDF2728}" dt="2024-05-03T18:35:10.817" v="45" actId="1076"/>
          <ac:spMkLst>
            <pc:docMk/>
            <pc:sldMk cId="3586345701" sldId="318"/>
            <ac:spMk id="4" creationId="{EAABF57D-082E-4B94-34EB-09ECCC4B5A1D}"/>
          </ac:spMkLst>
        </pc:spChg>
        <pc:spChg chg="del">
          <ac:chgData name="Rutu Chaudhari" userId="d4a452291cca9dd5" providerId="LiveId" clId="{2EF275B1-37B0-4899-99BD-8A0B7BDF2728}" dt="2024-05-03T18:33:46.803" v="7" actId="478"/>
          <ac:spMkLst>
            <pc:docMk/>
            <pc:sldMk cId="3586345701" sldId="318"/>
            <ac:spMk id="7" creationId="{38750BE2-BDA2-55CE-B07D-31740E3B5B7E}"/>
          </ac:spMkLst>
        </pc:spChg>
        <pc:spChg chg="add mod">
          <ac:chgData name="Rutu Chaudhari" userId="d4a452291cca9dd5" providerId="LiveId" clId="{2EF275B1-37B0-4899-99BD-8A0B7BDF2728}" dt="2024-05-03T18:51:09.481" v="161" actId="20577"/>
          <ac:spMkLst>
            <pc:docMk/>
            <pc:sldMk cId="3586345701" sldId="318"/>
            <ac:spMk id="8" creationId="{AA6DE715-383C-D36F-E8A0-44E8A23C5AA5}"/>
          </ac:spMkLst>
        </pc:spChg>
        <pc:picChg chg="del">
          <ac:chgData name="Rutu Chaudhari" userId="d4a452291cca9dd5" providerId="LiveId" clId="{2EF275B1-37B0-4899-99BD-8A0B7BDF2728}" dt="2024-05-03T18:33:37.841" v="5" actId="478"/>
          <ac:picMkLst>
            <pc:docMk/>
            <pc:sldMk cId="3586345701" sldId="318"/>
            <ac:picMk id="5" creationId="{449E05EA-326F-D165-62F7-9B739C05F0F2}"/>
          </ac:picMkLst>
        </pc:picChg>
        <pc:picChg chg="del">
          <ac:chgData name="Rutu Chaudhari" userId="d4a452291cca9dd5" providerId="LiveId" clId="{2EF275B1-37B0-4899-99BD-8A0B7BDF2728}" dt="2024-05-03T18:33:39.715" v="6" actId="478"/>
          <ac:picMkLst>
            <pc:docMk/>
            <pc:sldMk cId="3586345701" sldId="318"/>
            <ac:picMk id="6" creationId="{B6665566-7422-C990-8E23-614DB7AC5E6C}"/>
          </ac:picMkLst>
        </pc:picChg>
      </pc:sldChg>
      <pc:sldChg chg="add del">
        <pc:chgData name="Rutu Chaudhari" userId="d4a452291cca9dd5" providerId="LiveId" clId="{2EF275B1-37B0-4899-99BD-8A0B7BDF2728}" dt="2024-05-03T18:34:34.770" v="41" actId="47"/>
        <pc:sldMkLst>
          <pc:docMk/>
          <pc:sldMk cId="3032570179" sldId="319"/>
        </pc:sldMkLst>
      </pc:sldChg>
    </pc:docChg>
  </pc:docChgLst>
  <pc:docChgLst>
    <pc:chgData name="Guest User" providerId="Windows Live" clId="Web-{7914AD01-8A80-415B-BA4C-3202BCE96170}"/>
    <pc:docChg chg="modSld">
      <pc:chgData name="Guest User" userId="" providerId="Windows Live" clId="Web-{7914AD01-8A80-415B-BA4C-3202BCE96170}" dt="2024-05-03T18:40:48.554" v="1"/>
      <pc:docMkLst>
        <pc:docMk/>
      </pc:docMkLst>
      <pc:sldChg chg="delSp modSp">
        <pc:chgData name="Guest User" userId="" providerId="Windows Live" clId="Web-{7914AD01-8A80-415B-BA4C-3202BCE96170}" dt="2024-05-03T18:40:48.554" v="1"/>
        <pc:sldMkLst>
          <pc:docMk/>
          <pc:sldMk cId="3586345701" sldId="318"/>
        </pc:sldMkLst>
        <pc:spChg chg="del mod">
          <ac:chgData name="Guest User" userId="" providerId="Windows Live" clId="Web-{7914AD01-8A80-415B-BA4C-3202BCE96170}" dt="2024-05-03T18:40:48.554" v="1"/>
          <ac:spMkLst>
            <pc:docMk/>
            <pc:sldMk cId="3586345701" sldId="318"/>
            <ac:spMk id="4" creationId="{EAABF57D-082E-4B94-34EB-09ECCC4B5A1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5/3/2024</a:t>
            </a:fld>
            <a:endParaRPr lang="en-US"/>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5/3/2024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a:p>
        </p:txBody>
      </p:sp>
    </p:spTree>
    <p:extLst>
      <p:ext uri="{BB962C8B-B14F-4D97-AF65-F5344CB8AC3E}">
        <p14:creationId xmlns:p14="http://schemas.microsoft.com/office/powerpoint/2010/main" val="102628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a:p>
        </p:txBody>
      </p:sp>
    </p:spTree>
    <p:extLst>
      <p:ext uri="{BB962C8B-B14F-4D97-AF65-F5344CB8AC3E}">
        <p14:creationId xmlns:p14="http://schemas.microsoft.com/office/powerpoint/2010/main"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a:p>
        </p:txBody>
      </p:sp>
    </p:spTree>
    <p:extLst>
      <p:ext uri="{BB962C8B-B14F-4D97-AF65-F5344CB8AC3E}">
        <p14:creationId xmlns:p14="http://schemas.microsoft.com/office/powerpoint/2010/main" val="37901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i0zVs7psD4rxUItvX_SMnMDjoxW9_Skn/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266233" y="548148"/>
            <a:ext cx="11659534" cy="5761703"/>
          </a:xfrm>
        </p:spPr>
        <p:txBody>
          <a:bodyPr anchor="ctr"/>
          <a:lstStyle/>
          <a:p>
            <a:r>
              <a:rPr lang="en-US"/>
              <a:t>IT205-Data Structure</a:t>
            </a:r>
          </a:p>
        </p:txBody>
      </p:sp>
      <p:sp>
        <p:nvSpPr>
          <p:cNvPr id="2" name="TextBox 1">
            <a:extLst>
              <a:ext uri="{FF2B5EF4-FFF2-40B4-BE49-F238E27FC236}">
                <a16:creationId xmlns:a16="http://schemas.microsoft.com/office/drawing/2014/main" id="{A8AE93C7-8841-4682-5565-37E86382BC33}"/>
              </a:ext>
            </a:extLst>
          </p:cNvPr>
          <p:cNvSpPr txBox="1"/>
          <p:nvPr/>
        </p:nvSpPr>
        <p:spPr>
          <a:xfrm>
            <a:off x="2888941" y="3820144"/>
            <a:ext cx="4050890" cy="400110"/>
          </a:xfrm>
          <a:prstGeom prst="rect">
            <a:avLst/>
          </a:prstGeom>
          <a:noFill/>
        </p:spPr>
        <p:txBody>
          <a:bodyPr wrap="square" rtlCol="0">
            <a:spAutoFit/>
          </a:bodyPr>
          <a:lstStyle/>
          <a:p>
            <a:r>
              <a:rPr lang="en-US" sz="2000"/>
              <a:t>P9.TV Channel Scheduler </a:t>
            </a:r>
            <a:endParaRPr lang="en-IN" sz="2000"/>
          </a:p>
        </p:txBody>
      </p:sp>
    </p:spTree>
    <p:extLst>
      <p:ext uri="{BB962C8B-B14F-4D97-AF65-F5344CB8AC3E}">
        <p14:creationId xmlns:p14="http://schemas.microsoft.com/office/powerpoint/2010/main" val="1338167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640010" y="410006"/>
            <a:ext cx="6663616" cy="924232"/>
          </a:xfrm>
        </p:spPr>
        <p:txBody>
          <a:bodyPr/>
          <a:lstStyle/>
          <a:p>
            <a:r>
              <a:rPr lang="en-US" sz="3200">
                <a:cs typeface="Arial" panose="020B0604020202020204" pitchFamily="34" charset="0"/>
              </a:rPr>
              <a:t>Problem(P9. TV Channel Scheduler): </a:t>
            </a:r>
            <a:endParaRPr lang="en-US"/>
          </a:p>
        </p:txBody>
      </p:sp>
      <p:sp>
        <p:nvSpPr>
          <p:cNvPr id="5" name="TextBox 4">
            <a:extLst>
              <a:ext uri="{FF2B5EF4-FFF2-40B4-BE49-F238E27FC236}">
                <a16:creationId xmlns:a16="http://schemas.microsoft.com/office/drawing/2014/main" id="{164AACF6-6883-5797-D5E8-B774EA8DF9DD}"/>
              </a:ext>
            </a:extLst>
          </p:cNvPr>
          <p:cNvSpPr txBox="1"/>
          <p:nvPr/>
        </p:nvSpPr>
        <p:spPr>
          <a:xfrm>
            <a:off x="640010" y="1609708"/>
            <a:ext cx="11200365" cy="5632311"/>
          </a:xfrm>
          <a:prstGeom prst="rect">
            <a:avLst/>
          </a:prstGeom>
          <a:noFill/>
        </p:spPr>
        <p:txBody>
          <a:bodyPr wrap="square" rtlCol="0">
            <a:spAutoFit/>
          </a:bodyPr>
          <a:lstStyle/>
          <a:p>
            <a:pPr marL="0" indent="0" algn="l">
              <a:buNone/>
            </a:pPr>
            <a:r>
              <a:rPr lang="en-US" sz="2000">
                <a:solidFill>
                  <a:schemeClr val="accent1">
                    <a:lumMod val="10000"/>
                  </a:schemeClr>
                </a:solidFill>
                <a:latin typeface="Candara" panose="020E0502030303020204" pitchFamily="34" charset="0"/>
                <a:cs typeface="Arial" panose="020B0604020202020204" pitchFamily="34" charset="0"/>
              </a:rPr>
              <a:t>You are to build a TV Channel Scheduler. The Scheduler works for family members who want to record their favorite TV series so that they can watch them later and get notified by the Scheduler when they have time (it knows their availability slots - randomly initialized). There are N members in a family, each having their favorite series out of a total of M. Multiple members may love the same series. However, the Scheduler cannot schedule a series if there is a conflict of interest. Also, members want to get on time for p slots. The Scheduler needs to minimize total episode misses.</a:t>
            </a:r>
          </a:p>
          <a:p>
            <a:pPr marL="0" indent="0" algn="l">
              <a:buNone/>
            </a:pPr>
            <a:r>
              <a:rPr lang="en-US" sz="2000">
                <a:solidFill>
                  <a:schemeClr val="accent1">
                    <a:lumMod val="10000"/>
                  </a:schemeClr>
                </a:solidFill>
                <a:latin typeface="Candara" panose="020E0502030303020204" pitchFamily="34" charset="0"/>
                <a:cs typeface="Arial" panose="020B0604020202020204" pitchFamily="34" charset="0"/>
              </a:rPr>
              <a:t>Input data will be a file (can be txt or </a:t>
            </a:r>
            <a:r>
              <a:rPr lang="en-US" sz="2000" err="1">
                <a:solidFill>
                  <a:schemeClr val="accent1">
                    <a:lumMod val="10000"/>
                  </a:schemeClr>
                </a:solidFill>
                <a:latin typeface="Candara" panose="020E0502030303020204" pitchFamily="34" charset="0"/>
                <a:cs typeface="Arial" panose="020B0604020202020204" pitchFamily="34" charset="0"/>
              </a:rPr>
              <a:t>xls</a:t>
            </a:r>
            <a:r>
              <a:rPr lang="en-US" sz="2000">
                <a:solidFill>
                  <a:schemeClr val="accent1">
                    <a:lumMod val="10000"/>
                  </a:schemeClr>
                </a:solidFill>
                <a:latin typeface="Candara" panose="020E0502030303020204" pitchFamily="34" charset="0"/>
                <a:cs typeface="Arial" panose="020B0604020202020204" pitchFamily="34" charset="0"/>
              </a:rPr>
              <a:t>) with records in the format:</a:t>
            </a:r>
          </a:p>
          <a:p>
            <a:pPr marL="342900" indent="-342900" algn="l">
              <a:buFont typeface="Courier New" panose="02070309020205020404" pitchFamily="49" charset="0"/>
              <a:buChar char="o"/>
            </a:pPr>
            <a:r>
              <a:rPr lang="en-US" sz="2000">
                <a:solidFill>
                  <a:schemeClr val="accent1">
                    <a:lumMod val="10000"/>
                  </a:schemeClr>
                </a:solidFill>
                <a:latin typeface="Candara" panose="020E0502030303020204" pitchFamily="34" charset="0"/>
                <a:cs typeface="Arial" panose="020B0604020202020204" pitchFamily="34" charset="0"/>
              </a:rPr>
              <a:t>Family member name</a:t>
            </a:r>
          </a:p>
          <a:p>
            <a:pPr marL="342900" indent="-342900">
              <a:buFont typeface="Courier New" panose="02070309020205020404" pitchFamily="49" charset="0"/>
              <a:buChar char="o"/>
            </a:pPr>
            <a:r>
              <a:rPr lang="en-US" sz="2000">
                <a:solidFill>
                  <a:schemeClr val="accent1">
                    <a:lumMod val="10000"/>
                  </a:schemeClr>
                </a:solidFill>
                <a:latin typeface="Candara" panose="020E0502030303020204" pitchFamily="34" charset="0"/>
                <a:cs typeface="Arial" panose="020B0604020202020204" pitchFamily="34" charset="0"/>
              </a:rPr>
              <a:t>Availability slots (will be a set of time intervals for each of 7 days)</a:t>
            </a:r>
          </a:p>
          <a:p>
            <a:pPr marL="342900" indent="-342900">
              <a:buFont typeface="Courier New" panose="02070309020205020404" pitchFamily="49" charset="0"/>
              <a:buChar char="o"/>
            </a:pPr>
            <a:r>
              <a:rPr lang="en-US" sz="2000">
                <a:solidFill>
                  <a:schemeClr val="accent1">
                    <a:lumMod val="10000"/>
                  </a:schemeClr>
                </a:solidFill>
                <a:latin typeface="Candara" panose="020E0502030303020204" pitchFamily="34" charset="0"/>
                <a:cs typeface="Arial" panose="020B0604020202020204" pitchFamily="34" charset="0"/>
              </a:rPr>
              <a:t>Set (S) of favorite TV series (S &lt;= M)</a:t>
            </a:r>
          </a:p>
          <a:p>
            <a:pPr marL="342900" indent="-342900">
              <a:buFont typeface="Courier New" panose="02070309020205020404" pitchFamily="49" charset="0"/>
              <a:buChar char="o"/>
            </a:pPr>
            <a:r>
              <a:rPr lang="en-US" sz="2000">
                <a:solidFill>
                  <a:schemeClr val="accent1">
                    <a:lumMod val="10000"/>
                  </a:schemeClr>
                </a:solidFill>
                <a:latin typeface="Candara" panose="020E0502030303020204" pitchFamily="34" charset="0"/>
                <a:cs typeface="Arial" panose="020B0604020202020204" pitchFamily="34" charset="0"/>
              </a:rPr>
              <a:t>Conflict of interest means two or more overlapping intervals</a:t>
            </a:r>
          </a:p>
          <a:p>
            <a:pPr marL="342900" indent="-342900">
              <a:buFont typeface="Courier New" panose="02070309020205020404" pitchFamily="49" charset="0"/>
              <a:buChar char="o"/>
            </a:pPr>
            <a:r>
              <a:rPr lang="en-US" sz="2000">
                <a:solidFill>
                  <a:schemeClr val="accent1">
                    <a:lumMod val="10000"/>
                  </a:schemeClr>
                </a:solidFill>
                <a:latin typeface="Candara" panose="020E0502030303020204" pitchFamily="34" charset="0"/>
                <a:cs typeface="Arial" panose="020B0604020202020204" pitchFamily="34" charset="0"/>
              </a:rPr>
              <a:t>“Also, members want to get on time for p slots”: This means for at least p slots (out of S), every member wants to be on time and not wait.</a:t>
            </a:r>
            <a:endParaRPr lang="en-IN" sz="2000">
              <a:solidFill>
                <a:schemeClr val="accent1">
                  <a:lumMod val="10000"/>
                </a:schemeClr>
              </a:solidFill>
              <a:latin typeface="Candara" panose="020E0502030303020204" pitchFamily="34" charset="0"/>
              <a:cs typeface="Arial" panose="020B0604020202020204" pitchFamily="34" charset="0"/>
            </a:endParaRPr>
          </a:p>
          <a:p>
            <a:endParaRPr lang="en-US" sz="2000">
              <a:solidFill>
                <a:schemeClr val="accent1">
                  <a:lumMod val="10000"/>
                </a:schemeClr>
              </a:solidFill>
              <a:latin typeface="Candara" panose="020E0502030303020204" pitchFamily="34" charset="0"/>
              <a:cs typeface="Arial" panose="020B0604020202020204" pitchFamily="34" charset="0"/>
            </a:endParaRPr>
          </a:p>
          <a:p>
            <a:pPr marL="342900" indent="-342900" algn="l">
              <a:buFont typeface="Courier New" panose="02070309020205020404" pitchFamily="49" charset="0"/>
              <a:buChar char="o"/>
            </a:pPr>
            <a:endParaRPr lang="en-US" sz="2000">
              <a:solidFill>
                <a:schemeClr val="accent1">
                  <a:lumMod val="10000"/>
                </a:schemeClr>
              </a:solidFill>
              <a:latin typeface="Candara" panose="020E0502030303020204" pitchFamily="34" charset="0"/>
              <a:cs typeface="Arial" panose="020B0604020202020204" pitchFamily="34" charset="0"/>
            </a:endParaRPr>
          </a:p>
          <a:p>
            <a:pPr algn="l"/>
            <a:endParaRPr lang="en-US" sz="2000">
              <a:solidFill>
                <a:schemeClr val="accent1">
                  <a:lumMod val="10000"/>
                </a:schemeClr>
              </a:solidFill>
              <a:latin typeface="Candara" panose="020E0502030303020204" pitchFamily="34" charset="0"/>
              <a:cs typeface="Arial" panose="020B0604020202020204" pitchFamily="34" charset="0"/>
            </a:endParaRPr>
          </a:p>
          <a:p>
            <a:pPr algn="l"/>
            <a:endParaRPr lang="en-IN" sz="2000">
              <a:solidFill>
                <a:schemeClr val="accent1">
                  <a:lumMod val="10000"/>
                </a:schemeClr>
              </a:solidFill>
              <a:latin typeface="Candara" panose="020E0502030303020204" pitchFamily="34" charset="0"/>
            </a:endParaRPr>
          </a:p>
          <a:p>
            <a:endParaRPr lang="en-IN" sz="2000">
              <a:solidFill>
                <a:schemeClr val="accent1">
                  <a:lumMod val="10000"/>
                </a:schemeClr>
              </a:solidFill>
              <a:latin typeface="Candara" panose="020E0502030303020204" pitchFamily="34" charset="0"/>
            </a:endParaRPr>
          </a:p>
        </p:txBody>
      </p:sp>
    </p:spTree>
    <p:extLst>
      <p:ext uri="{BB962C8B-B14F-4D97-AF65-F5344CB8AC3E}">
        <p14:creationId xmlns:p14="http://schemas.microsoft.com/office/powerpoint/2010/main" val="586478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454152" y="474563"/>
            <a:ext cx="5641848" cy="775504"/>
          </a:xfrm>
        </p:spPr>
        <p:txBody>
          <a:bodyPr/>
          <a:lstStyle/>
          <a:p>
            <a:r>
              <a:rPr lang="en-US"/>
              <a:t>Algorithm</a:t>
            </a:r>
          </a:p>
        </p:txBody>
      </p:sp>
      <p:pic>
        <p:nvPicPr>
          <p:cNvPr id="5" name="Content Placeholder 8">
            <a:extLst>
              <a:ext uri="{FF2B5EF4-FFF2-40B4-BE49-F238E27FC236}">
                <a16:creationId xmlns:a16="http://schemas.microsoft.com/office/drawing/2014/main" id="{449E05EA-326F-D165-62F7-9B739C05F0F2}"/>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54152" y="1528437"/>
            <a:ext cx="3257652" cy="4606145"/>
          </a:xfrm>
          <a:prstGeom prst="rect">
            <a:avLst/>
          </a:prstGeom>
        </p:spPr>
      </p:pic>
      <p:pic>
        <p:nvPicPr>
          <p:cNvPr id="6" name="Picture 5">
            <a:extLst>
              <a:ext uri="{FF2B5EF4-FFF2-40B4-BE49-F238E27FC236}">
                <a16:creationId xmlns:a16="http://schemas.microsoft.com/office/drawing/2014/main" id="{B6665566-7422-C990-8E23-614DB7AC5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618" y="1528437"/>
            <a:ext cx="3257652" cy="4606144"/>
          </a:xfrm>
          <a:prstGeom prst="rect">
            <a:avLst/>
          </a:prstGeom>
        </p:spPr>
      </p:pic>
      <p:sp>
        <p:nvSpPr>
          <p:cNvPr id="7" name="TextBox 6">
            <a:extLst>
              <a:ext uri="{FF2B5EF4-FFF2-40B4-BE49-F238E27FC236}">
                <a16:creationId xmlns:a16="http://schemas.microsoft.com/office/drawing/2014/main" id="{38750BE2-BDA2-55CE-B07D-31740E3B5B7E}"/>
              </a:ext>
            </a:extLst>
          </p:cNvPr>
          <p:cNvSpPr txBox="1"/>
          <p:nvPr/>
        </p:nvSpPr>
        <p:spPr>
          <a:xfrm>
            <a:off x="7917086" y="1528437"/>
            <a:ext cx="3680748" cy="4093428"/>
          </a:xfrm>
          <a:prstGeom prst="rect">
            <a:avLst/>
          </a:prstGeom>
          <a:noFill/>
        </p:spPr>
        <p:txBody>
          <a:bodyPr wrap="square" rtlCol="0">
            <a:spAutoFit/>
          </a:bodyPr>
          <a:lstStyle/>
          <a:p>
            <a:r>
              <a:rPr lang="en-US" sz="2000">
                <a:solidFill>
                  <a:schemeClr val="accent1">
                    <a:lumMod val="10000"/>
                  </a:schemeClr>
                </a:solidFill>
                <a:latin typeface="Candara" panose="020E0502030303020204" pitchFamily="34" charset="0"/>
                <a:cs typeface="Arial" panose="020B0604020202020204" pitchFamily="34" charset="0"/>
              </a:rPr>
              <a:t>As shown in the picture we have made </a:t>
            </a:r>
            <a:r>
              <a:rPr lang="en-US" sz="2000" err="1">
                <a:solidFill>
                  <a:schemeClr val="accent1">
                    <a:lumMod val="10000"/>
                  </a:schemeClr>
                </a:solidFill>
                <a:latin typeface="Candara" panose="020E0502030303020204" pitchFamily="34" charset="0"/>
                <a:cs typeface="Arial" panose="020B0604020202020204" pitchFamily="34" charset="0"/>
              </a:rPr>
              <a:t>hashtables</a:t>
            </a:r>
            <a:r>
              <a:rPr lang="en-US" sz="2000">
                <a:solidFill>
                  <a:schemeClr val="accent1">
                    <a:lumMod val="10000"/>
                  </a:schemeClr>
                </a:solidFill>
                <a:latin typeface="Candara" panose="020E0502030303020204" pitchFamily="34" charset="0"/>
                <a:cs typeface="Arial" panose="020B0604020202020204" pitchFamily="34" charset="0"/>
              </a:rPr>
              <a:t>, such that for any series ID the table will lookup and find the member that likes that series and has a free slot, if it does then it will assign the member to a particular slot. Furthermore, it also checks conflicts that are 2 or more members having different </a:t>
            </a:r>
            <a:r>
              <a:rPr lang="en-US" sz="2000" err="1">
                <a:solidFill>
                  <a:schemeClr val="accent1">
                    <a:lumMod val="10000"/>
                  </a:schemeClr>
                </a:solidFill>
                <a:latin typeface="Candara" panose="020E0502030303020204" pitchFamily="34" charset="0"/>
                <a:cs typeface="Arial" panose="020B0604020202020204" pitchFamily="34" charset="0"/>
              </a:rPr>
              <a:t>favourite</a:t>
            </a:r>
            <a:r>
              <a:rPr lang="en-US" sz="2000">
                <a:solidFill>
                  <a:schemeClr val="accent1">
                    <a:lumMod val="10000"/>
                  </a:schemeClr>
                </a:solidFill>
                <a:latin typeface="Candara" panose="020E0502030303020204" pitchFamily="34" charset="0"/>
                <a:cs typeface="Arial" panose="020B0604020202020204" pitchFamily="34" charset="0"/>
              </a:rPr>
              <a:t> series and same free slot with series premiering in the slot.  </a:t>
            </a:r>
            <a:endParaRPr lang="en-IN" sz="2000">
              <a:solidFill>
                <a:schemeClr val="accent1">
                  <a:lumMod val="10000"/>
                </a:schemeClr>
              </a:solidFill>
              <a:latin typeface="Candara" panose="020E0502030303020204" pitchFamily="34" charset="0"/>
              <a:cs typeface="Arial" panose="020B0604020202020204" pitchFamily="34" charset="0"/>
            </a:endParaRPr>
          </a:p>
        </p:txBody>
      </p:sp>
    </p:spTree>
    <p:extLst>
      <p:ext uri="{BB962C8B-B14F-4D97-AF65-F5344CB8AC3E}">
        <p14:creationId xmlns:p14="http://schemas.microsoft.com/office/powerpoint/2010/main" val="22223244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81266" y="627272"/>
            <a:ext cx="6000271" cy="1086517"/>
          </a:xfrm>
        </p:spPr>
        <p:txBody>
          <a:bodyPr anchor="b"/>
          <a:lstStyle/>
          <a:p>
            <a:r>
              <a:rPr lang="en-US" sz="3600"/>
              <a:t>Data Structure Chosen </a:t>
            </a:r>
          </a:p>
        </p:txBody>
      </p:sp>
      <p:sp>
        <p:nvSpPr>
          <p:cNvPr id="6" name="TextBox 5">
            <a:extLst>
              <a:ext uri="{FF2B5EF4-FFF2-40B4-BE49-F238E27FC236}">
                <a16:creationId xmlns:a16="http://schemas.microsoft.com/office/drawing/2014/main" id="{F6045244-9B6F-3026-BFCC-06523A9957BA}"/>
              </a:ext>
            </a:extLst>
          </p:cNvPr>
          <p:cNvSpPr txBox="1"/>
          <p:nvPr/>
        </p:nvSpPr>
        <p:spPr>
          <a:xfrm>
            <a:off x="590309" y="2151727"/>
            <a:ext cx="10127848" cy="2554545"/>
          </a:xfrm>
          <a:prstGeom prst="rect">
            <a:avLst/>
          </a:prstGeom>
          <a:noFill/>
        </p:spPr>
        <p:txBody>
          <a:bodyPr wrap="square" rtlCol="0">
            <a:spAutoFit/>
          </a:bodyPr>
          <a:lstStyle/>
          <a:p>
            <a:pPr marL="342900" indent="-342900">
              <a:buFont typeface="+mj-lt"/>
              <a:buAutoNum type="arabicPeriod"/>
            </a:pPr>
            <a:r>
              <a:rPr lang="en-US" sz="2000">
                <a:solidFill>
                  <a:schemeClr val="accent1">
                    <a:lumMod val="10000"/>
                  </a:schemeClr>
                </a:solidFill>
                <a:latin typeface="Candara" panose="020E0502030303020204" pitchFamily="34" charset="0"/>
                <a:cs typeface="Arial" panose="020B0604020202020204" pitchFamily="34" charset="0"/>
              </a:rPr>
              <a:t>Vectors: Vectors are used because of their dynamically resizing and efficient access of the elements.</a:t>
            </a:r>
          </a:p>
          <a:p>
            <a:pPr marL="342900" indent="-342900">
              <a:buFont typeface="+mj-lt"/>
              <a:buAutoNum type="arabicPeriod"/>
            </a:pPr>
            <a:r>
              <a:rPr lang="en-US" sz="2000">
                <a:solidFill>
                  <a:schemeClr val="accent1">
                    <a:lumMod val="10000"/>
                  </a:schemeClr>
                </a:solidFill>
                <a:latin typeface="Candara" panose="020E0502030303020204" pitchFamily="34" charset="0"/>
                <a:cs typeface="Arial" panose="020B0604020202020204" pitchFamily="34" charset="0"/>
              </a:rPr>
              <a:t>Hash Table: It is used because it gave constant time for searching the particular series. As in our case we can easily look up upon the series premiering in particular slot as well as can easily find the member with another hash table.</a:t>
            </a:r>
          </a:p>
          <a:p>
            <a:pPr marL="342900" indent="-342900">
              <a:buFont typeface="+mj-lt"/>
              <a:buAutoNum type="arabicPeriod"/>
            </a:pPr>
            <a:r>
              <a:rPr lang="en-US" sz="2000">
                <a:solidFill>
                  <a:schemeClr val="accent1">
                    <a:lumMod val="10000"/>
                  </a:schemeClr>
                </a:solidFill>
                <a:latin typeface="Candara" panose="020E0502030303020204" pitchFamily="34" charset="0"/>
                <a:cs typeface="Arial" panose="020B0604020202020204" pitchFamily="34" charset="0"/>
              </a:rPr>
              <a:t>Priority Queue: We have used priority queue for scheduling recorded series. Giving higher priority to member having watched less series, to minimize total number of misses. </a:t>
            </a:r>
          </a:p>
          <a:p>
            <a:pPr marL="342900" indent="-342900">
              <a:buFont typeface="+mj-lt"/>
              <a:buAutoNum type="arabicPeriod"/>
            </a:pPr>
            <a:endParaRPr lang="en-IN" sz="2000">
              <a:solidFill>
                <a:schemeClr val="accent1">
                  <a:lumMod val="10000"/>
                </a:schemeClr>
              </a:solidFill>
              <a:latin typeface="Candara" panose="020E0502030303020204" pitchFamily="34" charset="0"/>
            </a:endParaRPr>
          </a:p>
        </p:txBody>
      </p:sp>
    </p:spTree>
    <p:extLst>
      <p:ext uri="{BB962C8B-B14F-4D97-AF65-F5344CB8AC3E}">
        <p14:creationId xmlns:p14="http://schemas.microsoft.com/office/powerpoint/2010/main" val="5200005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a:t>Time Complexity</a:t>
            </a:r>
          </a:p>
        </p:txBody>
      </p:sp>
      <p:sp>
        <p:nvSpPr>
          <p:cNvPr id="7" name="TextBox 6">
            <a:extLst>
              <a:ext uri="{FF2B5EF4-FFF2-40B4-BE49-F238E27FC236}">
                <a16:creationId xmlns:a16="http://schemas.microsoft.com/office/drawing/2014/main" id="{5925F0AE-12E3-9939-E20E-186B07E9B4C4}"/>
              </a:ext>
            </a:extLst>
          </p:cNvPr>
          <p:cNvSpPr txBox="1"/>
          <p:nvPr/>
        </p:nvSpPr>
        <p:spPr>
          <a:xfrm>
            <a:off x="891250" y="2002420"/>
            <a:ext cx="9803757" cy="3139321"/>
          </a:xfrm>
          <a:prstGeom prst="rect">
            <a:avLst/>
          </a:prstGeom>
          <a:noFill/>
        </p:spPr>
        <p:txBody>
          <a:bodyPr wrap="square" rtlCol="0">
            <a:spAutoFit/>
          </a:bodyPr>
          <a:lstStyle/>
          <a:p>
            <a:pPr marL="342900" indent="-342900">
              <a:buAutoNum type="arabicPeriod"/>
            </a:pPr>
            <a:r>
              <a:rPr lang="en-IN" kern="0">
                <a:effectLst/>
                <a:latin typeface="Candara" panose="020E0502030303020204" pitchFamily="34" charset="0"/>
                <a:ea typeface="Times New Roman" panose="02020603050405020304" pitchFamily="18" charset="0"/>
                <a:cs typeface="Arial" panose="020B0604020202020204" pitchFamily="34" charset="0"/>
              </a:rPr>
              <a:t>Reading Inputs: O(M) , Where M denotes the number of element in Input File</a:t>
            </a:r>
            <a:endParaRPr lang="en-IN" kern="100">
              <a:latin typeface="Candara" panose="020E0502030303020204" pitchFamily="34" charset="0"/>
              <a:ea typeface="Calibri" panose="020F0502020204030204" pitchFamily="34" charset="0"/>
              <a:cs typeface="Arial" panose="020B0604020202020204" pitchFamily="34" charset="0"/>
            </a:endParaRPr>
          </a:p>
          <a:p>
            <a:pPr marL="342900" indent="-342900">
              <a:buAutoNum type="arabicPeriod"/>
            </a:pPr>
            <a:r>
              <a:rPr lang="en-IN" kern="0" err="1">
                <a:effectLst/>
                <a:latin typeface="Candara" panose="020E0502030303020204" pitchFamily="34" charset="0"/>
                <a:ea typeface="Times New Roman" panose="02020603050405020304" pitchFamily="18" charset="0"/>
                <a:cs typeface="Arial" panose="020B0604020202020204" pitchFamily="34" charset="0"/>
              </a:rPr>
              <a:t>HashTable</a:t>
            </a:r>
            <a:r>
              <a:rPr lang="en-IN" kern="0">
                <a:effectLst/>
                <a:latin typeface="Candara" panose="020E0502030303020204" pitchFamily="34" charset="0"/>
                <a:ea typeface="Times New Roman" panose="02020603050405020304" pitchFamily="18" charset="0"/>
                <a:cs typeface="Arial" panose="020B0604020202020204" pitchFamily="34" charset="0"/>
              </a:rPr>
              <a:t> class Insertion : O(M) , M denotes Number of elements to be inserted.</a:t>
            </a:r>
            <a:endParaRPr lang="en-IN" kern="100">
              <a:effectLst/>
              <a:latin typeface="Candara" panose="020E0502030303020204" pitchFamily="34" charset="0"/>
              <a:ea typeface="Calibri" panose="020F0502020204030204" pitchFamily="34" charset="0"/>
              <a:cs typeface="Arial" panose="020B0604020202020204" pitchFamily="34" charset="0"/>
            </a:endParaRPr>
          </a:p>
          <a:p>
            <a:pPr marL="342900" indent="-342900">
              <a:buFontTx/>
              <a:buAutoNum type="arabicPeriod"/>
            </a:pPr>
            <a:r>
              <a:rPr lang="en-IN" kern="0" err="1">
                <a:effectLst/>
                <a:latin typeface="Candara" panose="020E0502030303020204" pitchFamily="34" charset="0"/>
                <a:ea typeface="Times New Roman" panose="02020603050405020304" pitchFamily="18" charset="0"/>
                <a:cs typeface="Arial" panose="020B0604020202020204" pitchFamily="34" charset="0"/>
              </a:rPr>
              <a:t>TVSchedule</a:t>
            </a:r>
            <a:r>
              <a:rPr lang="en-IN" kern="0">
                <a:effectLst/>
                <a:latin typeface="Candara" panose="020E0502030303020204" pitchFamily="34" charset="0"/>
                <a:ea typeface="Times New Roman" panose="02020603050405020304" pitchFamily="18" charset="0"/>
                <a:cs typeface="Arial" panose="020B0604020202020204" pitchFamily="34" charset="0"/>
              </a:rPr>
              <a:t> Function : O(D*S*L*Log L) , Where D is number of days(7), S is Number of Slots Per Day(15 in  our example) , L is Number of Members in each Slots.</a:t>
            </a:r>
            <a:endParaRPr lang="en-IN" kern="100">
              <a:effectLst/>
              <a:latin typeface="Candara" panose="020E0502030303020204" pitchFamily="34" charset="0"/>
              <a:ea typeface="Calibri" panose="020F0502020204030204" pitchFamily="34" charset="0"/>
              <a:cs typeface="Arial" panose="020B0604020202020204" pitchFamily="34" charset="0"/>
            </a:endParaRPr>
          </a:p>
          <a:p>
            <a:pPr marL="342900" indent="-342900">
              <a:buFontTx/>
              <a:buAutoNum type="arabicPeriod"/>
            </a:pPr>
            <a:r>
              <a:rPr lang="en-IN" kern="0">
                <a:effectLst/>
                <a:latin typeface="Candara" panose="020E0502030303020204" pitchFamily="34" charset="0"/>
                <a:ea typeface="Times New Roman" panose="02020603050405020304" pitchFamily="18" charset="0"/>
                <a:cs typeface="Arial" panose="020B0604020202020204" pitchFamily="34" charset="0"/>
              </a:rPr>
              <a:t>Notification Function : O(D*S), Where D is number of days(7), S is Number of Slots Per Day(15 in  our example).</a:t>
            </a:r>
            <a:endParaRPr lang="en-IN" kern="100">
              <a:effectLst/>
              <a:latin typeface="Candara" panose="020E0502030303020204" pitchFamily="34" charset="0"/>
              <a:ea typeface="Calibri" panose="020F0502020204030204" pitchFamily="34" charset="0"/>
              <a:cs typeface="Arial" panose="020B0604020202020204" pitchFamily="34" charset="0"/>
            </a:endParaRPr>
          </a:p>
          <a:p>
            <a:pPr marL="342900" indent="-342900">
              <a:buFontTx/>
              <a:buAutoNum type="arabicPeriod"/>
            </a:pPr>
            <a:r>
              <a:rPr lang="en-IN" kern="0">
                <a:effectLst/>
                <a:latin typeface="Candara" panose="020E0502030303020204" pitchFamily="34" charset="0"/>
                <a:ea typeface="Times New Roman" panose="02020603050405020304" pitchFamily="18" charset="0"/>
                <a:cs typeface="Arial" panose="020B0604020202020204" pitchFamily="34" charset="0"/>
              </a:rPr>
              <a:t>Schedule Recorded Function: O(D*S*L*Log L) , Where D is number of days(7), S is Number of Slots Per Day(15 in  our example) , L is Number of Members in each Slots.</a:t>
            </a:r>
            <a:endParaRPr lang="en-IN" kern="100">
              <a:effectLst/>
              <a:latin typeface="Candara" panose="020E0502030303020204" pitchFamily="34" charset="0"/>
              <a:ea typeface="Calibri" panose="020F0502020204030204" pitchFamily="34" charset="0"/>
              <a:cs typeface="Arial" panose="020B0604020202020204" pitchFamily="34" charset="0"/>
            </a:endParaRPr>
          </a:p>
          <a:p>
            <a:pPr marL="342900" indent="-342900">
              <a:buFontTx/>
              <a:buAutoNum type="arabicPeriod"/>
            </a:pPr>
            <a:r>
              <a:rPr lang="en-IN" kern="0">
                <a:effectLst/>
                <a:latin typeface="Candara" panose="020E0502030303020204" pitchFamily="34" charset="0"/>
                <a:ea typeface="Times New Roman" panose="02020603050405020304" pitchFamily="18" charset="0"/>
                <a:cs typeface="Arial" panose="020B0604020202020204" pitchFamily="34" charset="0"/>
              </a:rPr>
              <a:t>Sorting Function : O(D*L*Log L), Where D denotes number of Days(7) and L denotes Member Schedules in that Day.</a:t>
            </a:r>
            <a:endParaRPr lang="en-IN" kern="100">
              <a:effectLst/>
              <a:latin typeface="Candara" panose="020E0502030303020204" pitchFamily="34" charset="0"/>
              <a:ea typeface="Calibri" panose="020F0502020204030204" pitchFamily="34" charset="0"/>
              <a:cs typeface="Arial" panose="020B0604020202020204" pitchFamily="34" charset="0"/>
            </a:endParaRPr>
          </a:p>
          <a:p>
            <a:pPr marL="342900" indent="-342900">
              <a:buFontTx/>
              <a:buAutoNum type="arabicPeriod"/>
            </a:pPr>
            <a:r>
              <a:rPr lang="en-IN" kern="0">
                <a:effectLst/>
                <a:latin typeface="Candara" panose="020E0502030303020204" pitchFamily="34" charset="0"/>
                <a:ea typeface="Times New Roman" panose="02020603050405020304" pitchFamily="18" charset="0"/>
                <a:cs typeface="Arial" panose="020B0604020202020204" pitchFamily="34" charset="0"/>
              </a:rPr>
              <a:t>Printing Function : O(S) , and S denotes Total Number of Scheduled Slots. </a:t>
            </a:r>
          </a:p>
        </p:txBody>
      </p:sp>
      <p:sp>
        <p:nvSpPr>
          <p:cNvPr id="8" name="TextBox 7">
            <a:extLst>
              <a:ext uri="{FF2B5EF4-FFF2-40B4-BE49-F238E27FC236}">
                <a16:creationId xmlns:a16="http://schemas.microsoft.com/office/drawing/2014/main" id="{96B34941-85E1-5126-4EAC-60B5DED39ECA}"/>
              </a:ext>
            </a:extLst>
          </p:cNvPr>
          <p:cNvSpPr txBox="1"/>
          <p:nvPr/>
        </p:nvSpPr>
        <p:spPr>
          <a:xfrm>
            <a:off x="2025569" y="5556638"/>
            <a:ext cx="7859210" cy="646331"/>
          </a:xfrm>
          <a:prstGeom prst="rect">
            <a:avLst/>
          </a:prstGeom>
          <a:noFill/>
        </p:spPr>
        <p:txBody>
          <a:bodyPr wrap="square" rtlCol="0">
            <a:spAutoFit/>
          </a:bodyPr>
          <a:lstStyle/>
          <a:p>
            <a:r>
              <a:rPr lang="en-IN" b="1" kern="0">
                <a:effectLst/>
                <a:latin typeface="Arial" panose="020B0604020202020204" pitchFamily="34" charset="0"/>
                <a:ea typeface="Times New Roman" panose="02020603050405020304" pitchFamily="18" charset="0"/>
                <a:cs typeface="Arial" panose="020B0604020202020204" pitchFamily="34" charset="0"/>
              </a:rPr>
              <a:t>Total Complexity : O(D*S*L*Log L) [ Maximum of all this functions]</a:t>
            </a:r>
            <a:endParaRPr lang="en-IN" kern="100">
              <a:effectLst/>
              <a:latin typeface="Arial" panose="020B0604020202020204" pitchFamily="34" charset="0"/>
              <a:ea typeface="Calibri" panose="020F0502020204030204" pitchFamily="34" charset="0"/>
              <a:cs typeface="Arial" panose="020B0604020202020204" pitchFamily="34" charset="0"/>
            </a:endParaRPr>
          </a:p>
          <a:p>
            <a:endParaRPr lang="en-IN"/>
          </a:p>
        </p:txBody>
      </p:sp>
    </p:spTree>
    <p:extLst>
      <p:ext uri="{BB962C8B-B14F-4D97-AF65-F5344CB8AC3E}">
        <p14:creationId xmlns:p14="http://schemas.microsoft.com/office/powerpoint/2010/main" val="4230106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a:t>Space Complexity</a:t>
            </a:r>
          </a:p>
        </p:txBody>
      </p:sp>
      <p:sp>
        <p:nvSpPr>
          <p:cNvPr id="7" name="TextBox 6">
            <a:extLst>
              <a:ext uri="{FF2B5EF4-FFF2-40B4-BE49-F238E27FC236}">
                <a16:creationId xmlns:a16="http://schemas.microsoft.com/office/drawing/2014/main" id="{02B08EAB-FD11-7653-1B34-B4FFA8F9B579}"/>
              </a:ext>
            </a:extLst>
          </p:cNvPr>
          <p:cNvSpPr txBox="1"/>
          <p:nvPr/>
        </p:nvSpPr>
        <p:spPr>
          <a:xfrm>
            <a:off x="914400" y="2152890"/>
            <a:ext cx="10360152" cy="3458383"/>
          </a:xfrm>
          <a:prstGeom prst="rect">
            <a:avLst/>
          </a:prstGeom>
          <a:noFill/>
        </p:spPr>
        <p:txBody>
          <a:bodyPr wrap="square" rtlCol="0">
            <a:spAutoFit/>
          </a:bodyPr>
          <a:lstStyle/>
          <a:p>
            <a:pPr marL="571500" indent="-342900">
              <a:lnSpc>
                <a:spcPct val="107000"/>
              </a:lnSpc>
              <a:spcAft>
                <a:spcPts val="800"/>
              </a:spcAft>
              <a:buFont typeface="+mj-lt"/>
              <a:buAutoNum type="arabicPeriod"/>
            </a:pPr>
            <a:r>
              <a:rPr lang="en-IN" kern="0">
                <a:effectLst/>
                <a:latin typeface="Candara" panose="020E0502030303020204" pitchFamily="34" charset="0"/>
                <a:ea typeface="Times New Roman" panose="02020603050405020304" pitchFamily="18" charset="0"/>
                <a:cs typeface="Arial" panose="020B0604020202020204" pitchFamily="34" charset="0"/>
              </a:rPr>
              <a:t>vector&lt;series&gt; : O(N) , Where M is Number of TV Series.</a:t>
            </a:r>
            <a:endParaRPr lang="en-IN" kern="100">
              <a:effectLst/>
              <a:latin typeface="Candara" panose="020E0502030303020204" pitchFamily="34" charset="0"/>
              <a:ea typeface="Calibri" panose="020F0502020204030204" pitchFamily="34" charset="0"/>
              <a:cs typeface="Arial" panose="020B0604020202020204" pitchFamily="34" charset="0"/>
            </a:endParaRPr>
          </a:p>
          <a:p>
            <a:pPr marL="571500" indent="-342900">
              <a:lnSpc>
                <a:spcPct val="107000"/>
              </a:lnSpc>
              <a:spcAft>
                <a:spcPts val="800"/>
              </a:spcAft>
              <a:buFont typeface="+mj-lt"/>
              <a:buAutoNum type="arabicPeriod"/>
            </a:pPr>
            <a:r>
              <a:rPr lang="en-IN" kern="0">
                <a:effectLst/>
                <a:latin typeface="Candara" panose="020E0502030303020204" pitchFamily="34" charset="0"/>
                <a:ea typeface="Times New Roman" panose="02020603050405020304" pitchFamily="18" charset="0"/>
                <a:cs typeface="Arial" panose="020B0604020202020204" pitchFamily="34" charset="0"/>
              </a:rPr>
              <a:t>vector&lt;Member&gt; : O(M) , Where M is Number of Members.</a:t>
            </a:r>
            <a:endParaRPr lang="en-IN" kern="100">
              <a:effectLst/>
              <a:latin typeface="Candara" panose="020E0502030303020204" pitchFamily="34" charset="0"/>
              <a:ea typeface="Calibri" panose="020F0502020204030204" pitchFamily="34" charset="0"/>
              <a:cs typeface="Arial" panose="020B0604020202020204" pitchFamily="34" charset="0"/>
            </a:endParaRPr>
          </a:p>
          <a:p>
            <a:pPr marL="571500" indent="-342900">
              <a:lnSpc>
                <a:spcPct val="107000"/>
              </a:lnSpc>
              <a:spcAft>
                <a:spcPts val="800"/>
              </a:spcAft>
              <a:buFont typeface="+mj-lt"/>
              <a:buAutoNum type="arabicPeriod"/>
            </a:pPr>
            <a:r>
              <a:rPr lang="en-IN" kern="0" err="1">
                <a:effectLst/>
                <a:latin typeface="Candara" panose="020E0502030303020204" pitchFamily="34" charset="0"/>
                <a:ea typeface="Times New Roman" panose="02020603050405020304" pitchFamily="18" charset="0"/>
                <a:cs typeface="Arial" panose="020B0604020202020204" pitchFamily="34" charset="0"/>
              </a:rPr>
              <a:t>HashTable</a:t>
            </a:r>
            <a:r>
              <a:rPr lang="en-IN" kern="0">
                <a:effectLst/>
                <a:latin typeface="Candara" panose="020E0502030303020204" pitchFamily="34" charset="0"/>
                <a:ea typeface="Times New Roman" panose="02020603050405020304" pitchFamily="18" charset="0"/>
                <a:cs typeface="Arial" panose="020B0604020202020204" pitchFamily="34" charset="0"/>
              </a:rPr>
              <a:t> </a:t>
            </a:r>
            <a:r>
              <a:rPr lang="en-IN" kern="0" err="1">
                <a:effectLst/>
                <a:latin typeface="Candara" panose="020E0502030303020204" pitchFamily="34" charset="0"/>
                <a:ea typeface="Times New Roman" panose="02020603050405020304" pitchFamily="18" charset="0"/>
                <a:cs typeface="Arial" panose="020B0604020202020204" pitchFamily="34" charset="0"/>
              </a:rPr>
              <a:t>SeriesTable</a:t>
            </a:r>
            <a:r>
              <a:rPr lang="en-IN" kern="0">
                <a:effectLst/>
                <a:latin typeface="Candara" panose="020E0502030303020204" pitchFamily="34" charset="0"/>
                <a:ea typeface="Times New Roman" panose="02020603050405020304" pitchFamily="18" charset="0"/>
                <a:cs typeface="Arial" panose="020B0604020202020204" pitchFamily="34" charset="0"/>
              </a:rPr>
              <a:t> : O(N) , Maximum Number of elements inserted in the table.</a:t>
            </a:r>
            <a:endParaRPr lang="en-IN" kern="100">
              <a:effectLst/>
              <a:latin typeface="Candara" panose="020E0502030303020204" pitchFamily="34" charset="0"/>
              <a:ea typeface="Calibri" panose="020F0502020204030204" pitchFamily="34" charset="0"/>
              <a:cs typeface="Arial" panose="020B0604020202020204" pitchFamily="34" charset="0"/>
            </a:endParaRPr>
          </a:p>
          <a:p>
            <a:pPr marL="571500" indent="-342900">
              <a:lnSpc>
                <a:spcPct val="107000"/>
              </a:lnSpc>
              <a:spcAft>
                <a:spcPts val="800"/>
              </a:spcAft>
              <a:buFont typeface="+mj-lt"/>
              <a:buAutoNum type="arabicPeriod"/>
            </a:pPr>
            <a:r>
              <a:rPr lang="en-IN" kern="0">
                <a:effectLst/>
                <a:latin typeface="Candara" panose="020E0502030303020204" pitchFamily="34" charset="0"/>
                <a:ea typeface="Times New Roman" panose="02020603050405020304" pitchFamily="18" charset="0"/>
                <a:cs typeface="Arial" panose="020B0604020202020204" pitchFamily="34" charset="0"/>
              </a:rPr>
              <a:t>vector&lt;slot&gt; : O(D*S) ,Where D is Number of Day and S is Number of Slot per Day.</a:t>
            </a:r>
            <a:endParaRPr lang="en-IN" kern="100">
              <a:effectLst/>
              <a:latin typeface="Candara" panose="020E0502030303020204" pitchFamily="34" charset="0"/>
              <a:ea typeface="Calibri" panose="020F0502020204030204" pitchFamily="34" charset="0"/>
              <a:cs typeface="Arial" panose="020B0604020202020204" pitchFamily="34" charset="0"/>
            </a:endParaRPr>
          </a:p>
          <a:p>
            <a:pPr marL="571500" indent="-342900">
              <a:lnSpc>
                <a:spcPct val="107000"/>
              </a:lnSpc>
              <a:spcAft>
                <a:spcPts val="800"/>
              </a:spcAft>
              <a:buFont typeface="+mj-lt"/>
              <a:buAutoNum type="arabicPeriod"/>
            </a:pPr>
            <a:r>
              <a:rPr lang="en-IN" kern="0">
                <a:effectLst/>
                <a:latin typeface="Candara" panose="020E0502030303020204" pitchFamily="34" charset="0"/>
                <a:ea typeface="Times New Roman" panose="02020603050405020304" pitchFamily="18" charset="0"/>
                <a:cs typeface="Arial" panose="020B0604020202020204" pitchFamily="34" charset="0"/>
              </a:rPr>
              <a:t>vector&lt;vector&lt;bool&gt; </a:t>
            </a:r>
            <a:r>
              <a:rPr lang="en-IN" kern="0" err="1">
                <a:effectLst/>
                <a:latin typeface="Candara" panose="020E0502030303020204" pitchFamily="34" charset="0"/>
                <a:ea typeface="Times New Roman" panose="02020603050405020304" pitchFamily="18" charset="0"/>
                <a:cs typeface="Arial" panose="020B0604020202020204" pitchFamily="34" charset="0"/>
              </a:rPr>
              <a:t>assignStatus</a:t>
            </a:r>
            <a:r>
              <a:rPr lang="en-IN" kern="0">
                <a:effectLst/>
                <a:latin typeface="Candara" panose="020E0502030303020204" pitchFamily="34" charset="0"/>
                <a:ea typeface="Times New Roman" panose="02020603050405020304" pitchFamily="18" charset="0"/>
                <a:cs typeface="Arial" panose="020B0604020202020204" pitchFamily="34" charset="0"/>
              </a:rPr>
              <a:t> : O(D*S) , Where D is Number of Day and S is Number of Slot per Day.</a:t>
            </a:r>
            <a:endParaRPr lang="en-IN" kern="100">
              <a:latin typeface="Candara" panose="020E0502030303020204" pitchFamily="34" charset="0"/>
              <a:ea typeface="Calibri" panose="020F0502020204030204" pitchFamily="34" charset="0"/>
              <a:cs typeface="Arial" panose="020B0604020202020204" pitchFamily="34" charset="0"/>
            </a:endParaRPr>
          </a:p>
          <a:p>
            <a:pPr marL="571500" indent="-342900">
              <a:lnSpc>
                <a:spcPct val="107000"/>
              </a:lnSpc>
              <a:spcAft>
                <a:spcPts val="800"/>
              </a:spcAft>
              <a:buFont typeface="+mj-lt"/>
              <a:buAutoNum type="arabicPeriod"/>
            </a:pPr>
            <a:r>
              <a:rPr lang="en-IN" kern="0">
                <a:effectLst/>
                <a:latin typeface="Candara" panose="020E0502030303020204" pitchFamily="34" charset="0"/>
                <a:ea typeface="Times New Roman" panose="02020603050405020304" pitchFamily="18" charset="0"/>
                <a:cs typeface="Arial" panose="020B0604020202020204" pitchFamily="34" charset="0"/>
              </a:rPr>
              <a:t>vector&lt;</a:t>
            </a:r>
            <a:r>
              <a:rPr lang="en-IN" kern="0" err="1">
                <a:effectLst/>
                <a:latin typeface="Candara" panose="020E0502030303020204" pitchFamily="34" charset="0"/>
                <a:ea typeface="Times New Roman" panose="02020603050405020304" pitchFamily="18" charset="0"/>
                <a:cs typeface="Arial" panose="020B0604020202020204" pitchFamily="34" charset="0"/>
              </a:rPr>
              <a:t>TVShow</a:t>
            </a:r>
            <a:r>
              <a:rPr lang="en-IN" kern="0">
                <a:effectLst/>
                <a:latin typeface="Candara" panose="020E0502030303020204" pitchFamily="34" charset="0"/>
                <a:ea typeface="Times New Roman" panose="02020603050405020304" pitchFamily="18" charset="0"/>
                <a:cs typeface="Arial" panose="020B0604020202020204" pitchFamily="34" charset="0"/>
              </a:rPr>
              <a:t>&gt; tv :O(D*S) [for worst case], it depends on number of slots Scheduled per day.</a:t>
            </a:r>
          </a:p>
          <a:p>
            <a:pPr marL="571500" indent="-342900">
              <a:lnSpc>
                <a:spcPct val="107000"/>
              </a:lnSpc>
              <a:spcAft>
                <a:spcPts val="800"/>
              </a:spcAft>
              <a:buFont typeface="+mj-lt"/>
              <a:buAutoNum type="arabicPeriod"/>
            </a:pPr>
            <a:r>
              <a:rPr lang="en-IN" kern="0" err="1">
                <a:effectLst/>
                <a:latin typeface="Candara" panose="020E0502030303020204" pitchFamily="34" charset="0"/>
                <a:ea typeface="Times New Roman" panose="02020603050405020304" pitchFamily="18" charset="0"/>
                <a:cs typeface="Arial" panose="020B0604020202020204" pitchFamily="34" charset="0"/>
              </a:rPr>
              <a:t>PriorityQueue</a:t>
            </a:r>
            <a:r>
              <a:rPr lang="en-IN" kern="0">
                <a:effectLst/>
                <a:latin typeface="Candara" panose="020E0502030303020204" pitchFamily="34" charset="0"/>
                <a:ea typeface="Times New Roman" panose="02020603050405020304" pitchFamily="18" charset="0"/>
                <a:cs typeface="Arial" panose="020B0604020202020204" pitchFamily="34" charset="0"/>
              </a:rPr>
              <a:t> : O(L) , Where L is the average Number of Member in each slot.</a:t>
            </a:r>
            <a:r>
              <a:rPr lang="en-IN" b="1" kern="0">
                <a:effectLst/>
                <a:latin typeface="Candara" panose="020E0502030303020204" pitchFamily="34" charset="0"/>
                <a:ea typeface="Times New Roman" panose="02020603050405020304" pitchFamily="18" charset="0"/>
                <a:cs typeface="Arial" panose="020B0604020202020204" pitchFamily="34" charset="0"/>
              </a:rPr>
              <a:t>	</a:t>
            </a:r>
            <a:r>
              <a:rPr lang="en-IN" b="1" kern="0">
                <a:latin typeface="Candara" panose="020E0502030303020204" pitchFamily="34" charset="0"/>
                <a:ea typeface="Times New Roman" panose="02020603050405020304" pitchFamily="18" charset="0"/>
                <a:cs typeface="Arial" panose="020B0604020202020204" pitchFamily="34" charset="0"/>
              </a:rPr>
              <a:t>	</a:t>
            </a:r>
          </a:p>
          <a:p>
            <a:endParaRPr lang="en-IN">
              <a:latin typeface="Candara" panose="020E0502030303020204" pitchFamily="34" charset="0"/>
            </a:endParaRPr>
          </a:p>
        </p:txBody>
      </p:sp>
    </p:spTree>
    <p:extLst>
      <p:ext uri="{BB962C8B-B14F-4D97-AF65-F5344CB8AC3E}">
        <p14:creationId xmlns:p14="http://schemas.microsoft.com/office/powerpoint/2010/main" val="3748348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571018" y="2870523"/>
            <a:ext cx="7763873" cy="775504"/>
          </a:xfrm>
        </p:spPr>
        <p:txBody>
          <a:bodyPr/>
          <a:lstStyle/>
          <a:p>
            <a:r>
              <a:rPr lang="en-US"/>
              <a:t>Video of the output:</a:t>
            </a:r>
          </a:p>
        </p:txBody>
      </p:sp>
      <p:sp>
        <p:nvSpPr>
          <p:cNvPr id="8" name="TextBox 7">
            <a:extLst>
              <a:ext uri="{FF2B5EF4-FFF2-40B4-BE49-F238E27FC236}">
                <a16:creationId xmlns:a16="http://schemas.microsoft.com/office/drawing/2014/main" id="{AA6DE715-383C-D36F-E8A0-44E8A23C5AA5}"/>
              </a:ext>
            </a:extLst>
          </p:cNvPr>
          <p:cNvSpPr txBox="1"/>
          <p:nvPr/>
        </p:nvSpPr>
        <p:spPr>
          <a:xfrm>
            <a:off x="575999" y="3656053"/>
            <a:ext cx="9792183" cy="523220"/>
          </a:xfrm>
          <a:prstGeom prst="rect">
            <a:avLst/>
          </a:prstGeom>
          <a:noFill/>
        </p:spPr>
        <p:txBody>
          <a:bodyPr wrap="square" rtlCol="0">
            <a:spAutoFit/>
          </a:bodyPr>
          <a:lstStyle/>
          <a:p>
            <a:r>
              <a:rPr lang="en-IN" sz="2800">
                <a:hlinkClick r:id="rId3"/>
              </a:rPr>
              <a:t>Link to the video.</a:t>
            </a:r>
            <a:endParaRPr lang="en-IN" sz="2800"/>
          </a:p>
        </p:txBody>
      </p:sp>
    </p:spTree>
    <p:extLst>
      <p:ext uri="{BB962C8B-B14F-4D97-AF65-F5344CB8AC3E}">
        <p14:creationId xmlns:p14="http://schemas.microsoft.com/office/powerpoint/2010/main" val="3586345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2188828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4D8B1D1D-0064-435C-8533-29A36067B8E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{93C026DC-DD3F-4309-B538-C1A13176195A}tf11964407_win32</Template>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Custom</vt:lpstr>
      <vt:lpstr>IT205-Data Structure</vt:lpstr>
      <vt:lpstr>Problem(P9. TV Channel Scheduler): </vt:lpstr>
      <vt:lpstr>Algorithm</vt:lpstr>
      <vt:lpstr>Data Structure Chosen </vt:lpstr>
      <vt:lpstr>Time Complexity</vt:lpstr>
      <vt:lpstr>Space Complexity</vt:lpstr>
      <vt:lpstr>Video of the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IT205-Data Structure</dc:title>
  <dc:creator>Rutu Chaudhari</dc:creator>
  <cp:revision>1</cp:revision>
  <dcterms:created xsi:type="dcterms:W3CDTF">2024-05-03T17:06:07Z</dcterms:created>
  <dcterms:modified xsi:type="dcterms:W3CDTF">2024-05-03T18:53:17Z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