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1" r:id="rId5"/>
    <p:sldId id="257" r:id="rId6"/>
    <p:sldId id="273" r:id="rId7"/>
    <p:sldId id="274" r:id="rId8"/>
    <p:sldId id="272" r:id="rId9"/>
    <p:sldId id="295" r:id="rId10"/>
    <p:sldId id="296" r:id="rId11"/>
    <p:sldId id="266" r:id="rId12"/>
    <p:sldId id="270" r:id="rId13"/>
    <p:sldId id="277" r:id="rId14"/>
    <p:sldId id="278" r:id="rId15"/>
    <p:sldId id="279" r:id="rId16"/>
    <p:sldId id="297" r:id="rId17"/>
    <p:sldId id="298" r:id="rId18"/>
    <p:sldId id="299" r:id="rId19"/>
    <p:sldId id="260" r:id="rId20"/>
    <p:sldId id="265" r:id="rId21"/>
    <p:sldId id="280" r:id="rId22"/>
    <p:sldId id="284" r:id="rId23"/>
    <p:sldId id="286" r:id="rId24"/>
    <p:sldId id="288" r:id="rId25"/>
    <p:sldId id="287" r:id="rId26"/>
    <p:sldId id="289" r:id="rId27"/>
    <p:sldId id="281" r:id="rId28"/>
    <p:sldId id="261" r:id="rId29"/>
    <p:sldId id="262" r:id="rId30"/>
    <p:sldId id="263" r:id="rId31"/>
    <p:sldId id="264" r:id="rId32"/>
    <p:sldId id="290"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3" d="100"/>
          <a:sy n="113" d="100"/>
        </p:scale>
        <p:origin x="4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02502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0343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4296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5586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2527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65670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89488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39488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30306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10881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35218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98295-FF37-4CC8-9501-20514C649AB9}" type="datetimeFigureOut">
              <a:rPr lang="zh-TW" altLang="en-US" smtClean="0"/>
              <a:t>2023/4/5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340881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oi.org/10.1109/JSEN.2022.3177951" TargetMode="External"/><Relationship Id="rId3" Type="http://schemas.openxmlformats.org/officeDocument/2006/relationships/hyperlink" Target="https://doi.org/10.1109/TNSRE.2023.3237903" TargetMode="External"/><Relationship Id="rId7" Type="http://schemas.openxmlformats.org/officeDocument/2006/relationships/hyperlink" Target="https://ieeexplore.ieee.org/xpl/tocresult.jsp?isnumber=9812846&amp;punumber=7361" TargetMode="External"/><Relationship Id="rId2" Type="http://schemas.openxmlformats.org/officeDocument/2006/relationships/hyperlink" Target="https://ieeexplore.ieee.org/xpl/RecentIssue.jsp?punumber=7333" TargetMode="External"/><Relationship Id="rId1" Type="http://schemas.openxmlformats.org/officeDocument/2006/relationships/slideLayout" Target="../slideLayouts/slideLayout2.xml"/><Relationship Id="rId6" Type="http://schemas.openxmlformats.org/officeDocument/2006/relationships/hyperlink" Target="https://ieeexplore.ieee.org/xpl/RecentIssue.jsp?punumber=7361" TargetMode="External"/><Relationship Id="rId5" Type="http://schemas.openxmlformats.org/officeDocument/2006/relationships/hyperlink" Target="https://doi.org/10.1109/BHI.2016.7455926" TargetMode="External"/><Relationship Id="rId4" Type="http://schemas.openxmlformats.org/officeDocument/2006/relationships/hyperlink" Target="https://ieeexplore.ieee.org/xpl/conhome/7449722/proceedin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ieeexplore.ieee.org/author/38487034400" TargetMode="External"/><Relationship Id="rId13" Type="http://schemas.openxmlformats.org/officeDocument/2006/relationships/hyperlink" Target="https://ieeexplore.ieee.org/author/37086193482" TargetMode="External"/><Relationship Id="rId18" Type="http://schemas.openxmlformats.org/officeDocument/2006/relationships/hyperlink" Target="https://ieeexplore.ieee.org/xpl/RecentIssue.jsp?punumber=6221020" TargetMode="External"/><Relationship Id="rId26" Type="http://schemas.openxmlformats.org/officeDocument/2006/relationships/hyperlink" Target="https://ieeexplore.ieee.org/author/37086355568" TargetMode="External"/><Relationship Id="rId3" Type="http://schemas.openxmlformats.org/officeDocument/2006/relationships/hyperlink" Target="https://ieeexplore.ieee.org/author/37076019400" TargetMode="External"/><Relationship Id="rId21" Type="http://schemas.openxmlformats.org/officeDocument/2006/relationships/hyperlink" Target="https://ieeexplore.ieee.org/author/37086835906" TargetMode="External"/><Relationship Id="rId7" Type="http://schemas.openxmlformats.org/officeDocument/2006/relationships/hyperlink" Target="https://ieeexplore.ieee.org/author/37537349000" TargetMode="External"/><Relationship Id="rId12" Type="http://schemas.openxmlformats.org/officeDocument/2006/relationships/hyperlink" Target="https://doi.org/10.1109/ICSAI.2017.8248364" TargetMode="External"/><Relationship Id="rId17" Type="http://schemas.openxmlformats.org/officeDocument/2006/relationships/hyperlink" Target="https://ieeexplore.ieee.org/author/37277001600" TargetMode="External"/><Relationship Id="rId25" Type="http://schemas.openxmlformats.org/officeDocument/2006/relationships/hyperlink" Target="https://ieeexplore.ieee.org/author/37086812645" TargetMode="External"/><Relationship Id="rId2" Type="http://schemas.openxmlformats.org/officeDocument/2006/relationships/hyperlink" Target="https://ieeexplore.ieee.org/author/37087139984" TargetMode="External"/><Relationship Id="rId16" Type="http://schemas.openxmlformats.org/officeDocument/2006/relationships/hyperlink" Target="https://ieeexplore.ieee.org/author/37293265800" TargetMode="External"/><Relationship Id="rId20" Type="http://schemas.openxmlformats.org/officeDocument/2006/relationships/hyperlink" Target="https://doi.org/10.1109/JBHI.2020.2982978" TargetMode="External"/><Relationship Id="rId29" Type="http://schemas.openxmlformats.org/officeDocument/2006/relationships/hyperlink" Target="https://doi.org/10.1109/NSENS.2018.8713562" TargetMode="External"/><Relationship Id="rId1" Type="http://schemas.openxmlformats.org/officeDocument/2006/relationships/slideLayout" Target="../slideLayouts/slideLayout2.xml"/><Relationship Id="rId6" Type="http://schemas.openxmlformats.org/officeDocument/2006/relationships/hyperlink" Target="https://ieeexplore.ieee.org/author/37535007000" TargetMode="External"/><Relationship Id="rId11" Type="http://schemas.openxmlformats.org/officeDocument/2006/relationships/hyperlink" Target="https://ieeexplore.ieee.org/xpl/conhome/8233022/proceeding" TargetMode="External"/><Relationship Id="rId24" Type="http://schemas.openxmlformats.org/officeDocument/2006/relationships/hyperlink" Target="https://ieeexplore.ieee.org/author/37086836387" TargetMode="External"/><Relationship Id="rId5" Type="http://schemas.openxmlformats.org/officeDocument/2006/relationships/hyperlink" Target="https://doi.org/10.1109/ICCCNT45670.2019.8944545" TargetMode="External"/><Relationship Id="rId15" Type="http://schemas.openxmlformats.org/officeDocument/2006/relationships/hyperlink" Target="https://ieeexplore.ieee.org/author/37085621176" TargetMode="External"/><Relationship Id="rId23" Type="http://schemas.openxmlformats.org/officeDocument/2006/relationships/hyperlink" Target="https://ieeexplore.ieee.org/author/37086838668" TargetMode="External"/><Relationship Id="rId28" Type="http://schemas.openxmlformats.org/officeDocument/2006/relationships/hyperlink" Target="https://ieeexplore.ieee.org/xpl/conhome/8703183/proceeding" TargetMode="External"/><Relationship Id="rId10" Type="http://schemas.openxmlformats.org/officeDocument/2006/relationships/hyperlink" Target="https://ieeexplore.ieee.org/author/37086277325" TargetMode="External"/><Relationship Id="rId19" Type="http://schemas.openxmlformats.org/officeDocument/2006/relationships/hyperlink" Target="https://ieeexplore.ieee.org/xpl/tocresult.jsp?isnumber=9313839&amp;punumber=6221020" TargetMode="External"/><Relationship Id="rId4" Type="http://schemas.openxmlformats.org/officeDocument/2006/relationships/hyperlink" Target="https://ieeexplore.ieee.org/xpl/conhome/8932651/proceeding" TargetMode="External"/><Relationship Id="rId9" Type="http://schemas.openxmlformats.org/officeDocument/2006/relationships/hyperlink" Target="https://ieeexplore.ieee.org/author/37400479800" TargetMode="External"/><Relationship Id="rId14" Type="http://schemas.openxmlformats.org/officeDocument/2006/relationships/hyperlink" Target="https://ieeexplore.ieee.org/author/37086358103" TargetMode="External"/><Relationship Id="rId22" Type="http://schemas.openxmlformats.org/officeDocument/2006/relationships/hyperlink" Target="https://ieeexplore.ieee.org/author/37408845700" TargetMode="External"/><Relationship Id="rId27" Type="http://schemas.openxmlformats.org/officeDocument/2006/relationships/hyperlink" Target="https://ieeexplore.ieee.org/author/372807797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408845700" TargetMode="External"/><Relationship Id="rId2" Type="http://schemas.openxmlformats.org/officeDocument/2006/relationships/hyperlink" Target="https://ieeexplore.ieee.org/author/37086835906" TargetMode="External"/><Relationship Id="rId1" Type="http://schemas.openxmlformats.org/officeDocument/2006/relationships/slideLayout" Target="../slideLayouts/slideLayout2.xml"/><Relationship Id="rId4" Type="http://schemas.openxmlformats.org/officeDocument/2006/relationships/hyperlink" Target="https://ieeexplore.ieee.org/author/3708683866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rmAutofit fontScale="90000"/>
          </a:bodyPr>
          <a:lstStyle/>
          <a:p>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基於儀器</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步態分析</a:t>
            </a:r>
            <a:r>
              <a:rPr lang="zh-TW" altLang="zh-TW" sz="4000" strike="sngStrike" dirty="0">
                <a:latin typeface="標楷體" panose="03000509000000000000" pitchFamily="65" charset="-120"/>
                <a:ea typeface="標楷體" panose="03000509000000000000" pitchFamily="65" charset="-120"/>
                <a:cs typeface="Times New Roman" panose="02020603050405020304" pitchFamily="18" charset="0"/>
              </a:rPr>
              <a:t>裝置</a:t>
            </a:r>
            <a:r>
              <a:rPr lang="zh-TW" altLang="en-US" sz="4000" strike="sngStrike"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4000" strike="sngStrike" dirty="0">
                <a:latin typeface="標楷體" panose="03000509000000000000" pitchFamily="65" charset="-120"/>
                <a:ea typeface="標楷體" panose="03000509000000000000" pitchFamily="65" charset="-120"/>
                <a:cs typeface="Times New Roman" panose="02020603050405020304" pitchFamily="18" charset="0"/>
              </a:rPr>
              <a:t>客觀性</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評估手術前</a:t>
            </a:r>
            <a: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後</a:t>
            </a:r>
            <a: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t>LSS</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病患</a:t>
            </a:r>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疼痛感</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的改善</a:t>
            </a:r>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程度</a:t>
            </a:r>
            <a:b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b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Objective assessment of patients' pre/post-operative walking function improvement using a wearable gait analysis device</a:t>
            </a:r>
            <a:b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br>
            <a:endParaRPr lang="zh-TW" altLang="en-US" sz="40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524000" y="4512356"/>
            <a:ext cx="9144000" cy="1655762"/>
          </a:xfrm>
        </p:spPr>
        <p:txBody>
          <a:bodyPr>
            <a:normAutofit lnSpcReduction="10000"/>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704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pic>
        <p:nvPicPr>
          <p:cNvPr id="20" name="圖片 19">
            <a:extLst>
              <a:ext uri="{FF2B5EF4-FFF2-40B4-BE49-F238E27FC236}">
                <a16:creationId xmlns:a16="http://schemas.microsoft.com/office/drawing/2014/main" id="{9A9BC397-8167-48B8-96DA-449EB452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45" y="1906691"/>
            <a:ext cx="5512055" cy="3044617"/>
          </a:xfrm>
          <a:prstGeom prst="rect">
            <a:avLst/>
          </a:prstGeom>
        </p:spPr>
      </p:pic>
      <p:sp>
        <p:nvSpPr>
          <p:cNvPr id="23" name="文字方塊 22">
            <a:extLst>
              <a:ext uri="{FF2B5EF4-FFF2-40B4-BE49-F238E27FC236}">
                <a16:creationId xmlns:a16="http://schemas.microsoft.com/office/drawing/2014/main" id="{6854A9D9-B6D2-4EC7-B929-F3566A75528E}"/>
              </a:ext>
            </a:extLst>
          </p:cNvPr>
          <p:cNvSpPr txBox="1"/>
          <p:nvPr/>
        </p:nvSpPr>
        <p:spPr>
          <a:xfrm>
            <a:off x="7209308" y="5233259"/>
            <a:ext cx="2441181" cy="369332"/>
          </a:xfrm>
          <a:prstGeom prst="rect">
            <a:avLst/>
          </a:prstGeom>
          <a:noFill/>
        </p:spPr>
        <p:txBody>
          <a:bodyPr wrap="none" rtlCol="0">
            <a:spAutoFit/>
          </a:bodyPr>
          <a:lstStyle/>
          <a:p>
            <a:r>
              <a:rPr lang="zh-TW" altLang="en-US" dirty="0"/>
              <a:t>圖二</a:t>
            </a:r>
            <a:r>
              <a:rPr lang="en-US" altLang="zh-TW" dirty="0" err="1"/>
              <a:t>Gopro</a:t>
            </a:r>
            <a:r>
              <a:rPr lang="en-US" altLang="zh-TW" dirty="0"/>
              <a:t> </a:t>
            </a:r>
            <a:r>
              <a:rPr lang="zh-TW" altLang="en-US" dirty="0"/>
              <a:t>運動攝影機</a:t>
            </a:r>
          </a:p>
        </p:txBody>
      </p:sp>
      <p:sp>
        <p:nvSpPr>
          <p:cNvPr id="26" name="文字方塊 25">
            <a:extLst>
              <a:ext uri="{FF2B5EF4-FFF2-40B4-BE49-F238E27FC236}">
                <a16:creationId xmlns:a16="http://schemas.microsoft.com/office/drawing/2014/main" id="{A0706523-C285-4F0D-A66A-56107F5DDCE7}"/>
              </a:ext>
            </a:extLst>
          </p:cNvPr>
          <p:cNvSpPr txBox="1"/>
          <p:nvPr/>
        </p:nvSpPr>
        <p:spPr>
          <a:xfrm>
            <a:off x="2208893" y="5233259"/>
            <a:ext cx="2262158" cy="369332"/>
          </a:xfrm>
          <a:prstGeom prst="rect">
            <a:avLst/>
          </a:prstGeom>
          <a:noFill/>
        </p:spPr>
        <p:txBody>
          <a:bodyPr wrap="none" rtlCol="0">
            <a:spAutoFit/>
          </a:bodyPr>
          <a:lstStyle/>
          <a:p>
            <a:r>
              <a:rPr lang="zh-TW" altLang="en-US" dirty="0"/>
              <a:t>圖一、感測器示意圖</a:t>
            </a:r>
          </a:p>
        </p:txBody>
      </p:sp>
      <p:pic>
        <p:nvPicPr>
          <p:cNvPr id="4" name="圖片 3">
            <a:extLst>
              <a:ext uri="{FF2B5EF4-FFF2-40B4-BE49-F238E27FC236}">
                <a16:creationId xmlns:a16="http://schemas.microsoft.com/office/drawing/2014/main" id="{574612D8-EA34-41C1-BBBA-8DBAEC92EF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9993" y="2310747"/>
            <a:ext cx="4625807" cy="2684586"/>
          </a:xfrm>
          <a:prstGeom prst="rect">
            <a:avLst/>
          </a:prstGeom>
        </p:spPr>
      </p:pic>
    </p:spTree>
    <p:extLst>
      <p:ext uri="{BB962C8B-B14F-4D97-AF65-F5344CB8AC3E}">
        <p14:creationId xmlns:p14="http://schemas.microsoft.com/office/powerpoint/2010/main" val="61839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刪</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p:txBody>
      </p:sp>
      <p:sp>
        <p:nvSpPr>
          <p:cNvPr id="3" name="內容版面配置區 2"/>
          <p:cNvSpPr>
            <a:spLocks noGrp="1"/>
          </p:cNvSpPr>
          <p:nvPr>
            <p:ph idx="1"/>
          </p:nvPr>
        </p:nvSpPr>
        <p:spPr>
          <a:xfrm>
            <a:off x="519113" y="1690688"/>
            <a:ext cx="10720388" cy="2365375"/>
          </a:xfrm>
        </p:spPr>
        <p:txBody>
          <a:bodyPr>
            <a:normAutofit fontScale="92500" lnSpcReduction="20000"/>
          </a:bodyPr>
          <a:lstStyle/>
          <a:p>
            <a:pPr algn="just">
              <a:lnSpc>
                <a:spcPct val="150000"/>
              </a:lnSpc>
              <a:spcBef>
                <a:spcPts val="0"/>
              </a:spcBef>
            </a:pPr>
            <a:r>
              <a:rPr lang="zh-TW" altLang="en-US" sz="1900" dirty="0">
                <a:latin typeface="標楷體" panose="03000509000000000000" pitchFamily="65" charset="-120"/>
                <a:ea typeface="標楷體" panose="03000509000000000000" pitchFamily="65" charset="-120"/>
              </a:rPr>
              <a:t>在本研究中穿戴式感測器為實驗室自行開發</a:t>
            </a:r>
            <a:r>
              <a:rPr lang="en-US" altLang="zh-TW" sz="1900" dirty="0">
                <a:latin typeface="標楷體" panose="03000509000000000000" pitchFamily="65" charset="-120"/>
                <a:ea typeface="標楷體" panose="03000509000000000000" pitchFamily="65" charset="-120"/>
              </a:rPr>
              <a:t>IMU</a:t>
            </a:r>
            <a:r>
              <a:rPr lang="zh-TW" altLang="en-US" sz="1900" dirty="0">
                <a:latin typeface="標楷體" panose="03000509000000000000" pitchFamily="65" charset="-120"/>
                <a:ea typeface="標楷體" panose="03000509000000000000" pitchFamily="65" charset="-120"/>
              </a:rPr>
              <a:t>模組，以</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Bosch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Sensortec</a:t>
            </a:r>
            <a:r>
              <a:rPr lang="zh-TW" altLang="en-US" sz="1900" dirty="0">
                <a:latin typeface="標楷體" panose="03000509000000000000" pitchFamily="65" charset="-120"/>
                <a:ea typeface="標楷體" panose="03000509000000000000" pitchFamily="65" charset="-120"/>
              </a:rPr>
              <a:t>公司的</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BNO055</a:t>
            </a:r>
            <a:r>
              <a:rPr lang="zh-TW" altLang="en-US" sz="1900" dirty="0">
                <a:latin typeface="標楷體" panose="03000509000000000000" pitchFamily="65" charset="-120"/>
                <a:ea typeface="標楷體" panose="03000509000000000000" pitchFamily="65" charset="-120"/>
              </a:rPr>
              <a:t>九軸感測器為核心</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如圖一</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所示，再以頻率為</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100HZ</a:t>
            </a:r>
            <a:r>
              <a:rPr lang="zh-TW" altLang="en-US" sz="1900" dirty="0">
                <a:latin typeface="標楷體" panose="03000509000000000000" pitchFamily="65" charset="-120"/>
                <a:ea typeface="標楷體" panose="03000509000000000000" pitchFamily="65" charset="-120"/>
              </a:rPr>
              <a:t>的</a:t>
            </a:r>
            <a:r>
              <a:rPr lang="zh-TW" altLang="en-US" sz="1900" dirty="0">
                <a:solidFill>
                  <a:srgbClr val="FF0000"/>
                </a:solidFill>
                <a:latin typeface="標楷體" panose="03000509000000000000" pitchFamily="65" charset="-120"/>
                <a:ea typeface="標楷體" panose="03000509000000000000" pitchFamily="65" charset="-120"/>
              </a:rPr>
              <a:t>訊號採樣率</a:t>
            </a:r>
            <a:r>
              <a:rPr lang="zh-TW" altLang="en-US" sz="1900" dirty="0">
                <a:latin typeface="標楷體" panose="03000509000000000000" pitchFamily="65" charset="-120"/>
                <a:ea typeface="標楷體" panose="03000509000000000000" pitchFamily="65" charset="-120"/>
              </a:rPr>
              <a:t>記錄病人走路過程的步態訊號，最後透過藍芽模組</a:t>
            </a:r>
            <a:r>
              <a:rPr lang="en-US" altLang="zh-TW" sz="1900" dirty="0">
                <a:latin typeface="標楷體" panose="03000509000000000000" pitchFamily="65" charset="-120"/>
                <a:ea typeface="標楷體" panose="03000509000000000000" pitchFamily="65" charset="-120"/>
              </a:rPr>
              <a:t>(</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MDBT50)</a:t>
            </a:r>
            <a:r>
              <a:rPr lang="zh-TW" altLang="en-US" sz="1900" dirty="0">
                <a:latin typeface="標楷體" panose="03000509000000000000" pitchFamily="65" charset="-120"/>
                <a:ea typeface="標楷體" panose="03000509000000000000" pitchFamily="65" charset="-120"/>
              </a:rPr>
              <a:t>傳輸至個人電腦，且將訊號以</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1900" dirty="0">
                <a:latin typeface="標楷體" panose="03000509000000000000" pitchFamily="65" charset="-120"/>
                <a:ea typeface="標楷體" panose="03000509000000000000" pitchFamily="65" charset="-120"/>
              </a:rPr>
              <a:t>資料格式儲存方便後續處理。</a:t>
            </a:r>
            <a:endParaRPr lang="en-US" altLang="zh-TW" sz="1900" dirty="0">
              <a:latin typeface="標楷體" panose="03000509000000000000" pitchFamily="65" charset="-120"/>
              <a:ea typeface="標楷體" panose="03000509000000000000" pitchFamily="65" charset="-120"/>
            </a:endParaRPr>
          </a:p>
          <a:p>
            <a:pPr algn="just">
              <a:lnSpc>
                <a:spcPct val="150000"/>
              </a:lnSpc>
              <a:spcBef>
                <a:spcPts val="0"/>
              </a:spcBef>
            </a:pPr>
            <a:endParaRPr lang="en-US" altLang="zh-TW" sz="1900" dirty="0">
              <a:latin typeface="標楷體" panose="03000509000000000000" pitchFamily="65" charset="-120"/>
              <a:ea typeface="標楷體" panose="03000509000000000000" pitchFamily="65" charset="-120"/>
            </a:endParaRPr>
          </a:p>
          <a:p>
            <a:pPr algn="just">
              <a:lnSpc>
                <a:spcPct val="150000"/>
              </a:lnSpc>
              <a:spcBef>
                <a:spcPts val="0"/>
              </a:spcBef>
            </a:pPr>
            <a:r>
              <a:rPr lang="zh-TW" altLang="en-US" sz="1900" dirty="0">
                <a:latin typeface="標楷體" panose="03000509000000000000" pitchFamily="65" charset="-120"/>
                <a:ea typeface="標楷體" panose="03000509000000000000" pitchFamily="65" charset="-120"/>
              </a:rPr>
              <a:t>步態感測器將會以黏貼在魔鬼氈的方式以利於後續穿戴的方便性，在病理步態收案的過程中我們會將魔鬼氈黏綁在病人的腳踝</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如圖二和圖三所示</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a:t>
            </a:r>
            <a:endParaRPr lang="en-US" altLang="zh-TW" sz="1900" dirty="0">
              <a:latin typeface="標楷體" panose="03000509000000000000" pitchFamily="65" charset="-120"/>
              <a:ea typeface="標楷體" panose="03000509000000000000" pitchFamily="65" charset="-12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E4E7336F-AA54-48BD-9861-AC41E22B00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155755" y="4056063"/>
            <a:ext cx="1880490" cy="2370272"/>
          </a:xfrm>
          <a:prstGeom prst="rect">
            <a:avLst/>
          </a:prstGeom>
        </p:spPr>
      </p:pic>
      <p:pic>
        <p:nvPicPr>
          <p:cNvPr id="20" name="圖片 19">
            <a:extLst>
              <a:ext uri="{FF2B5EF4-FFF2-40B4-BE49-F238E27FC236}">
                <a16:creationId xmlns:a16="http://schemas.microsoft.com/office/drawing/2014/main" id="{9A9BC397-8167-48B8-96DA-449EB452E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69" y="3898775"/>
            <a:ext cx="4342516" cy="2398615"/>
          </a:xfrm>
          <a:prstGeom prst="rect">
            <a:avLst/>
          </a:prstGeom>
        </p:spPr>
      </p:pic>
      <p:sp>
        <p:nvSpPr>
          <p:cNvPr id="22" name="文字方塊 21">
            <a:extLst>
              <a:ext uri="{FF2B5EF4-FFF2-40B4-BE49-F238E27FC236}">
                <a16:creationId xmlns:a16="http://schemas.microsoft.com/office/drawing/2014/main" id="{FBB1D04D-884D-4277-9883-284D9329F4E5}"/>
              </a:ext>
            </a:extLst>
          </p:cNvPr>
          <p:cNvSpPr txBox="1"/>
          <p:nvPr/>
        </p:nvSpPr>
        <p:spPr>
          <a:xfrm>
            <a:off x="5155755" y="6458111"/>
            <a:ext cx="2262158" cy="369332"/>
          </a:xfrm>
          <a:prstGeom prst="rect">
            <a:avLst/>
          </a:prstGeom>
          <a:noFill/>
        </p:spPr>
        <p:txBody>
          <a:bodyPr wrap="none" rtlCol="0">
            <a:spAutoFit/>
          </a:bodyPr>
          <a:lstStyle/>
          <a:p>
            <a:r>
              <a:rPr lang="zh-TW" altLang="en-US" dirty="0"/>
              <a:t>圖二、固定用魔鬼氈</a:t>
            </a:r>
          </a:p>
        </p:txBody>
      </p:sp>
      <p:sp>
        <p:nvSpPr>
          <p:cNvPr id="23" name="文字方塊 22">
            <a:extLst>
              <a:ext uri="{FF2B5EF4-FFF2-40B4-BE49-F238E27FC236}">
                <a16:creationId xmlns:a16="http://schemas.microsoft.com/office/drawing/2014/main" id="{6854A9D9-B6D2-4EC7-B929-F3566A75528E}"/>
              </a:ext>
            </a:extLst>
          </p:cNvPr>
          <p:cNvSpPr txBox="1"/>
          <p:nvPr/>
        </p:nvSpPr>
        <p:spPr>
          <a:xfrm>
            <a:off x="8168640" y="6426335"/>
            <a:ext cx="2723823" cy="369332"/>
          </a:xfrm>
          <a:prstGeom prst="rect">
            <a:avLst/>
          </a:prstGeom>
          <a:noFill/>
        </p:spPr>
        <p:txBody>
          <a:bodyPr wrap="none" rtlCol="0">
            <a:spAutoFit/>
          </a:bodyPr>
          <a:lstStyle/>
          <a:p>
            <a:r>
              <a:rPr lang="zh-TW" altLang="en-US" dirty="0"/>
              <a:t>圖三、感測器安裝示意圖</a:t>
            </a:r>
          </a:p>
        </p:txBody>
      </p:sp>
      <p:pic>
        <p:nvPicPr>
          <p:cNvPr id="25" name="圖片 24">
            <a:extLst>
              <a:ext uri="{FF2B5EF4-FFF2-40B4-BE49-F238E27FC236}">
                <a16:creationId xmlns:a16="http://schemas.microsoft.com/office/drawing/2014/main" id="{8E2E2612-F517-4933-98BE-8CFC12886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7446" y="3898775"/>
            <a:ext cx="3515379" cy="2458072"/>
          </a:xfrm>
          <a:prstGeom prst="rect">
            <a:avLst/>
          </a:prstGeom>
        </p:spPr>
      </p:pic>
      <p:sp>
        <p:nvSpPr>
          <p:cNvPr id="26" name="文字方塊 25">
            <a:extLst>
              <a:ext uri="{FF2B5EF4-FFF2-40B4-BE49-F238E27FC236}">
                <a16:creationId xmlns:a16="http://schemas.microsoft.com/office/drawing/2014/main" id="{A0706523-C285-4F0D-A66A-56107F5DDCE7}"/>
              </a:ext>
            </a:extLst>
          </p:cNvPr>
          <p:cNvSpPr txBox="1"/>
          <p:nvPr/>
        </p:nvSpPr>
        <p:spPr>
          <a:xfrm>
            <a:off x="1476264" y="6363358"/>
            <a:ext cx="2262158" cy="369332"/>
          </a:xfrm>
          <a:prstGeom prst="rect">
            <a:avLst/>
          </a:prstGeom>
          <a:noFill/>
        </p:spPr>
        <p:txBody>
          <a:bodyPr wrap="none" rtlCol="0">
            <a:spAutoFit/>
          </a:bodyPr>
          <a:lstStyle/>
          <a:p>
            <a:r>
              <a:rPr lang="zh-TW" altLang="en-US" dirty="0"/>
              <a:t>圖一、感測器示意圖</a:t>
            </a:r>
          </a:p>
        </p:txBody>
      </p:sp>
    </p:spTree>
    <p:extLst>
      <p:ext uri="{BB962C8B-B14F-4D97-AF65-F5344CB8AC3E}">
        <p14:creationId xmlns:p14="http://schemas.microsoft.com/office/powerpoint/2010/main" val="306066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sp>
        <p:nvSpPr>
          <p:cNvPr id="12" name="內容版面配置區 2">
            <a:extLst>
              <a:ext uri="{FF2B5EF4-FFF2-40B4-BE49-F238E27FC236}">
                <a16:creationId xmlns:a16="http://schemas.microsoft.com/office/drawing/2014/main" id="{066DC018-B51E-4932-A7DA-C5BE96B4B3F4}"/>
              </a:ext>
            </a:extLst>
          </p:cNvPr>
          <p:cNvSpPr>
            <a:spLocks noGrp="1"/>
          </p:cNvSpPr>
          <p:nvPr>
            <p:ph idx="1"/>
          </p:nvPr>
        </p:nvSpPr>
        <p:spPr>
          <a:xfrm>
            <a:off x="647699" y="1374661"/>
            <a:ext cx="11210921" cy="1325563"/>
          </a:xfrm>
        </p:spPr>
        <p:txBody>
          <a:bodyPr>
            <a:normAutofit/>
          </a:bodyPr>
          <a:lstStyle/>
          <a:p>
            <a:pPr>
              <a:lnSpc>
                <a:spcPct val="170000"/>
              </a:lnSpc>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在訊號收集中，主要使用的是</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ACC</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加速度與</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Gyro</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陀螺儀的訊號</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圖四</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，因為我們可以從兩種的變化量分別去找去不同的特徵，最後再加總在一起就是一個完整的步態事件</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圖五</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349360" y="4238463"/>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4" name="圖片 33">
            <a:extLst>
              <a:ext uri="{FF2B5EF4-FFF2-40B4-BE49-F238E27FC236}">
                <a16:creationId xmlns:a16="http://schemas.microsoft.com/office/drawing/2014/main" id="{815B6CAC-1861-49CF-BCC4-866D38832BE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27458" y="3887853"/>
            <a:ext cx="0" cy="288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pic>
        <p:nvPicPr>
          <p:cNvPr id="54" name="圖片 53">
            <a:extLst>
              <a:ext uri="{FF2B5EF4-FFF2-40B4-BE49-F238E27FC236}">
                <a16:creationId xmlns:a16="http://schemas.microsoft.com/office/drawing/2014/main" id="{B2E79EA5-D131-4526-80F5-79A2794D7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524" y="2970147"/>
            <a:ext cx="5436713" cy="3367313"/>
          </a:xfrm>
          <a:prstGeom prst="rect">
            <a:avLst/>
          </a:prstGeom>
        </p:spPr>
      </p:pic>
      <p:pic>
        <p:nvPicPr>
          <p:cNvPr id="56" name="Picture 2" descr="gait cycle, Pilates, somatics or Feldenkrais movement - line drawing, illustration">
            <a:extLst>
              <a:ext uri="{FF2B5EF4-FFF2-40B4-BE49-F238E27FC236}">
                <a16:creationId xmlns:a16="http://schemas.microsoft.com/office/drawing/2014/main" id="{F296F49F-1FB0-4757-A9FD-4528961980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654" y="3165271"/>
            <a:ext cx="5970837" cy="3028686"/>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AB461835-FB8E-48A1-BC0B-931FD036D1D4}"/>
              </a:ext>
            </a:extLst>
          </p:cNvPr>
          <p:cNvSpPr txBox="1"/>
          <p:nvPr/>
        </p:nvSpPr>
        <p:spPr>
          <a:xfrm>
            <a:off x="1388720" y="6367990"/>
            <a:ext cx="2954655" cy="369332"/>
          </a:xfrm>
          <a:prstGeom prst="rect">
            <a:avLst/>
          </a:prstGeom>
          <a:noFill/>
        </p:spPr>
        <p:txBody>
          <a:bodyPr wrap="none" rtlCol="0">
            <a:spAutoFit/>
          </a:bodyPr>
          <a:lstStyle/>
          <a:p>
            <a:r>
              <a:rPr lang="zh-TW" altLang="en-US" dirty="0"/>
              <a:t>圖四、加速度和陀螺儀訊號</a:t>
            </a:r>
          </a:p>
        </p:txBody>
      </p:sp>
      <p:sp>
        <p:nvSpPr>
          <p:cNvPr id="11" name="文字方塊 10">
            <a:extLst>
              <a:ext uri="{FF2B5EF4-FFF2-40B4-BE49-F238E27FC236}">
                <a16:creationId xmlns:a16="http://schemas.microsoft.com/office/drawing/2014/main" id="{BF096B3B-8925-4465-938B-74437248A33B}"/>
              </a:ext>
            </a:extLst>
          </p:cNvPr>
          <p:cNvSpPr txBox="1"/>
          <p:nvPr/>
        </p:nvSpPr>
        <p:spPr>
          <a:xfrm>
            <a:off x="8577906" y="6398521"/>
            <a:ext cx="1800493" cy="369332"/>
          </a:xfrm>
          <a:prstGeom prst="rect">
            <a:avLst/>
          </a:prstGeom>
          <a:noFill/>
        </p:spPr>
        <p:txBody>
          <a:bodyPr wrap="none" rtlCol="0">
            <a:spAutoFit/>
          </a:bodyPr>
          <a:lstStyle/>
          <a:p>
            <a:r>
              <a:rPr lang="zh-TW" altLang="en-US" dirty="0"/>
              <a:t>圖五、步態事件</a:t>
            </a:r>
          </a:p>
        </p:txBody>
      </p:sp>
    </p:spTree>
    <p:extLst>
      <p:ext uri="{BB962C8B-B14F-4D97-AF65-F5344CB8AC3E}">
        <p14:creationId xmlns:p14="http://schemas.microsoft.com/office/powerpoint/2010/main" val="213659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受試者資訊</a:t>
            </a:r>
            <a:endParaRPr lang="zh-TW" altLang="en-US" dirty="0"/>
          </a:p>
        </p:txBody>
      </p:sp>
      <p:sp>
        <p:nvSpPr>
          <p:cNvPr id="3" name="內容版面配置區 2"/>
          <p:cNvSpPr>
            <a:spLocks noGrp="1"/>
          </p:cNvSpPr>
          <p:nvPr>
            <p:ph idx="1"/>
          </p:nvPr>
        </p:nvSpPr>
        <p:spPr>
          <a:xfrm>
            <a:off x="519113" y="1690688"/>
            <a:ext cx="10720388" cy="5084581"/>
          </a:xfrm>
        </p:spPr>
        <p:txBody>
          <a:bodyPr>
            <a:noAutofit/>
          </a:bodyPr>
          <a:lstStyle/>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所有受試者在參與實驗之前，都會請他們填寫書面的知情同意書</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如附錄一所示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，並且根據病患的複診時間安排收案，以及在收案前會請受測者告知我們對方的姓名、年齡、疼痛情形且做紀錄。本研究收案時間為</a:t>
            </a:r>
            <a:r>
              <a:rPr lang="en-US" altLang="zh-TW" sz="1800" dirty="0">
                <a:latin typeface="標楷體" panose="03000509000000000000" pitchFamily="65" charset="-120"/>
                <a:ea typeface="標楷體" panose="03000509000000000000" pitchFamily="65" charset="-120"/>
              </a:rPr>
              <a:t>2022</a:t>
            </a:r>
            <a:r>
              <a:rPr lang="zh-TW" altLang="en-US" sz="1800" dirty="0">
                <a:latin typeface="標楷體" panose="03000509000000000000" pitchFamily="65" charset="-120"/>
                <a:ea typeface="標楷體" panose="03000509000000000000" pitchFamily="65" charset="-120"/>
              </a:rPr>
              <a:t>年 </a:t>
            </a:r>
            <a:r>
              <a:rPr lang="en-US" altLang="zh-TW" sz="1800" dirty="0">
                <a:latin typeface="標楷體" panose="03000509000000000000" pitchFamily="65" charset="-120"/>
                <a:ea typeface="標楷體" panose="03000509000000000000" pitchFamily="65" charset="-120"/>
              </a:rPr>
              <a:t>10</a:t>
            </a:r>
            <a:r>
              <a:rPr lang="zh-TW" altLang="en-US" sz="1800" dirty="0">
                <a:latin typeface="標楷體" panose="03000509000000000000" pitchFamily="65" charset="-120"/>
                <a:ea typeface="標楷體" panose="03000509000000000000" pitchFamily="65" charset="-120"/>
              </a:rPr>
              <a:t>月 </a:t>
            </a:r>
            <a:r>
              <a:rPr lang="en-US" altLang="zh-TW" sz="1800" dirty="0">
                <a:latin typeface="標楷體" panose="03000509000000000000" pitchFamily="65" charset="-120"/>
                <a:ea typeface="標楷體" panose="03000509000000000000" pitchFamily="65" charset="-120"/>
              </a:rPr>
              <a:t>14</a:t>
            </a:r>
            <a:r>
              <a:rPr lang="zh-TW" altLang="en-US" sz="1800" dirty="0">
                <a:latin typeface="標楷體" panose="03000509000000000000" pitchFamily="65" charset="-120"/>
                <a:ea typeface="標楷體" panose="03000509000000000000" pitchFamily="65" charset="-120"/>
              </a:rPr>
              <a:t>號 至 </a:t>
            </a:r>
            <a:r>
              <a:rPr lang="en-US" altLang="zh-TW" sz="1800" dirty="0">
                <a:latin typeface="標楷體" panose="03000509000000000000" pitchFamily="65" charset="-120"/>
                <a:ea typeface="標楷體" panose="03000509000000000000" pitchFamily="65" charset="-120"/>
              </a:rPr>
              <a:t>2023</a:t>
            </a:r>
            <a:r>
              <a:rPr lang="zh-TW" altLang="en-US" sz="1800" dirty="0">
                <a:latin typeface="標楷體" panose="03000509000000000000" pitchFamily="65" charset="-120"/>
                <a:ea typeface="標楷體" panose="03000509000000000000" pitchFamily="65" charset="-120"/>
              </a:rPr>
              <a:t>年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月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日。</a:t>
            </a: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本研究受測者條件如下</a:t>
            </a:r>
            <a:r>
              <a:rPr lang="en-US" altLang="zh-TW" sz="1800" dirty="0">
                <a:latin typeface="標楷體" panose="03000509000000000000" pitchFamily="65" charset="-120"/>
                <a:ea typeface="標楷體" panose="03000509000000000000" pitchFamily="65" charset="-120"/>
                <a:sym typeface="Wingdings" panose="05000000000000000000" pitchFamily="2" charset="2"/>
              </a:rPr>
              <a:t>(IRB</a:t>
            </a:r>
            <a:r>
              <a:rPr lang="zh-TW" altLang="en-US" sz="1800" dirty="0">
                <a:latin typeface="標楷體" panose="03000509000000000000" pitchFamily="65" charset="-120"/>
                <a:ea typeface="標楷體" panose="03000509000000000000" pitchFamily="65" charset="-120"/>
                <a:sym typeface="Wingdings" panose="05000000000000000000" pitchFamily="2" charset="2"/>
              </a:rPr>
              <a:t>的內容</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p>
          <a:p>
            <a:pPr marL="0" indent="0">
              <a:lnSpc>
                <a:spcPct val="12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受試者都在雲林縣斗六市國立成功大學附設分院骨科門診的病患，女性</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位、男性</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位，共</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受試者，受試者平均年齡為</a:t>
            </a:r>
            <a:r>
              <a:rPr lang="en-US" altLang="zh-TW" sz="1800" dirty="0">
                <a:latin typeface="標楷體" panose="03000509000000000000" pitchFamily="65" charset="-120"/>
                <a:ea typeface="標楷體" panose="03000509000000000000" pitchFamily="65" charset="-120"/>
              </a:rPr>
              <a:t>X</a:t>
            </a:r>
            <a:r>
              <a:rPr lang="zh-TW" altLang="zh-TW" sz="1800" dirty="0">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rPr>
              <a:t>，經由骨科主治醫生診斷為</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退行性腰椎管狹窄引起的病理性神經性跛行</a:t>
            </a:r>
            <a:r>
              <a:rPr lang="zh-TW" altLang="en-US" sz="1800" dirty="0">
                <a:solidFill>
                  <a:srgbClr val="FF0000"/>
                </a:solidFill>
                <a:latin typeface="標楷體" panose="03000509000000000000" pitchFamily="65" charset="-120"/>
                <a:ea typeface="標楷體" panose="03000509000000000000" pitchFamily="65" charset="-120"/>
              </a:rPr>
              <a:t>病患</a:t>
            </a:r>
            <a:r>
              <a:rPr lang="zh-TW" altLang="en-US" sz="1800" dirty="0">
                <a:latin typeface="標楷體" panose="03000509000000000000" pitchFamily="65" charset="-120"/>
                <a:ea typeface="標楷體" panose="03000509000000000000" pitchFamily="65" charset="-120"/>
              </a:rPr>
              <a:t>。研究期間病人</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收案次數是以病人的回診次數視情況而定，至少要手術前乙次、手術後乙次且進行步態訊號收集。</a:t>
            </a: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indent="0">
              <a:lnSpc>
                <a:spcPct val="120000"/>
              </a:lnSpc>
              <a:spcBef>
                <a:spcPts val="0"/>
              </a:spcBef>
              <a:buNone/>
            </a:pP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indent="0">
              <a:lnSpc>
                <a:spcPct val="120000"/>
              </a:lnSpc>
              <a:spcBef>
                <a:spcPts val="0"/>
              </a:spcBef>
              <a:buNone/>
            </a:pP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	</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本研究實驗在根據醫生的判定，病患疼痛狀態主要可以分為兩種，第一種為右腳的疼痛類型病人，第二種為左腳疼痛類型的病人，在本實驗數據中各占比為 </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X%</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和</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X%</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3852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sp>
        <p:nvSpPr>
          <p:cNvPr id="3" name="內容版面配置區 2"/>
          <p:cNvSpPr>
            <a:spLocks noGrp="1"/>
          </p:cNvSpPr>
          <p:nvPr>
            <p:ph idx="1"/>
          </p:nvPr>
        </p:nvSpPr>
        <p:spPr>
          <a:xfrm>
            <a:off x="519113" y="1690688"/>
            <a:ext cx="10720388" cy="4020079"/>
          </a:xfrm>
        </p:spPr>
        <p:txBody>
          <a:bodyPr>
            <a:noAutofit/>
          </a:bodyPr>
          <a:lstStyle/>
          <a:p>
            <a:pPr marL="0" indent="0" algn="just">
              <a:lnSpc>
                <a:spcPct val="10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我們的受測者都在醫院內部進行收案，在測驗之前我們會安排受測者站在指定位置，會將感測器綁在兩腳腳踝外側</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圖</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，同時會另一位同學會與受測者告知實驗的過程</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圖六</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圖七</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，因為在過程中我們會希望在行走的過程中會出現跛行的情況出現，</a:t>
            </a:r>
            <a:r>
              <a:rPr lang="zh-TW" altLang="en-US" sz="1800" dirty="0">
                <a:solidFill>
                  <a:srgbClr val="FF0000"/>
                </a:solidFill>
                <a:latin typeface="標楷體" panose="03000509000000000000" pitchFamily="65" charset="-120"/>
                <a:ea typeface="標楷體" panose="03000509000000000000" pitchFamily="65" charset="-120"/>
              </a:rPr>
              <a:t>所以我們會找醫生或是護理師在旁邊全程協助我們收案，當受試著無法行走完實驗流程，我們將會立即中斷實驗，並與醫護人員和醫生攙扶至座位休息且檢查狀況。</a:t>
            </a:r>
            <a:endParaRPr lang="en-US" altLang="zh-TW" sz="1800" dirty="0">
              <a:solidFill>
                <a:srgbClr val="FF0000"/>
              </a:solidFill>
              <a:latin typeface="標楷體" panose="03000509000000000000" pitchFamily="65" charset="-120"/>
              <a:ea typeface="標楷體" panose="03000509000000000000" pitchFamily="65" charset="-120"/>
            </a:endParaRPr>
          </a:p>
          <a:p>
            <a:pPr marL="0" indent="0" algn="just">
              <a:lnSpc>
                <a:spcPct val="100000"/>
              </a:lnSpc>
              <a:spcBef>
                <a:spcPts val="0"/>
              </a:spcBef>
              <a:buNone/>
            </a:pPr>
            <a:r>
              <a:rPr lang="en-US" altLang="zh-TW" sz="1800" dirty="0">
                <a:solidFill>
                  <a:srgbClr val="FF0000"/>
                </a:solidFill>
                <a:latin typeface="標楷體" panose="03000509000000000000" pitchFamily="65" charset="-120"/>
                <a:ea typeface="標楷體" panose="03000509000000000000" pitchFamily="65" charset="-120"/>
              </a:rPr>
              <a:t>	</a:t>
            </a:r>
          </a:p>
          <a:p>
            <a:pPr marL="0" indent="0" algn="just">
              <a:lnSpc>
                <a:spcPct val="100000"/>
              </a:lnSpc>
              <a:spcBef>
                <a:spcPts val="0"/>
              </a:spcBef>
              <a:buNone/>
            </a:pPr>
            <a:r>
              <a:rPr lang="en-US" altLang="zh-TW" sz="1800" dirty="0">
                <a:solidFill>
                  <a:srgbClr val="FF0000"/>
                </a:solidFill>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在實驗場地中我們會在走廊頭尾放置三角錐做距離定位，請受試者以繞過兩側三角錐的方式自然行走，</a:t>
            </a:r>
            <a:r>
              <a:rPr lang="zh-TW" altLang="en-US" sz="1800" dirty="0">
                <a:solidFill>
                  <a:srgbClr val="FF0000"/>
                </a:solidFill>
                <a:latin typeface="標楷體" panose="03000509000000000000" pitchFamily="65" charset="-120"/>
                <a:ea typeface="標楷體" panose="03000509000000000000" pitchFamily="65" charset="-120"/>
              </a:rPr>
              <a:t>以每隔</a:t>
            </a:r>
            <a:r>
              <a:rPr lang="en-US" altLang="zh-TW" sz="1800" dirty="0">
                <a:solidFill>
                  <a:srgbClr val="FF0000"/>
                </a:solidFill>
                <a:latin typeface="標楷體" panose="03000509000000000000" pitchFamily="65" charset="-120"/>
                <a:ea typeface="標楷體" panose="03000509000000000000" pitchFamily="65" charset="-120"/>
              </a:rPr>
              <a:t>30</a:t>
            </a:r>
            <a:r>
              <a:rPr lang="zh-TW" altLang="en-US" sz="1800" dirty="0">
                <a:solidFill>
                  <a:srgbClr val="FF0000"/>
                </a:solidFill>
                <a:latin typeface="標楷體" panose="03000509000000000000" pitchFamily="65" charset="-120"/>
                <a:ea typeface="標楷體" panose="03000509000000000000" pitchFamily="65" charset="-120"/>
              </a:rPr>
              <a:t>秒都會與受試者進行一次訊問的方式做疼痛紀錄</a:t>
            </a:r>
            <a:r>
              <a:rPr lang="zh-TW" altLang="en-US" sz="1800" dirty="0">
                <a:latin typeface="標楷體" panose="03000509000000000000" pitchFamily="65" charset="-120"/>
                <a:ea typeface="標楷體" panose="03000509000000000000" pitchFamily="65" charset="-120"/>
              </a:rPr>
              <a:t>，並且在訊號點去做分級紀錄，總共</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種分類</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表一</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0233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graphicFrame>
        <p:nvGraphicFramePr>
          <p:cNvPr id="8" name="表格 7">
            <a:extLst>
              <a:ext uri="{FF2B5EF4-FFF2-40B4-BE49-F238E27FC236}">
                <a16:creationId xmlns:a16="http://schemas.microsoft.com/office/drawing/2014/main" id="{FC20B111-8097-4B88-869C-B4FF7A00E900}"/>
              </a:ext>
            </a:extLst>
          </p:cNvPr>
          <p:cNvGraphicFramePr>
            <a:graphicFrameLocks noGrp="1"/>
          </p:cNvGraphicFramePr>
          <p:nvPr>
            <p:extLst>
              <p:ext uri="{D42A27DB-BD31-4B8C-83A1-F6EECF244321}">
                <p14:modId xmlns:p14="http://schemas.microsoft.com/office/powerpoint/2010/main" val="491268244"/>
              </p:ext>
            </p:extLst>
          </p:nvPr>
        </p:nvGraphicFramePr>
        <p:xfrm>
          <a:off x="7271658" y="2501900"/>
          <a:ext cx="4800600" cy="18542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941419543"/>
                    </a:ext>
                  </a:extLst>
                </a:gridCol>
                <a:gridCol w="2400300">
                  <a:extLst>
                    <a:ext uri="{9D8B030D-6E8A-4147-A177-3AD203B41FA5}">
                      <a16:colId xmlns:a16="http://schemas.microsoft.com/office/drawing/2014/main" val="275194668"/>
                    </a:ext>
                  </a:extLst>
                </a:gridCol>
              </a:tblGrid>
              <a:tr h="370840">
                <a:tc>
                  <a:txBody>
                    <a:bodyPr/>
                    <a:lstStyle/>
                    <a:p>
                      <a:r>
                        <a:rPr lang="zh-TW" altLang="en-US" dirty="0"/>
                        <a:t>步態特徵</a:t>
                      </a:r>
                    </a:p>
                  </a:txBody>
                  <a:tcPr/>
                </a:tc>
                <a:tc>
                  <a:txBody>
                    <a:bodyPr/>
                    <a:lstStyle/>
                    <a:p>
                      <a:r>
                        <a:rPr lang="zh-TW" altLang="en-US" dirty="0"/>
                        <a:t>身體表現</a:t>
                      </a:r>
                    </a:p>
                  </a:txBody>
                  <a:tcPr/>
                </a:tc>
                <a:extLst>
                  <a:ext uri="{0D108BD9-81ED-4DB2-BD59-A6C34878D82A}">
                    <a16:rowId xmlns:a16="http://schemas.microsoft.com/office/drawing/2014/main" val="2908235559"/>
                  </a:ext>
                </a:extLst>
              </a:tr>
              <a:tr h="370840">
                <a:tc>
                  <a:txBody>
                    <a:bodyPr/>
                    <a:lstStyle/>
                    <a:p>
                      <a:r>
                        <a:rPr lang="zh-TW" altLang="en-US" dirty="0"/>
                        <a:t>不疼痛</a:t>
                      </a:r>
                    </a:p>
                  </a:txBody>
                  <a:tcPr/>
                </a:tc>
                <a:tc>
                  <a:txBody>
                    <a:bodyPr/>
                    <a:lstStyle/>
                    <a:p>
                      <a:r>
                        <a:rPr lang="zh-TW" altLang="en-US" dirty="0"/>
                        <a:t>身體無異常</a:t>
                      </a:r>
                    </a:p>
                  </a:txBody>
                  <a:tcPr/>
                </a:tc>
                <a:extLst>
                  <a:ext uri="{0D108BD9-81ED-4DB2-BD59-A6C34878D82A}">
                    <a16:rowId xmlns:a16="http://schemas.microsoft.com/office/drawing/2014/main" val="1848552299"/>
                  </a:ext>
                </a:extLst>
              </a:tr>
              <a:tr h="370840">
                <a:tc>
                  <a:txBody>
                    <a:bodyPr/>
                    <a:lstStyle/>
                    <a:p>
                      <a:r>
                        <a:rPr lang="zh-TW" altLang="en-US" dirty="0"/>
                        <a:t>一級疼痛</a:t>
                      </a:r>
                    </a:p>
                  </a:txBody>
                  <a:tcPr/>
                </a:tc>
                <a:tc>
                  <a:txBody>
                    <a:bodyPr/>
                    <a:lstStyle/>
                    <a:p>
                      <a:r>
                        <a:rPr lang="zh-TW" altLang="en-US" dirty="0"/>
                        <a:t>身體有點感覺</a:t>
                      </a:r>
                    </a:p>
                  </a:txBody>
                  <a:tcPr/>
                </a:tc>
                <a:extLst>
                  <a:ext uri="{0D108BD9-81ED-4DB2-BD59-A6C34878D82A}">
                    <a16:rowId xmlns:a16="http://schemas.microsoft.com/office/drawing/2014/main" val="33271890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二級疼痛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走路姿態開始改變</a:t>
                      </a:r>
                    </a:p>
                  </a:txBody>
                  <a:tcPr/>
                </a:tc>
                <a:extLst>
                  <a:ext uri="{0D108BD9-81ED-4DB2-BD59-A6C34878D82A}">
                    <a16:rowId xmlns:a16="http://schemas.microsoft.com/office/drawing/2014/main" val="4229766546"/>
                  </a:ext>
                </a:extLst>
              </a:tr>
              <a:tr h="370840">
                <a:tc>
                  <a:txBody>
                    <a:bodyPr/>
                    <a:lstStyle/>
                    <a:p>
                      <a:r>
                        <a:rPr lang="zh-TW" altLang="en-US" dirty="0"/>
                        <a:t>三級疼痛</a:t>
                      </a:r>
                    </a:p>
                  </a:txBody>
                  <a:tcPr/>
                </a:tc>
                <a:tc>
                  <a:txBody>
                    <a:bodyPr/>
                    <a:lstStyle/>
                    <a:p>
                      <a:r>
                        <a:rPr lang="zh-TW" altLang="en-US" dirty="0"/>
                        <a:t>痛到無法行走</a:t>
                      </a:r>
                    </a:p>
                  </a:txBody>
                  <a:tcPr/>
                </a:tc>
                <a:extLst>
                  <a:ext uri="{0D108BD9-81ED-4DB2-BD59-A6C34878D82A}">
                    <a16:rowId xmlns:a16="http://schemas.microsoft.com/office/drawing/2014/main" val="424847785"/>
                  </a:ext>
                </a:extLst>
              </a:tr>
            </a:tbl>
          </a:graphicData>
        </a:graphic>
      </p:graphicFrame>
      <p:sp>
        <p:nvSpPr>
          <p:cNvPr id="10" name="文字方塊 9">
            <a:extLst>
              <a:ext uri="{FF2B5EF4-FFF2-40B4-BE49-F238E27FC236}">
                <a16:creationId xmlns:a16="http://schemas.microsoft.com/office/drawing/2014/main" id="{603111F9-4587-478A-8BD8-173AFE3C0D76}"/>
              </a:ext>
            </a:extLst>
          </p:cNvPr>
          <p:cNvSpPr txBox="1"/>
          <p:nvPr/>
        </p:nvSpPr>
        <p:spPr>
          <a:xfrm>
            <a:off x="8641081" y="5305524"/>
            <a:ext cx="2262158" cy="369332"/>
          </a:xfrm>
          <a:prstGeom prst="rect">
            <a:avLst/>
          </a:prstGeom>
          <a:noFill/>
        </p:spPr>
        <p:txBody>
          <a:bodyPr wrap="none" rtlCol="0">
            <a:spAutoFit/>
          </a:bodyPr>
          <a:lstStyle/>
          <a:p>
            <a:r>
              <a:rPr lang="zh-TW" altLang="en-US" dirty="0"/>
              <a:t>表一、步態特徵定義</a:t>
            </a:r>
          </a:p>
        </p:txBody>
      </p:sp>
      <p:sp>
        <p:nvSpPr>
          <p:cNvPr id="5" name="文字方塊 4">
            <a:extLst>
              <a:ext uri="{FF2B5EF4-FFF2-40B4-BE49-F238E27FC236}">
                <a16:creationId xmlns:a16="http://schemas.microsoft.com/office/drawing/2014/main" id="{7E7DDE65-B892-D353-FB66-F6C02DBF8564}"/>
              </a:ext>
            </a:extLst>
          </p:cNvPr>
          <p:cNvSpPr txBox="1"/>
          <p:nvPr/>
        </p:nvSpPr>
        <p:spPr>
          <a:xfrm>
            <a:off x="2073215" y="5941810"/>
            <a:ext cx="2492990" cy="369332"/>
          </a:xfrm>
          <a:prstGeom prst="rect">
            <a:avLst/>
          </a:prstGeom>
          <a:noFill/>
        </p:spPr>
        <p:txBody>
          <a:bodyPr wrap="none" rtlCol="0">
            <a:spAutoFit/>
          </a:bodyPr>
          <a:lstStyle/>
          <a:p>
            <a:r>
              <a:rPr lang="zh-TW" altLang="en-US" dirty="0"/>
              <a:t>圖七、受測者行走路徑</a:t>
            </a:r>
          </a:p>
        </p:txBody>
      </p:sp>
      <p:pic>
        <p:nvPicPr>
          <p:cNvPr id="14" name="圖片 13">
            <a:extLst>
              <a:ext uri="{FF2B5EF4-FFF2-40B4-BE49-F238E27FC236}">
                <a16:creationId xmlns:a16="http://schemas.microsoft.com/office/drawing/2014/main" id="{0B174D31-6056-7B69-649D-DB427A5371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417" y="2046514"/>
            <a:ext cx="6672943" cy="3724136"/>
          </a:xfrm>
          <a:prstGeom prst="rect">
            <a:avLst/>
          </a:prstGeom>
        </p:spPr>
      </p:pic>
    </p:spTree>
    <p:extLst>
      <p:ext uri="{BB962C8B-B14F-4D97-AF65-F5344CB8AC3E}">
        <p14:creationId xmlns:p14="http://schemas.microsoft.com/office/powerpoint/2010/main" val="53468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pic>
        <p:nvPicPr>
          <p:cNvPr id="4" name="圖片 3">
            <a:extLst>
              <a:ext uri="{FF2B5EF4-FFF2-40B4-BE49-F238E27FC236}">
                <a16:creationId xmlns:a16="http://schemas.microsoft.com/office/drawing/2014/main" id="{D5EE8BBF-D5EC-4158-A2C1-EC4E41437F11}"/>
              </a:ext>
            </a:extLst>
          </p:cNvPr>
          <p:cNvPicPr>
            <a:picLocks noChangeAspect="1"/>
          </p:cNvPicPr>
          <p:nvPr/>
        </p:nvPicPr>
        <p:blipFill>
          <a:blip r:embed="rId2"/>
          <a:stretch>
            <a:fillRect/>
          </a:stretch>
        </p:blipFill>
        <p:spPr>
          <a:xfrm>
            <a:off x="791503" y="1690688"/>
            <a:ext cx="5277093" cy="4669994"/>
          </a:xfrm>
          <a:prstGeom prst="rect">
            <a:avLst/>
          </a:prstGeom>
        </p:spPr>
      </p:pic>
      <p:sp>
        <p:nvSpPr>
          <p:cNvPr id="7" name="文字方塊 6">
            <a:extLst>
              <a:ext uri="{FF2B5EF4-FFF2-40B4-BE49-F238E27FC236}">
                <a16:creationId xmlns:a16="http://schemas.microsoft.com/office/drawing/2014/main" id="{4BA8E4A2-3092-48CC-9600-49F5C3DB38F2}"/>
              </a:ext>
            </a:extLst>
          </p:cNvPr>
          <p:cNvSpPr txBox="1"/>
          <p:nvPr/>
        </p:nvSpPr>
        <p:spPr>
          <a:xfrm>
            <a:off x="2013061" y="6488668"/>
            <a:ext cx="2082621" cy="369332"/>
          </a:xfrm>
          <a:prstGeom prst="rect">
            <a:avLst/>
          </a:prstGeom>
          <a:noFill/>
        </p:spPr>
        <p:txBody>
          <a:bodyPr wrap="none" rtlCol="0">
            <a:spAutoFit/>
          </a:bodyPr>
          <a:lstStyle/>
          <a:p>
            <a:r>
              <a:rPr lang="zh-TW" altLang="en-US" dirty="0"/>
              <a:t>圖六、實驗流程圖</a:t>
            </a:r>
          </a:p>
        </p:txBody>
      </p:sp>
      <p:sp>
        <p:nvSpPr>
          <p:cNvPr id="3" name="文字方塊 2">
            <a:extLst>
              <a:ext uri="{FF2B5EF4-FFF2-40B4-BE49-F238E27FC236}">
                <a16:creationId xmlns:a16="http://schemas.microsoft.com/office/drawing/2014/main" id="{09B502D9-49F0-B02B-D71E-83CB227F0960}"/>
              </a:ext>
            </a:extLst>
          </p:cNvPr>
          <p:cNvSpPr txBox="1"/>
          <p:nvPr/>
        </p:nvSpPr>
        <p:spPr>
          <a:xfrm>
            <a:off x="7455116" y="6488668"/>
            <a:ext cx="2723823" cy="369332"/>
          </a:xfrm>
          <a:prstGeom prst="rect">
            <a:avLst/>
          </a:prstGeom>
          <a:noFill/>
        </p:spPr>
        <p:txBody>
          <a:bodyPr wrap="none" rtlCol="0">
            <a:spAutoFit/>
          </a:bodyPr>
          <a:lstStyle/>
          <a:p>
            <a:r>
              <a:rPr lang="zh-TW" altLang="en-US" dirty="0"/>
              <a:t>圖三、感測器安裝示意圖</a:t>
            </a:r>
          </a:p>
        </p:txBody>
      </p:sp>
      <p:pic>
        <p:nvPicPr>
          <p:cNvPr id="6" name="圖片 5">
            <a:extLst>
              <a:ext uri="{FF2B5EF4-FFF2-40B4-BE49-F238E27FC236}">
                <a16:creationId xmlns:a16="http://schemas.microsoft.com/office/drawing/2014/main" id="{183FB280-3096-AC19-0D6C-195FB0197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7547"/>
            <a:ext cx="5304497" cy="3709084"/>
          </a:xfrm>
          <a:prstGeom prst="rect">
            <a:avLst/>
          </a:prstGeom>
        </p:spPr>
      </p:pic>
    </p:spTree>
    <p:extLst>
      <p:ext uri="{BB962C8B-B14F-4D97-AF65-F5344CB8AC3E}">
        <p14:creationId xmlns:p14="http://schemas.microsoft.com/office/powerpoint/2010/main" val="377656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步態週期</a:t>
            </a:r>
            <a:endParaRPr lang="zh-TW" altLang="en-US" dirty="0"/>
          </a:p>
        </p:txBody>
      </p:sp>
      <p:sp>
        <p:nvSpPr>
          <p:cNvPr id="12" name="內容版面配置區 2">
            <a:extLst>
              <a:ext uri="{FF2B5EF4-FFF2-40B4-BE49-F238E27FC236}">
                <a16:creationId xmlns:a16="http://schemas.microsoft.com/office/drawing/2014/main" id="{066DC018-B51E-4932-A7DA-C5BE96B4B3F4}"/>
              </a:ext>
            </a:extLst>
          </p:cNvPr>
          <p:cNvSpPr>
            <a:spLocks noGrp="1"/>
          </p:cNvSpPr>
          <p:nvPr>
            <p:ph idx="1"/>
          </p:nvPr>
        </p:nvSpPr>
        <p:spPr>
          <a:xfrm>
            <a:off x="647699" y="1374661"/>
            <a:ext cx="11210921" cy="1325563"/>
          </a:xfrm>
        </p:spPr>
        <p:txBody>
          <a:bodyPr>
            <a:normAutofit fontScale="92500" lnSpcReduction="10000"/>
          </a:bodyPr>
          <a:lstStyle/>
          <a:p>
            <a:pPr>
              <a:lnSpc>
                <a:spcPct val="170000"/>
              </a:lnSpc>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在走路過程中，右腳步態和左腳步態為相互對稱，如</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當左腳在站立時期，右腳則為擺盪時期、當右腳在站立時期，左腳則為擺盪時期。一個步態週期會發生七個步態事件，七個步態事件又組成七個步態時期，當中四個步態事件組合為站立時期，另外三個步態特徵組合為擺盪時期。</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89680" y="4032630"/>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sp>
        <p:nvSpPr>
          <p:cNvPr id="11" name="文字方塊 10">
            <a:extLst>
              <a:ext uri="{FF2B5EF4-FFF2-40B4-BE49-F238E27FC236}">
                <a16:creationId xmlns:a16="http://schemas.microsoft.com/office/drawing/2014/main" id="{BF096B3B-8925-4465-938B-74437248A33B}"/>
              </a:ext>
            </a:extLst>
          </p:cNvPr>
          <p:cNvSpPr txBox="1"/>
          <p:nvPr/>
        </p:nvSpPr>
        <p:spPr>
          <a:xfrm>
            <a:off x="4705621" y="6192688"/>
            <a:ext cx="1800493" cy="369332"/>
          </a:xfrm>
          <a:prstGeom prst="rect">
            <a:avLst/>
          </a:prstGeom>
          <a:noFill/>
        </p:spPr>
        <p:txBody>
          <a:bodyPr wrap="none" rtlCol="0">
            <a:spAutoFit/>
          </a:bodyPr>
          <a:lstStyle/>
          <a:p>
            <a:r>
              <a:rPr lang="zh-TW" altLang="en-US" dirty="0"/>
              <a:t>圖五、步態週期</a:t>
            </a:r>
          </a:p>
        </p:txBody>
      </p:sp>
      <p:pic>
        <p:nvPicPr>
          <p:cNvPr id="1026" name="Picture 2">
            <a:extLst>
              <a:ext uri="{FF2B5EF4-FFF2-40B4-BE49-F238E27FC236}">
                <a16:creationId xmlns:a16="http://schemas.microsoft.com/office/drawing/2014/main" id="{B7864BBD-367E-82A5-0149-EE3A68E338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669" y="3006456"/>
            <a:ext cx="7244405"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2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步態週期</a:t>
            </a:r>
            <a:endParaRPr lang="zh-TW" altLang="en-US" dirty="0"/>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89680" y="4032630"/>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sp>
        <p:nvSpPr>
          <p:cNvPr id="11" name="文字方塊 10">
            <a:extLst>
              <a:ext uri="{FF2B5EF4-FFF2-40B4-BE49-F238E27FC236}">
                <a16:creationId xmlns:a16="http://schemas.microsoft.com/office/drawing/2014/main" id="{BF096B3B-8925-4465-938B-74437248A33B}"/>
              </a:ext>
            </a:extLst>
          </p:cNvPr>
          <p:cNvSpPr txBox="1"/>
          <p:nvPr/>
        </p:nvSpPr>
        <p:spPr>
          <a:xfrm>
            <a:off x="1289680" y="5974974"/>
            <a:ext cx="2262158" cy="369332"/>
          </a:xfrm>
          <a:prstGeom prst="rect">
            <a:avLst/>
          </a:prstGeom>
          <a:noFill/>
        </p:spPr>
        <p:txBody>
          <a:bodyPr wrap="none" rtlCol="0">
            <a:spAutoFit/>
          </a:bodyPr>
          <a:lstStyle/>
          <a:p>
            <a:r>
              <a:rPr lang="zh-TW" altLang="en-US" dirty="0"/>
              <a:t>圖五、步態事件定義</a:t>
            </a:r>
          </a:p>
        </p:txBody>
      </p:sp>
      <p:graphicFrame>
        <p:nvGraphicFramePr>
          <p:cNvPr id="8" name="表格 8">
            <a:extLst>
              <a:ext uri="{FF2B5EF4-FFF2-40B4-BE49-F238E27FC236}">
                <a16:creationId xmlns:a16="http://schemas.microsoft.com/office/drawing/2014/main" id="{17F862A8-E38B-FEF4-3736-AE67691988F4}"/>
              </a:ext>
            </a:extLst>
          </p:cNvPr>
          <p:cNvGraphicFramePr>
            <a:graphicFrameLocks noGrp="1"/>
          </p:cNvGraphicFramePr>
          <p:nvPr>
            <p:extLst>
              <p:ext uri="{D42A27DB-BD31-4B8C-83A1-F6EECF244321}">
                <p14:modId xmlns:p14="http://schemas.microsoft.com/office/powerpoint/2010/main" val="3031966597"/>
              </p:ext>
            </p:extLst>
          </p:nvPr>
        </p:nvGraphicFramePr>
        <p:xfrm>
          <a:off x="638629" y="226860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11454962"/>
                    </a:ext>
                  </a:extLst>
                </a:gridCol>
                <a:gridCol w="4064000">
                  <a:extLst>
                    <a:ext uri="{9D8B030D-6E8A-4147-A177-3AD203B41FA5}">
                      <a16:colId xmlns:a16="http://schemas.microsoft.com/office/drawing/2014/main" val="1516772439"/>
                    </a:ext>
                  </a:extLst>
                </a:gridCol>
              </a:tblGrid>
              <a:tr h="370840">
                <a:tc>
                  <a:txBody>
                    <a:bodyPr/>
                    <a:lstStyle/>
                    <a:p>
                      <a:r>
                        <a:rPr lang="zh-TW" altLang="en-US" dirty="0"/>
                        <a:t>站立時期</a:t>
                      </a:r>
                      <a:r>
                        <a:rPr lang="en-US" altLang="zh-TW" dirty="0"/>
                        <a:t>(Stance Phase)</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擺盪時期</a:t>
                      </a:r>
                      <a:r>
                        <a:rPr lang="en-US" altLang="zh-TW" dirty="0"/>
                        <a:t>(Swing Phase)</a:t>
                      </a:r>
                      <a:endParaRPr lang="zh-TW" altLang="en-US" dirty="0"/>
                    </a:p>
                  </a:txBody>
                  <a:tcPr/>
                </a:tc>
                <a:extLst>
                  <a:ext uri="{0D108BD9-81ED-4DB2-BD59-A6C34878D82A}">
                    <a16:rowId xmlns:a16="http://schemas.microsoft.com/office/drawing/2014/main" val="1443061920"/>
                  </a:ext>
                </a:extLst>
              </a:tr>
              <a:tr h="370840">
                <a:tc>
                  <a:txBody>
                    <a:bodyPr/>
                    <a:lstStyle/>
                    <a:p>
                      <a:r>
                        <a:rPr lang="zh-TW" altLang="en-US" dirty="0"/>
                        <a:t>腳跟著地</a:t>
                      </a:r>
                      <a:r>
                        <a:rPr lang="en-US" altLang="zh-TW" dirty="0"/>
                        <a:t>(Initial contact) </a:t>
                      </a:r>
                      <a:endParaRPr lang="zh-TW" altLang="en-US" dirty="0"/>
                    </a:p>
                  </a:txBody>
                  <a:tcPr/>
                </a:tc>
                <a:tc>
                  <a:txBody>
                    <a:bodyPr/>
                    <a:lstStyle/>
                    <a:p>
                      <a:endParaRPr lang="zh-TW" altLang="en-US" dirty="0"/>
                    </a:p>
                  </a:txBody>
                  <a:tcPr/>
                </a:tc>
                <a:extLst>
                  <a:ext uri="{0D108BD9-81ED-4DB2-BD59-A6C34878D82A}">
                    <a16:rowId xmlns:a16="http://schemas.microsoft.com/office/drawing/2014/main" val="973801031"/>
                  </a:ext>
                </a:extLst>
              </a:tr>
              <a:tr h="370840">
                <a:tc>
                  <a:txBody>
                    <a:bodyPr/>
                    <a:lstStyle/>
                    <a:p>
                      <a:r>
                        <a:rPr lang="zh-TW" altLang="en-US" dirty="0"/>
                        <a:t>腳底擺平</a:t>
                      </a:r>
                      <a:r>
                        <a:rPr lang="en-US" altLang="zh-TW" dirty="0"/>
                        <a:t>(foot flat)</a:t>
                      </a:r>
                      <a:endParaRPr lang="zh-TW" altLang="en-US" dirty="0"/>
                    </a:p>
                  </a:txBody>
                  <a:tcPr/>
                </a:tc>
                <a:tc>
                  <a:txBody>
                    <a:bodyPr/>
                    <a:lstStyle/>
                    <a:p>
                      <a:endParaRPr lang="zh-TW" altLang="en-US"/>
                    </a:p>
                  </a:txBody>
                  <a:tcPr/>
                </a:tc>
                <a:extLst>
                  <a:ext uri="{0D108BD9-81ED-4DB2-BD59-A6C34878D82A}">
                    <a16:rowId xmlns:a16="http://schemas.microsoft.com/office/drawing/2014/main" val="3601003019"/>
                  </a:ext>
                </a:extLst>
              </a:tr>
              <a:tr h="370840">
                <a:tc>
                  <a:txBody>
                    <a:bodyPr/>
                    <a:lstStyle/>
                    <a:p>
                      <a:r>
                        <a:rPr lang="zh-TW" altLang="en-US" dirty="0"/>
                        <a:t>腳跟抬起</a:t>
                      </a:r>
                      <a:r>
                        <a:rPr lang="en-US" altLang="zh-TW" dirty="0"/>
                        <a:t>()</a:t>
                      </a:r>
                      <a:endParaRPr lang="zh-TW" altLang="en-US" dirty="0"/>
                    </a:p>
                  </a:txBody>
                  <a:tcPr/>
                </a:tc>
                <a:tc>
                  <a:txBody>
                    <a:bodyPr/>
                    <a:lstStyle/>
                    <a:p>
                      <a:endParaRPr lang="zh-TW" altLang="en-US"/>
                    </a:p>
                  </a:txBody>
                  <a:tcPr/>
                </a:tc>
                <a:extLst>
                  <a:ext uri="{0D108BD9-81ED-4DB2-BD59-A6C34878D82A}">
                    <a16:rowId xmlns:a16="http://schemas.microsoft.com/office/drawing/2014/main" val="2859110091"/>
                  </a:ext>
                </a:extLst>
              </a:tr>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302033266"/>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850470580"/>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949566465"/>
                  </a:ext>
                </a:extLst>
              </a:tr>
            </a:tbl>
          </a:graphicData>
        </a:graphic>
      </p:graphicFrame>
    </p:spTree>
    <p:extLst>
      <p:ext uri="{BB962C8B-B14F-4D97-AF65-F5344CB8AC3E}">
        <p14:creationId xmlns:p14="http://schemas.microsoft.com/office/powerpoint/2010/main" val="84996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Methods</a:t>
            </a:r>
            <a:endParaRPr lang="zh-TW" altLang="en-US" dirty="0"/>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訊號處理流程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訊號前處理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訊號淨化方法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訊號分類與辨識</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訊號統計方法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4696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Using a new wearable detecting instrument to investigate pathologic neurological claudication due to degenerative lumbar canal stenosis</a:t>
            </a:r>
            <a:b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Investigation of pathological gait with instrumental gait analysis, using the example of spinal stenosis</a:t>
            </a:r>
            <a:b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b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以新的穿戴式步態偵測器調查病理性步態，以脊椎狹窄症為例</a:t>
            </a:r>
            <a:b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以儀器步態分析調查病理性步態，以脊椎狹窄症為例</a:t>
            </a:r>
          </a:p>
        </p:txBody>
      </p:sp>
      <p:sp>
        <p:nvSpPr>
          <p:cNvPr id="3" name="副標題 2"/>
          <p:cNvSpPr>
            <a:spLocks noGrp="1"/>
          </p:cNvSpPr>
          <p:nvPr>
            <p:ph type="subTitle" idx="1"/>
          </p:nvPr>
        </p:nvSpPr>
        <p:spPr>
          <a:xfrm>
            <a:off x="1524000" y="4512356"/>
            <a:ext cx="9144000" cy="1655762"/>
          </a:xfrm>
        </p:spPr>
        <p:txBody>
          <a:bodyPr>
            <a:normAutofit lnSpcReduction="1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張醫師建議的題目</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7910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訊號處理流程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marL="1224000" lvl="1" indent="-137160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步驟一：訊號前處理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1224000" lvl="1" indent="-137160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步驟二：步態訊號分割；</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224000" lvl="1" indent="-137160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步驟三：將分割好的訊號標記疼痛發生時間，在分別抓出不痛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Patten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和疼痛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Patten;</a:t>
            </a:r>
          </a:p>
          <a:p>
            <a:pPr marL="1224000" lvl="1" indent="-137160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步驟四：使用每一種</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Patten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與全部訊號產生左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右腳的互相關</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互</a:t>
            </a:r>
            <a:r>
              <a:rPr lang="zh-TW" altLang="en-US" dirty="0">
                <a:latin typeface="標楷體" panose="03000509000000000000" pitchFamily="65" charset="-120"/>
                <a:ea typeface="標楷體" panose="03000509000000000000" pitchFamily="65" charset="-120"/>
                <a:cs typeface="Times New Roman" panose="02020603050405020304" pitchFamily="18" charset="0"/>
              </a:rPr>
              <a:t>摺積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1224000" lvl="1" indent="-137160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步驟五：設定不同的閥值，找出與特徵最相關的發生時間點。</a:t>
            </a:r>
          </a:p>
        </p:txBody>
      </p:sp>
    </p:spTree>
    <p:extLst>
      <p:ext uri="{BB962C8B-B14F-4D97-AF65-F5344CB8AC3E}">
        <p14:creationId xmlns:p14="http://schemas.microsoft.com/office/powerpoint/2010/main" val="161835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訊號前處理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訊號淨化方法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993967" cy="4351338"/>
          </a:xfrm>
        </p:spPr>
        <p:txBody>
          <a:bodyPr>
            <a:normAutofit/>
          </a:bodyPr>
          <a:lstStyle/>
          <a:p>
            <a:pPr marL="900000" lvl="1" indent="-1371600">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步驟一：先將加速度的訊號使用</a:t>
            </a:r>
            <a:r>
              <a:rPr lang="en-US" altLang="zh-TW" sz="1800" dirty="0" err="1">
                <a:latin typeface="標楷體" panose="03000509000000000000" pitchFamily="65" charset="-120"/>
                <a:ea typeface="標楷體" panose="03000509000000000000" pitchFamily="65" charset="-120"/>
                <a:cs typeface="Times New Roman" panose="02020603050405020304" pitchFamily="18" charset="0"/>
              </a:rPr>
              <a:t>butterworth</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digital </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低通濾波器計算，處理訊號的高低頻，使用四階低通   濾波器</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15Hz</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去除雜訊</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圖八</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br>
              <a:rPr lang="en-US" altLang="zh-TW" sz="1800" dirty="0">
                <a:latin typeface="標楷體" panose="03000509000000000000" pitchFamily="65" charset="-120"/>
                <a:ea typeface="標楷體" panose="03000509000000000000" pitchFamily="65" charset="-120"/>
                <a:cs typeface="Times New Roman" panose="02020603050405020304" pitchFamily="18" charset="0"/>
              </a:rPr>
            </a:b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再將陀螺儀使用</a:t>
            </a:r>
            <a:r>
              <a:rPr lang="en-US" altLang="zh-TW" sz="1800" dirty="0" err="1">
                <a:latin typeface="標楷體" panose="03000509000000000000" pitchFamily="65" charset="-120"/>
                <a:ea typeface="標楷體" panose="03000509000000000000" pitchFamily="65" charset="-120"/>
                <a:cs typeface="Times New Roman" panose="02020603050405020304" pitchFamily="18" charset="0"/>
              </a:rPr>
              <a:t>Savitzky-Golay</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filter</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 以三</a:t>
            </a:r>
            <a:r>
              <a:rPr lang="zh-TW" altLang="en-US" sz="1800" dirty="0">
                <a:latin typeface="標楷體" panose="03000509000000000000" pitchFamily="65" charset="-120"/>
                <a:ea typeface="標楷體" panose="03000509000000000000" pitchFamily="65" charset="-120"/>
              </a:rPr>
              <a:t>階且</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平滑</a:t>
            </a:r>
            <a:r>
              <a:rPr lang="zh-TW" altLang="en-US" sz="1800" dirty="0">
                <a:latin typeface="標楷體" panose="03000509000000000000" pitchFamily="65" charset="-120"/>
                <a:ea typeface="標楷體" panose="03000509000000000000" pitchFamily="65" charset="-120"/>
              </a:rPr>
              <a:t>視窗為</a:t>
            </a:r>
            <a:r>
              <a:rPr lang="en-US" altLang="zh-CN" sz="1800" dirty="0">
                <a:latin typeface="標楷體" panose="03000509000000000000" pitchFamily="65" charset="-120"/>
                <a:ea typeface="標楷體" panose="03000509000000000000" pitchFamily="65" charset="-120"/>
              </a:rPr>
              <a:t>11</a:t>
            </a:r>
            <a:r>
              <a:rPr lang="zh-TW" altLang="en-US" sz="1800" dirty="0">
                <a:latin typeface="標楷體" panose="03000509000000000000" pitchFamily="65" charset="-120"/>
                <a:ea typeface="標楷體" panose="03000509000000000000" pitchFamily="65" charset="-120"/>
              </a:rPr>
              <a:t>做</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訊號平滑處理</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圖九</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1224000" lvl="1" indent="-1371600" algn="just">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7AD8BE94-6106-49C7-BD7C-496A0219B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34" y="3133083"/>
            <a:ext cx="4711111" cy="3326984"/>
          </a:xfrm>
          <a:prstGeom prst="rect">
            <a:avLst/>
          </a:prstGeom>
        </p:spPr>
      </p:pic>
      <p:sp>
        <p:nvSpPr>
          <p:cNvPr id="13" name="文字方塊 12">
            <a:extLst>
              <a:ext uri="{FF2B5EF4-FFF2-40B4-BE49-F238E27FC236}">
                <a16:creationId xmlns:a16="http://schemas.microsoft.com/office/drawing/2014/main" id="{D3F14740-C032-483C-9792-51908CFE6E03}"/>
              </a:ext>
            </a:extLst>
          </p:cNvPr>
          <p:cNvSpPr txBox="1"/>
          <p:nvPr/>
        </p:nvSpPr>
        <p:spPr>
          <a:xfrm>
            <a:off x="2060075" y="6454775"/>
            <a:ext cx="2776722" cy="369332"/>
          </a:xfrm>
          <a:prstGeom prst="rect">
            <a:avLst/>
          </a:prstGeom>
          <a:noFill/>
        </p:spPr>
        <p:txBody>
          <a:bodyPr wrap="none" rtlCol="0">
            <a:spAutoFit/>
          </a:bodyPr>
          <a:lstStyle/>
          <a:p>
            <a:r>
              <a:rPr lang="zh-TW" altLang="en-US" dirty="0"/>
              <a:t>圖八、加速度訊號示意圖</a:t>
            </a:r>
          </a:p>
        </p:txBody>
      </p:sp>
      <p:sp>
        <p:nvSpPr>
          <p:cNvPr id="14" name="文字方塊 13">
            <a:extLst>
              <a:ext uri="{FF2B5EF4-FFF2-40B4-BE49-F238E27FC236}">
                <a16:creationId xmlns:a16="http://schemas.microsoft.com/office/drawing/2014/main" id="{ADB5E826-7B9B-42AE-B5D8-842D2495A1C0}"/>
              </a:ext>
            </a:extLst>
          </p:cNvPr>
          <p:cNvSpPr txBox="1"/>
          <p:nvPr/>
        </p:nvSpPr>
        <p:spPr>
          <a:xfrm>
            <a:off x="7451593" y="6405033"/>
            <a:ext cx="2723823" cy="369332"/>
          </a:xfrm>
          <a:prstGeom prst="rect">
            <a:avLst/>
          </a:prstGeom>
          <a:noFill/>
        </p:spPr>
        <p:txBody>
          <a:bodyPr wrap="none" rtlCol="0">
            <a:spAutoFit/>
          </a:bodyPr>
          <a:lstStyle/>
          <a:p>
            <a:r>
              <a:rPr lang="zh-TW" altLang="en-US" dirty="0"/>
              <a:t>圖九、陀螺儀訊號示意圖</a:t>
            </a:r>
          </a:p>
        </p:txBody>
      </p:sp>
      <p:pic>
        <p:nvPicPr>
          <p:cNvPr id="16" name="圖片 15">
            <a:extLst>
              <a:ext uri="{FF2B5EF4-FFF2-40B4-BE49-F238E27FC236}">
                <a16:creationId xmlns:a16="http://schemas.microsoft.com/office/drawing/2014/main" id="{070E0080-1617-4433-9BF7-00D3F1C0A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157" y="3133083"/>
            <a:ext cx="4774603" cy="3326984"/>
          </a:xfrm>
          <a:prstGeom prst="rect">
            <a:avLst/>
          </a:prstGeom>
        </p:spPr>
      </p:pic>
    </p:spTree>
    <p:extLst>
      <p:ext uri="{BB962C8B-B14F-4D97-AF65-F5344CB8AC3E}">
        <p14:creationId xmlns:p14="http://schemas.microsoft.com/office/powerpoint/2010/main" val="3806215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57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步驟二：在訊號收集中，主要使用的是</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ACC</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加速度與</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Gyro</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陀螺儀的訊號，我們可以從此兩種訊號去切割步態事件，進而可以得知在不同的特徵時間情況下，以較為</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精確的方式抓出異常發生的時間點</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圖十</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表二</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1224000" lvl="1" indent="-1371600" algn="just">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CE475D83-1A1B-4BB6-9462-21ECE2A25A2F}"/>
              </a:ext>
            </a:extLst>
          </p:cNvPr>
          <p:cNvGraphicFramePr>
            <a:graphicFrameLocks noGrp="1"/>
          </p:cNvGraphicFramePr>
          <p:nvPr>
            <p:extLst>
              <p:ext uri="{D42A27DB-BD31-4B8C-83A1-F6EECF244321}">
                <p14:modId xmlns:p14="http://schemas.microsoft.com/office/powerpoint/2010/main" val="4007023507"/>
              </p:ext>
            </p:extLst>
          </p:nvPr>
        </p:nvGraphicFramePr>
        <p:xfrm>
          <a:off x="7848070" y="2926715"/>
          <a:ext cx="2759187" cy="3566160"/>
        </p:xfrm>
        <a:graphic>
          <a:graphicData uri="http://schemas.openxmlformats.org/drawingml/2006/table">
            <a:tbl>
              <a:tblPr firstRow="1" bandRow="1">
                <a:tableStyleId>{5C22544A-7EE6-4342-B048-85BDC9FD1C3A}</a:tableStyleId>
              </a:tblPr>
              <a:tblGrid>
                <a:gridCol w="2759187">
                  <a:extLst>
                    <a:ext uri="{9D8B030D-6E8A-4147-A177-3AD203B41FA5}">
                      <a16:colId xmlns:a16="http://schemas.microsoft.com/office/drawing/2014/main" val="1587014540"/>
                    </a:ext>
                  </a:extLst>
                </a:gridCol>
              </a:tblGrid>
              <a:tr h="318374">
                <a:tc>
                  <a:txBody>
                    <a:bodyPr/>
                    <a:lstStyle/>
                    <a:p>
                      <a:r>
                        <a:rPr lang="zh-TW" altLang="en-US" dirty="0">
                          <a:latin typeface="標楷體" panose="03000509000000000000" pitchFamily="65" charset="-120"/>
                          <a:ea typeface="標楷體" panose="03000509000000000000" pitchFamily="65" charset="-120"/>
                        </a:rPr>
                        <a:t>特徵</a:t>
                      </a:r>
                    </a:p>
                  </a:txBody>
                  <a:tcPr/>
                </a:tc>
                <a:extLst>
                  <a:ext uri="{0D108BD9-81ED-4DB2-BD59-A6C34878D82A}">
                    <a16:rowId xmlns:a16="http://schemas.microsoft.com/office/drawing/2014/main" val="1381786544"/>
                  </a:ext>
                </a:extLst>
              </a:tr>
              <a:tr h="557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拇指離地</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Toe off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160269567"/>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腳底擺平</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Feet adjacent</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240697225"/>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脛骨垂直</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Tibia vertical</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656154558"/>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腳跟著地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Initial contact</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299501094"/>
                  </a:ext>
                </a:extLst>
              </a:tr>
              <a:tr h="557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腳跟抬起</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Heel rise</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85387467"/>
                  </a:ext>
                </a:extLst>
              </a:tr>
            </a:tbl>
          </a:graphicData>
        </a:graphic>
      </p:graphicFrame>
      <p:pic>
        <p:nvPicPr>
          <p:cNvPr id="7" name="圖片 6">
            <a:extLst>
              <a:ext uri="{FF2B5EF4-FFF2-40B4-BE49-F238E27FC236}">
                <a16:creationId xmlns:a16="http://schemas.microsoft.com/office/drawing/2014/main" id="{AFC4C387-F4E0-41C2-A9D9-F618B7146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38" y="3185249"/>
            <a:ext cx="6450793" cy="3326984"/>
          </a:xfrm>
          <a:prstGeom prst="rect">
            <a:avLst/>
          </a:prstGeom>
        </p:spPr>
      </p:pic>
      <p:sp>
        <p:nvSpPr>
          <p:cNvPr id="9" name="文字方塊 8">
            <a:extLst>
              <a:ext uri="{FF2B5EF4-FFF2-40B4-BE49-F238E27FC236}">
                <a16:creationId xmlns:a16="http://schemas.microsoft.com/office/drawing/2014/main" id="{ADD75398-A361-4591-B74E-B4839594397F}"/>
              </a:ext>
            </a:extLst>
          </p:cNvPr>
          <p:cNvSpPr txBox="1"/>
          <p:nvPr/>
        </p:nvSpPr>
        <p:spPr>
          <a:xfrm>
            <a:off x="2385268" y="6484033"/>
            <a:ext cx="2492990" cy="369332"/>
          </a:xfrm>
          <a:prstGeom prst="rect">
            <a:avLst/>
          </a:prstGeom>
          <a:noFill/>
        </p:spPr>
        <p:txBody>
          <a:bodyPr wrap="none" rtlCol="0">
            <a:spAutoFit/>
          </a:bodyPr>
          <a:lstStyle/>
          <a:p>
            <a:r>
              <a:rPr lang="zh-TW" altLang="en-US" dirty="0"/>
              <a:t>圖十、加速度訊號切割</a:t>
            </a:r>
          </a:p>
        </p:txBody>
      </p:sp>
      <p:sp>
        <p:nvSpPr>
          <p:cNvPr id="10" name="文字方塊 9">
            <a:extLst>
              <a:ext uri="{FF2B5EF4-FFF2-40B4-BE49-F238E27FC236}">
                <a16:creationId xmlns:a16="http://schemas.microsoft.com/office/drawing/2014/main" id="{28086C56-1498-4DFA-9ACB-368515B57B3F}"/>
              </a:ext>
            </a:extLst>
          </p:cNvPr>
          <p:cNvSpPr txBox="1"/>
          <p:nvPr/>
        </p:nvSpPr>
        <p:spPr>
          <a:xfrm>
            <a:off x="8095930" y="6484033"/>
            <a:ext cx="2084225" cy="369332"/>
          </a:xfrm>
          <a:prstGeom prst="rect">
            <a:avLst/>
          </a:prstGeom>
          <a:noFill/>
        </p:spPr>
        <p:txBody>
          <a:bodyPr wrap="none" rtlCol="0">
            <a:spAutoFit/>
          </a:bodyPr>
          <a:lstStyle/>
          <a:p>
            <a:r>
              <a:rPr lang="zh-TW" altLang="en-US" dirty="0"/>
              <a:t>表二、訊號特徵表</a:t>
            </a:r>
          </a:p>
        </p:txBody>
      </p:sp>
    </p:spTree>
    <p:extLst>
      <p:ext uri="{BB962C8B-B14F-4D97-AF65-F5344CB8AC3E}">
        <p14:creationId xmlns:p14="http://schemas.microsoft.com/office/powerpoint/2010/main" val="293763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220133" y="1825625"/>
            <a:ext cx="1184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步驟三：我會先</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在</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不疼痛時期</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找出起步後第六步為開始</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，往後</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抓的</a:t>
            </a:r>
            <a:r>
              <a:rPr lang="en-US" altLang="zh-TW" sz="1800" u="sng" dirty="0">
                <a:latin typeface="Times New Roman" panose="02020603050405020304" pitchFamily="18" charset="0"/>
                <a:ea typeface="標楷體" panose="03000509000000000000" pitchFamily="65" charset="-120"/>
                <a:cs typeface="Times New Roman" panose="02020603050405020304" pitchFamily="18" charset="0"/>
              </a:rPr>
              <a:t>3~9</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a:t>
            </a:r>
            <a:r>
              <a:rPr lang="en-US" altLang="zh-TW" sz="1800" b="1" u="sng"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步態週期</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，準備當作</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不痛</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b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圖十一</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a:t>
            </a:r>
          </a:p>
        </p:txBody>
      </p:sp>
      <p:pic>
        <p:nvPicPr>
          <p:cNvPr id="15" name="圖片 14">
            <a:extLst>
              <a:ext uri="{FF2B5EF4-FFF2-40B4-BE49-F238E27FC236}">
                <a16:creationId xmlns:a16="http://schemas.microsoft.com/office/drawing/2014/main" id="{3C522698-DA1C-42CF-A16F-AF2B4416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 y="3282950"/>
            <a:ext cx="10982325" cy="2857500"/>
          </a:xfrm>
          <a:prstGeom prst="rect">
            <a:avLst/>
          </a:prstGeom>
        </p:spPr>
      </p:pic>
      <p:sp>
        <p:nvSpPr>
          <p:cNvPr id="17" name="文字方塊 16">
            <a:extLst>
              <a:ext uri="{FF2B5EF4-FFF2-40B4-BE49-F238E27FC236}">
                <a16:creationId xmlns:a16="http://schemas.microsoft.com/office/drawing/2014/main" id="{FB7B6CE5-5C37-4743-A327-5C62A3E2A8AD}"/>
              </a:ext>
            </a:extLst>
          </p:cNvPr>
          <p:cNvSpPr txBox="1"/>
          <p:nvPr/>
        </p:nvSpPr>
        <p:spPr>
          <a:xfrm>
            <a:off x="4667643" y="6141006"/>
            <a:ext cx="2949846" cy="369332"/>
          </a:xfrm>
          <a:prstGeom prst="rect">
            <a:avLst/>
          </a:prstGeom>
          <a:noFill/>
        </p:spPr>
        <p:txBody>
          <a:bodyPr wrap="none" rtlCol="0">
            <a:spAutoFit/>
          </a:bodyPr>
          <a:lstStyle/>
          <a:p>
            <a:r>
              <a:rPr lang="zh-TW" altLang="en-US" dirty="0"/>
              <a:t>圖十一、不痛</a:t>
            </a:r>
            <a:r>
              <a:rPr lang="en-US" altLang="zh-TW" dirty="0"/>
              <a:t>Pattern</a:t>
            </a:r>
            <a:r>
              <a:rPr lang="zh-TW" altLang="en-US" dirty="0"/>
              <a:t>示意圖</a:t>
            </a:r>
          </a:p>
        </p:txBody>
      </p:sp>
    </p:spTree>
    <p:extLst>
      <p:ext uri="{BB962C8B-B14F-4D97-AF65-F5344CB8AC3E}">
        <p14:creationId xmlns:p14="http://schemas.microsoft.com/office/powerpoint/2010/main" val="394216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訊號處理流程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220133" y="1825625"/>
            <a:ext cx="1184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步驟四</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當抓到疼痛點時，病人不一定是只痛那一步，所以在</a:t>
            </a:r>
            <a:r>
              <a:rPr lang="zh-TW" altLang="en-US" sz="1800" u="sng" dirty="0">
                <a:latin typeface="標楷體" panose="03000509000000000000" pitchFamily="65" charset="-120"/>
                <a:ea typeface="標楷體" panose="03000509000000000000" pitchFamily="65" charset="-120"/>
                <a:cs typeface="Times New Roman" panose="02020603050405020304" pitchFamily="18" charset="0"/>
              </a:rPr>
              <a:t>疼痛時期</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會以疼痛點為中心</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往前抓</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1~3</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步加上中心往後抓</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1~5</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步</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當作疼痛</a:t>
            </a:r>
            <a:r>
              <a:rPr lang="en-US" altLang="zh-TW" sz="1800" b="1" u="sng"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步態週期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t>圖十二</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13" name="圖片 12">
            <a:extLst>
              <a:ext uri="{FF2B5EF4-FFF2-40B4-BE49-F238E27FC236}">
                <a16:creationId xmlns:a16="http://schemas.microsoft.com/office/drawing/2014/main" id="{8FDFB3D7-70BB-4E36-A964-877BD5B85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3" y="3069167"/>
            <a:ext cx="11901082" cy="3067076"/>
          </a:xfrm>
          <a:prstGeom prst="rect">
            <a:avLst/>
          </a:prstGeom>
        </p:spPr>
      </p:pic>
      <p:sp>
        <p:nvSpPr>
          <p:cNvPr id="7" name="文字方塊 6">
            <a:extLst>
              <a:ext uri="{FF2B5EF4-FFF2-40B4-BE49-F238E27FC236}">
                <a16:creationId xmlns:a16="http://schemas.microsoft.com/office/drawing/2014/main" id="{B17BCFBF-5A0E-4466-9EFE-71C27DADD239}"/>
              </a:ext>
            </a:extLst>
          </p:cNvPr>
          <p:cNvSpPr txBox="1"/>
          <p:nvPr/>
        </p:nvSpPr>
        <p:spPr>
          <a:xfrm>
            <a:off x="4621077" y="6311900"/>
            <a:ext cx="2949846" cy="369332"/>
          </a:xfrm>
          <a:prstGeom prst="rect">
            <a:avLst/>
          </a:prstGeom>
          <a:noFill/>
        </p:spPr>
        <p:txBody>
          <a:bodyPr wrap="none" rtlCol="0">
            <a:spAutoFit/>
          </a:bodyPr>
          <a:lstStyle/>
          <a:p>
            <a:r>
              <a:rPr lang="zh-TW" altLang="en-US" dirty="0"/>
              <a:t>圖十二、疼痛</a:t>
            </a:r>
            <a:r>
              <a:rPr lang="en-US" altLang="zh-TW" dirty="0"/>
              <a:t>Pattern</a:t>
            </a:r>
            <a:r>
              <a:rPr lang="zh-TW" altLang="en-US" dirty="0"/>
              <a:t>示意圖</a:t>
            </a:r>
          </a:p>
        </p:txBody>
      </p:sp>
    </p:spTree>
    <p:extLst>
      <p:ext uri="{BB962C8B-B14F-4D97-AF65-F5344CB8AC3E}">
        <p14:creationId xmlns:p14="http://schemas.microsoft.com/office/powerpoint/2010/main" val="183344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9872133" cy="1024383"/>
          </a:xfrm>
        </p:spPr>
        <p:txBody>
          <a:bodyPr>
            <a:normAutofit fontScale="85000" lnSpcReduction="10000"/>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步驟五：我們會使用互相觀運算</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en-US" altLang="zh-TW" sz="1800" dirty="0"/>
              <a:t>Cross-Correlation</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和互摺積</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(Cross-Convolution)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運算並且在圖形標示疼痛發生時間</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t>圖十三</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2E3A6E9-0803-4DAA-89E8-EF2C9AE5E481}"/>
                  </a:ext>
                </a:extLst>
              </p:cNvPr>
              <p:cNvSpPr/>
              <p:nvPr/>
            </p:nvSpPr>
            <p:spPr>
              <a:xfrm>
                <a:off x="3899453" y="3580152"/>
                <a:ext cx="4792686" cy="1002519"/>
              </a:xfrm>
              <a:prstGeom prst="rect">
                <a:avLst/>
              </a:prstGeom>
            </p:spPr>
            <p:txBody>
              <a:bodyPr wrap="square">
                <a:spAutoFit/>
              </a:bodyPr>
              <a:lstStyle/>
              <a:p>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CCR(</a:t>
                </a:r>
                <a:r>
                  <a:rPr lang="en-US" altLang="zh-TW" sz="2400" i="1"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f>
                      <m:fPr>
                        <m:ctrlPr>
                          <a:rPr lang="zh-TW" altLang="zh-TW" sz="2400" i="1" kern="0">
                            <a:solidFill>
                              <a:schemeClr val="tx1"/>
                            </a:solidFill>
                            <a:latin typeface="Cambria Math" panose="02040503050406030204" pitchFamily="18" charset="0"/>
                            <a:ea typeface="標楷體" panose="03000509000000000000" pitchFamily="65" charset="-120"/>
                          </a:rPr>
                        </m:ctrlPr>
                      </m:fPr>
                      <m:num>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nary>
                      </m:num>
                      <m:den>
                        <m:rad>
                          <m:radPr>
                            <m:degHide m:val="on"/>
                            <m:ctrlPr>
                              <a:rPr lang="zh-TW" altLang="zh-TW" sz="2400" i="1" kern="0">
                                <a:solidFill>
                                  <a:schemeClr val="tx1"/>
                                </a:solidFill>
                                <a:latin typeface="Cambria Math" panose="02040503050406030204" pitchFamily="18" charset="0"/>
                                <a:ea typeface="標楷體" panose="03000509000000000000" pitchFamily="65" charset="-120"/>
                              </a:rPr>
                            </m:ctrlPr>
                          </m:radPr>
                          <m:deg/>
                          <m:e>
                            <m:nary>
                              <m:naryPr>
                                <m:chr m:val="∑"/>
                                <m:limLoc m:val="subSup"/>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e>
                        </m:rad>
                      </m:den>
                    </m:f>
                  </m:oMath>
                </a14:m>
                <a:endParaRPr lang="zh-TW"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2E3A6E9-0803-4DAA-89E8-EF2C9AE5E481}"/>
                  </a:ext>
                </a:extLst>
              </p:cNvPr>
              <p:cNvSpPr>
                <a:spLocks noRot="1" noChangeAspect="1" noMove="1" noResize="1" noEditPoints="1" noAdjustHandles="1" noChangeArrowheads="1" noChangeShapeType="1" noTextEdit="1"/>
              </p:cNvSpPr>
              <p:nvPr/>
            </p:nvSpPr>
            <p:spPr>
              <a:xfrm>
                <a:off x="3899453" y="3580152"/>
                <a:ext cx="4792686" cy="1002519"/>
              </a:xfrm>
              <a:prstGeom prst="rect">
                <a:avLst/>
              </a:prstGeom>
              <a:blipFill>
                <a:blip r:embed="rId2"/>
                <a:stretch>
                  <a:fillRect l="-20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53BA5B3-889B-4498-9FA0-EADC0BF51EA9}"/>
                  </a:ext>
                </a:extLst>
              </p:cNvPr>
              <p:cNvSpPr/>
              <p:nvPr/>
            </p:nvSpPr>
            <p:spPr>
              <a:xfrm>
                <a:off x="3899453" y="4909734"/>
                <a:ext cx="6571723" cy="102438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CCv(</a:t>
                </a:r>
                <a:r>
                  <a:rPr kumimoji="0" lang="en-US" altLang="zh-TW" sz="2400" b="0" i="1" u="none" strike="noStrike" kern="0" cap="none" spc="0" normalizeH="0" baseline="0" noProof="0" dirty="0">
                    <a:ln>
                      <a:noFill/>
                    </a:ln>
                    <a:solidFill>
                      <a:schemeClr val="tx1"/>
                    </a:solidFill>
                    <a:effectLst/>
                    <a:uLnTx/>
                    <a:uFillTx/>
                    <a:ea typeface="標楷體" panose="03000509000000000000" pitchFamily="65" charset="-120"/>
                  </a:rPr>
                  <a:t>t</a:t>
                </a: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a:t>
                </a:r>
                <a14:m>
                  <m:oMath xmlns:m="http://schemas.openxmlformats.org/officeDocument/2006/math">
                    <m:f>
                      <m:fPr>
                        <m:ctrlPr>
                          <a:rPr kumimoji="0" lang="zh-TW"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ctrlPr>
                      </m:fPr>
                      <m:num>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nary>
                      </m:num>
                      <m:den>
                        <m:rad>
                          <m:radPr>
                            <m:degHide m:val="on"/>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radPr>
                          <m:deg/>
                          <m:e>
                            <m:nary>
                              <m:naryPr>
                                <m:chr m:val="∑"/>
                                <m:limLoc m:val="subSup"/>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e>
                        </m:rad>
                      </m:den>
                    </m:f>
                  </m:oMath>
                </a14:m>
                <a:endParaRPr kumimoji="0" lang="zh-TW" altLang="en-US" sz="2400" b="0" i="0" u="none" strike="noStrike" kern="0" cap="none" spc="0" normalizeH="0" baseline="0" noProof="0" dirty="0">
                  <a:ln>
                    <a:noFill/>
                  </a:ln>
                  <a:solidFill>
                    <a:schemeClr val="tx1"/>
                  </a:solidFill>
                  <a:effectLst/>
                  <a:uLnTx/>
                  <a:uFillTx/>
                </a:endParaRPr>
              </a:p>
            </p:txBody>
          </p:sp>
        </mc:Choice>
        <mc:Fallback xmlns="">
          <p:sp>
            <p:nvSpPr>
              <p:cNvPr id="11" name="矩形 10">
                <a:extLst>
                  <a:ext uri="{FF2B5EF4-FFF2-40B4-BE49-F238E27FC236}">
                    <a16:creationId xmlns:a16="http://schemas.microsoft.com/office/drawing/2014/main" id="{353BA5B3-889B-4498-9FA0-EADC0BF51EA9}"/>
                  </a:ext>
                </a:extLst>
              </p:cNvPr>
              <p:cNvSpPr>
                <a:spLocks noRot="1" noChangeAspect="1" noMove="1" noResize="1" noEditPoints="1" noAdjustHandles="1" noChangeArrowheads="1" noChangeShapeType="1" noTextEdit="1"/>
              </p:cNvSpPr>
              <p:nvPr/>
            </p:nvSpPr>
            <p:spPr>
              <a:xfrm>
                <a:off x="3899453" y="4909734"/>
                <a:ext cx="6571723" cy="1024383"/>
              </a:xfrm>
              <a:prstGeom prst="rect">
                <a:avLst/>
              </a:prstGeom>
              <a:blipFill>
                <a:blip r:embed="rId3"/>
                <a:stretch>
                  <a:fillRect l="-148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916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430933" cy="1024383"/>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步驟五：我們會使用互相觀運算</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en-US" altLang="zh-TW" sz="1800" dirty="0">
                <a:latin typeface="標楷體" panose="03000509000000000000" pitchFamily="65" charset="-120"/>
                <a:ea typeface="標楷體" panose="03000509000000000000" pitchFamily="65" charset="-120"/>
              </a:rPr>
              <a:t>Cross-Correlation</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公式一</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和互摺積</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(Cross-Convolution)(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公式二</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運算並且在圖形標示疼痛發生時間</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rPr>
              <a:t>圖十三</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 。</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2E3A6E9-0803-4DAA-89E8-EF2C9AE5E481}"/>
                  </a:ext>
                </a:extLst>
              </p:cNvPr>
              <p:cNvSpPr/>
              <p:nvPr/>
            </p:nvSpPr>
            <p:spPr>
              <a:xfrm>
                <a:off x="5444620" y="3074900"/>
                <a:ext cx="4792686" cy="1002519"/>
              </a:xfrm>
              <a:prstGeom prst="rect">
                <a:avLst/>
              </a:prstGeom>
            </p:spPr>
            <p:txBody>
              <a:bodyPr wrap="square">
                <a:spAutoFit/>
              </a:bodyPr>
              <a:lstStyle/>
              <a:p>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CCR(</a:t>
                </a:r>
                <a:r>
                  <a:rPr lang="en-US" altLang="zh-TW" sz="2400" i="1"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f>
                      <m:fPr>
                        <m:ctrlPr>
                          <a:rPr lang="zh-TW" altLang="zh-TW" sz="2400" i="1" kern="0">
                            <a:solidFill>
                              <a:schemeClr val="tx1"/>
                            </a:solidFill>
                            <a:latin typeface="Cambria Math" panose="02040503050406030204" pitchFamily="18" charset="0"/>
                            <a:ea typeface="標楷體" panose="03000509000000000000" pitchFamily="65" charset="-120"/>
                          </a:rPr>
                        </m:ctrlPr>
                      </m:fPr>
                      <m:num>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nary>
                      </m:num>
                      <m:den>
                        <m:rad>
                          <m:radPr>
                            <m:degHide m:val="on"/>
                            <m:ctrlPr>
                              <a:rPr lang="zh-TW" altLang="zh-TW" sz="2400" i="1" kern="0">
                                <a:solidFill>
                                  <a:schemeClr val="tx1"/>
                                </a:solidFill>
                                <a:latin typeface="Cambria Math" panose="02040503050406030204" pitchFamily="18" charset="0"/>
                                <a:ea typeface="標楷體" panose="03000509000000000000" pitchFamily="65" charset="-120"/>
                              </a:rPr>
                            </m:ctrlPr>
                          </m:radPr>
                          <m:deg/>
                          <m:e>
                            <m:nary>
                              <m:naryPr>
                                <m:chr m:val="∑"/>
                                <m:limLoc m:val="subSup"/>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e>
                        </m:rad>
                      </m:den>
                    </m:f>
                  </m:oMath>
                </a14:m>
                <a:endParaRPr lang="zh-TW"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2E3A6E9-0803-4DAA-89E8-EF2C9AE5E481}"/>
                  </a:ext>
                </a:extLst>
              </p:cNvPr>
              <p:cNvSpPr>
                <a:spLocks noRot="1" noChangeAspect="1" noMove="1" noResize="1" noEditPoints="1" noAdjustHandles="1" noChangeArrowheads="1" noChangeShapeType="1" noTextEdit="1"/>
              </p:cNvSpPr>
              <p:nvPr/>
            </p:nvSpPr>
            <p:spPr>
              <a:xfrm>
                <a:off x="5444620" y="3074900"/>
                <a:ext cx="4792686" cy="1002519"/>
              </a:xfrm>
              <a:prstGeom prst="rect">
                <a:avLst/>
              </a:prstGeom>
              <a:blipFill>
                <a:blip r:embed="rId2"/>
                <a:stretch>
                  <a:fillRect l="-19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53BA5B3-889B-4498-9FA0-EADC0BF51EA9}"/>
                  </a:ext>
                </a:extLst>
              </p:cNvPr>
              <p:cNvSpPr/>
              <p:nvPr/>
            </p:nvSpPr>
            <p:spPr>
              <a:xfrm>
                <a:off x="5444620" y="4482641"/>
                <a:ext cx="6571723" cy="102438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CCv(</a:t>
                </a:r>
                <a:r>
                  <a:rPr kumimoji="0" lang="en-US" altLang="zh-TW" sz="2400" b="0" i="1" u="none" strike="noStrike" kern="0" cap="none" spc="0" normalizeH="0" baseline="0" noProof="0" dirty="0">
                    <a:ln>
                      <a:noFill/>
                    </a:ln>
                    <a:solidFill>
                      <a:schemeClr val="tx1"/>
                    </a:solidFill>
                    <a:effectLst/>
                    <a:uLnTx/>
                    <a:uFillTx/>
                    <a:ea typeface="標楷體" panose="03000509000000000000" pitchFamily="65" charset="-120"/>
                  </a:rPr>
                  <a:t>t</a:t>
                </a: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a:t>
                </a:r>
                <a14:m>
                  <m:oMath xmlns:m="http://schemas.openxmlformats.org/officeDocument/2006/math">
                    <m:f>
                      <m:fPr>
                        <m:ctrlPr>
                          <a:rPr kumimoji="0" lang="zh-TW"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ctrlPr>
                      </m:fPr>
                      <m:num>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nary>
                      </m:num>
                      <m:den>
                        <m:rad>
                          <m:radPr>
                            <m:degHide m:val="on"/>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radPr>
                          <m:deg/>
                          <m:e>
                            <m:nary>
                              <m:naryPr>
                                <m:chr m:val="∑"/>
                                <m:limLoc m:val="subSup"/>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e>
                        </m:rad>
                      </m:den>
                    </m:f>
                  </m:oMath>
                </a14:m>
                <a:endParaRPr kumimoji="0" lang="zh-TW" altLang="en-US" sz="2400" b="0" i="0" u="none" strike="noStrike" kern="0" cap="none" spc="0" normalizeH="0" baseline="0" noProof="0" dirty="0">
                  <a:ln>
                    <a:noFill/>
                  </a:ln>
                  <a:solidFill>
                    <a:schemeClr val="tx1"/>
                  </a:solidFill>
                  <a:effectLst/>
                  <a:uLnTx/>
                  <a:uFillTx/>
                </a:endParaRPr>
              </a:p>
            </p:txBody>
          </p:sp>
        </mc:Choice>
        <mc:Fallback xmlns="">
          <p:sp>
            <p:nvSpPr>
              <p:cNvPr id="11" name="矩形 10">
                <a:extLst>
                  <a:ext uri="{FF2B5EF4-FFF2-40B4-BE49-F238E27FC236}">
                    <a16:creationId xmlns:a16="http://schemas.microsoft.com/office/drawing/2014/main" id="{353BA5B3-889B-4498-9FA0-EADC0BF51EA9}"/>
                  </a:ext>
                </a:extLst>
              </p:cNvPr>
              <p:cNvSpPr>
                <a:spLocks noRot="1" noChangeAspect="1" noMove="1" noResize="1" noEditPoints="1" noAdjustHandles="1" noChangeArrowheads="1" noChangeShapeType="1" noTextEdit="1"/>
              </p:cNvSpPr>
              <p:nvPr/>
            </p:nvSpPr>
            <p:spPr>
              <a:xfrm>
                <a:off x="5444620" y="4482641"/>
                <a:ext cx="6571723" cy="1024383"/>
              </a:xfrm>
              <a:prstGeom prst="rect">
                <a:avLst/>
              </a:prstGeom>
              <a:blipFill>
                <a:blip r:embed="rId3"/>
                <a:stretch>
                  <a:fillRect l="-1391"/>
                </a:stretch>
              </a:blipFill>
            </p:spPr>
            <p:txBody>
              <a:bodyPr/>
              <a:lstStyle/>
              <a:p>
                <a:r>
                  <a:rPr lang="zh-TW" altLang="en-US">
                    <a:noFill/>
                  </a:rPr>
                  <a:t> </a:t>
                </a:r>
              </a:p>
            </p:txBody>
          </p:sp>
        </mc:Fallback>
      </mc:AlternateContent>
      <p:sp>
        <p:nvSpPr>
          <p:cNvPr id="14" name="矩形 13">
            <a:extLst>
              <a:ext uri="{FF2B5EF4-FFF2-40B4-BE49-F238E27FC236}">
                <a16:creationId xmlns:a16="http://schemas.microsoft.com/office/drawing/2014/main" id="{BD34999E-B872-435D-8BF7-15FA466B69F4}"/>
              </a:ext>
            </a:extLst>
          </p:cNvPr>
          <p:cNvSpPr/>
          <p:nvPr/>
        </p:nvSpPr>
        <p:spPr>
          <a:xfrm>
            <a:off x="2224130" y="5998774"/>
            <a:ext cx="2031325" cy="369332"/>
          </a:xfrm>
          <a:prstGeom prst="rect">
            <a:avLst/>
          </a:prstGeom>
        </p:spPr>
        <p:txBody>
          <a:bodyPr wrap="none">
            <a:spAutoFit/>
          </a:bodyPr>
          <a:lstStyle/>
          <a:p>
            <a:r>
              <a:rPr lang="zh-TW" altLang="en-US" dirty="0"/>
              <a:t>圖十三訊號示意圖</a:t>
            </a:r>
          </a:p>
        </p:txBody>
      </p:sp>
      <p:sp>
        <p:nvSpPr>
          <p:cNvPr id="7" name="文字方塊 6">
            <a:extLst>
              <a:ext uri="{FF2B5EF4-FFF2-40B4-BE49-F238E27FC236}">
                <a16:creationId xmlns:a16="http://schemas.microsoft.com/office/drawing/2014/main" id="{A006428D-DA84-4E80-A455-9663777DFAB2}"/>
              </a:ext>
            </a:extLst>
          </p:cNvPr>
          <p:cNvSpPr txBox="1"/>
          <p:nvPr/>
        </p:nvSpPr>
        <p:spPr>
          <a:xfrm>
            <a:off x="10541001" y="3677625"/>
            <a:ext cx="877163" cy="369332"/>
          </a:xfrm>
          <a:prstGeom prst="rect">
            <a:avLst/>
          </a:prstGeom>
          <a:noFill/>
        </p:spPr>
        <p:txBody>
          <a:bodyPr wrap="none" rtlCol="0">
            <a:spAutoFit/>
          </a:bodyPr>
          <a:lstStyle/>
          <a:p>
            <a:r>
              <a:rPr lang="zh-TW" altLang="en-US" dirty="0"/>
              <a:t>公式一</a:t>
            </a:r>
          </a:p>
        </p:txBody>
      </p:sp>
      <p:sp>
        <p:nvSpPr>
          <p:cNvPr id="12" name="文字方塊 11">
            <a:extLst>
              <a:ext uri="{FF2B5EF4-FFF2-40B4-BE49-F238E27FC236}">
                <a16:creationId xmlns:a16="http://schemas.microsoft.com/office/drawing/2014/main" id="{7E0F7421-8DE9-406E-806D-26245B748F3E}"/>
              </a:ext>
            </a:extLst>
          </p:cNvPr>
          <p:cNvSpPr txBox="1"/>
          <p:nvPr/>
        </p:nvSpPr>
        <p:spPr>
          <a:xfrm>
            <a:off x="10541001" y="4724400"/>
            <a:ext cx="877163" cy="369332"/>
          </a:xfrm>
          <a:prstGeom prst="rect">
            <a:avLst/>
          </a:prstGeom>
          <a:noFill/>
        </p:spPr>
        <p:txBody>
          <a:bodyPr wrap="none" rtlCol="0">
            <a:spAutoFit/>
          </a:bodyPr>
          <a:lstStyle/>
          <a:p>
            <a:r>
              <a:rPr lang="zh-TW" altLang="en-US" dirty="0"/>
              <a:t>公式二</a:t>
            </a:r>
          </a:p>
        </p:txBody>
      </p:sp>
      <p:pic>
        <p:nvPicPr>
          <p:cNvPr id="9" name="圖片 8">
            <a:extLst>
              <a:ext uri="{FF2B5EF4-FFF2-40B4-BE49-F238E27FC236}">
                <a16:creationId xmlns:a16="http://schemas.microsoft.com/office/drawing/2014/main" id="{C2436F18-7B8C-4559-B087-CEA036BC2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79" y="2831933"/>
            <a:ext cx="4105960" cy="3232352"/>
          </a:xfrm>
          <a:prstGeom prst="rect">
            <a:avLst/>
          </a:prstGeom>
        </p:spPr>
      </p:pic>
    </p:spTree>
    <p:extLst>
      <p:ext uri="{BB962C8B-B14F-4D97-AF65-F5344CB8AC3E}">
        <p14:creationId xmlns:p14="http://schemas.microsoft.com/office/powerpoint/2010/main" val="202028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訊號分類與辨識</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4"/>
            <a:ext cx="10515600" cy="4351338"/>
          </a:xfrm>
        </p:spPr>
        <p:txBody>
          <a:bodyPr>
            <a:normAutofit/>
          </a:bodyPr>
          <a:lstStyle/>
          <a:p>
            <a:pPr marL="1224000" lvl="1" indent="-1371600">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步驟六：會將訊號設定閥值產生出標記點，取標記點出現次數大於</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4</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的標記點顯示</a:t>
            </a:r>
          </a:p>
        </p:txBody>
      </p:sp>
      <p:pic>
        <p:nvPicPr>
          <p:cNvPr id="10" name="圖片 9">
            <a:extLst>
              <a:ext uri="{FF2B5EF4-FFF2-40B4-BE49-F238E27FC236}">
                <a16:creationId xmlns:a16="http://schemas.microsoft.com/office/drawing/2014/main" id="{AE96DB22-15FE-49E7-9DA1-863CE5FDB42E}"/>
              </a:ext>
            </a:extLst>
          </p:cNvPr>
          <p:cNvPicPr>
            <a:picLocks noChangeAspect="1"/>
          </p:cNvPicPr>
          <p:nvPr/>
        </p:nvPicPr>
        <p:blipFill>
          <a:blip r:embed="rId2"/>
          <a:stretch>
            <a:fillRect/>
          </a:stretch>
        </p:blipFill>
        <p:spPr>
          <a:xfrm>
            <a:off x="3426867" y="2677046"/>
            <a:ext cx="4305331" cy="2181241"/>
          </a:xfrm>
          <a:prstGeom prst="rect">
            <a:avLst/>
          </a:prstGeom>
        </p:spPr>
      </p:pic>
    </p:spTree>
    <p:extLst>
      <p:ext uri="{BB962C8B-B14F-4D97-AF65-F5344CB8AC3E}">
        <p14:creationId xmlns:p14="http://schemas.microsoft.com/office/powerpoint/2010/main" val="60083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結果分析</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Results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實驗對象與過程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 cross validation, confusion matrix, sensitivity, specificity, etc.)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概述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數據分析方法和各種案例設想概述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數據分析案例一類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數據分析案例二類</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討論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(Discussions)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94088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Conclusions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本研究之具體成果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與相關研究中前一研究案例之成果比較</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未來研究</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展望</a:t>
            </a:r>
          </a:p>
        </p:txBody>
      </p:sp>
    </p:spTree>
    <p:extLst>
      <p:ext uri="{BB962C8B-B14F-4D97-AF65-F5344CB8AC3E}">
        <p14:creationId xmlns:p14="http://schemas.microsoft.com/office/powerpoint/2010/main" val="208598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Instrumental Gait Analysis to Investigate Pathologic Neurological Claudication due to Degenerative Lumbar Canal Stenosis</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儀器步態分析研究退行性腰椎管狹窄引起的病理性神經性跛行</a:t>
            </a:r>
          </a:p>
        </p:txBody>
      </p:sp>
      <p:sp>
        <p:nvSpPr>
          <p:cNvPr id="3" name="副標題 2"/>
          <p:cNvSpPr>
            <a:spLocks noGrp="1"/>
          </p:cNvSpPr>
          <p:nvPr>
            <p:ph type="subTitle" idx="1"/>
          </p:nvPr>
        </p:nvSpPr>
        <p:spPr>
          <a:xfrm>
            <a:off x="1524000" y="4512356"/>
            <a:ext cx="9144000" cy="1655762"/>
          </a:xfrm>
        </p:spPr>
        <p:txBody>
          <a:bodyPr>
            <a:normAutofit/>
          </a:bodyPr>
          <a:lstStyle/>
          <a:p>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老師確認後的題目</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75806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碩論撰寫順序建議</a:t>
            </a: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2</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3</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4</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1</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5</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Abstract</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536401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0ED1C-9329-4D1F-B715-49857573482E}"/>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FBDB597F-DB0A-41B2-8732-9598D5CAA16D}"/>
              </a:ext>
            </a:extLst>
          </p:cNvPr>
          <p:cNvSpPr>
            <a:spLocks noGrp="1"/>
          </p:cNvSpPr>
          <p:nvPr>
            <p:ph idx="1"/>
          </p:nvPr>
        </p:nvSpPr>
        <p:spPr>
          <a:xfrm>
            <a:off x="838200" y="1838325"/>
            <a:ext cx="10515600" cy="4351338"/>
          </a:xfrm>
        </p:spPr>
        <p:txBody>
          <a:bodyPr>
            <a:normAutofit fontScale="25000" lnSpcReduction="20000"/>
          </a:bodyPr>
          <a:lstStyle/>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[1]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Jetsada</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Amin,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Peeraya</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Ruthiraphong</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Cloud-based Gait Analysis Using a Single IMU for Parkinson Disease”, 2021 18th International Conference on Electrical Engineering/Electronics, Computer, Telecommunications and Information Technology (ECTI-CON) | 978-1-6654-0382-5/20/$31.00 ©2021 IEEE | DOI: 10.1109/ECTI-CON51831.2021.9454716.</a:t>
            </a: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[2] Lin Meng, Jun Pang ,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Yifan</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Yang , Lei Chen, Rui Xu , and Dong Ming , Senior Member, “Inertial-Based Gait Metrics During Turning Improve the Detection of Early-Stage Parkinson’s Disease Patients”,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IEEE Transactions on Neural Systems and Rehabilitation Engineering</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 Volume: 31), 24 January 2023,,pp 1472-1482,DOI: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10.1109/TNSRE.2023.3237903</a:t>
            </a:r>
            <a:endParaRPr lang="en-US"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[3]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Minsu</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Song and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Jonghyun</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Kim, “Simple ambulatory gait monitoring system using a single IMU for various daily-life gait activities”,</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4">
                  <a:extLst>
                    <a:ext uri="{A12FA001-AC4F-418D-AE19-62706E023703}">
                      <ahyp:hlinkClr xmlns:ahyp="http://schemas.microsoft.com/office/drawing/2018/hyperlinkcolor" val="tx"/>
                    </a:ext>
                  </a:extLst>
                </a:hlinkClick>
              </a:rPr>
              <a:t> 2016 IEEE-EMBS International Conference on Biomedical and Health Informatics (BHI)</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,2016, 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5">
                  <a:extLst>
                    <a:ext uri="{A12FA001-AC4F-418D-AE19-62706E023703}">
                      <ahyp:hlinkClr xmlns:ahyp="http://schemas.microsoft.com/office/drawing/2018/hyperlinkcolor" val="tx"/>
                    </a:ext>
                  </a:extLst>
                </a:hlinkClick>
              </a:rPr>
              <a:t>10.1109/BHI.2016.7455926</a:t>
            </a:r>
            <a:endParaRPr lang="en-US"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[4] </a:t>
            </a:r>
            <a:r>
              <a:rPr lang="pt-BR" altLang="zh-TW" sz="7200" dirty="0">
                <a:latin typeface="Times New Roman" panose="02020603050405020304" pitchFamily="18" charset="0"/>
                <a:ea typeface="標楷體" panose="03000509000000000000" pitchFamily="65" charset="-120"/>
                <a:cs typeface="Times New Roman" panose="02020603050405020304" pitchFamily="18" charset="0"/>
              </a:rPr>
              <a:t>Francisco A. Garcia , Juan C. Pérez-Ibarra , Marco H. Terra, Member, IEEE, and Adriano A. G. Siqueira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Adaptive Algorithm for Gait Segmentation Using a Single IMU in the Thigh Pocket</a:t>
            </a:r>
            <a:r>
              <a:rPr lang="pt-BR" altLang="zh-TW" sz="7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 IEEE Sensors Journal</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 Volume: 22,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Issue: 13</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01 July 2022),2022,pp13251-13261, 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10.1109/JSEN.2022.3177951</a:t>
            </a:r>
            <a:endParaRPr lang="pt-BR"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dirty="0"/>
            </a:b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222031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0ED1C-9329-4D1F-B715-49857573482E}"/>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FBDB597F-DB0A-41B2-8732-9598D5CAA16D}"/>
              </a:ext>
            </a:extLst>
          </p:cNvPr>
          <p:cNvSpPr>
            <a:spLocks noGrp="1"/>
          </p:cNvSpPr>
          <p:nvPr>
            <p:ph idx="1"/>
          </p:nvPr>
        </p:nvSpPr>
        <p:spPr>
          <a:xfrm>
            <a:off x="838200" y="1838325"/>
            <a:ext cx="10515600" cy="4351338"/>
          </a:xfrm>
        </p:spPr>
        <p:txBody>
          <a:bodyPr>
            <a:normAutofit fontScale="32500" lnSpcReduction="20000"/>
          </a:bodyPr>
          <a:lstStyle/>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[5]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Trupti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Gujarathi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Kalyani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Bhole</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GAIT ANALYSIS USING IMU SENSOR”,</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4">
                  <a:extLst>
                    <a:ext uri="{A12FA001-AC4F-418D-AE19-62706E023703}">
                      <ahyp:hlinkClr xmlns:ahyp="http://schemas.microsoft.com/office/drawing/2018/hyperlinkcolor" val="tx"/>
                    </a:ext>
                  </a:extLst>
                </a:hlinkClick>
              </a:rPr>
              <a:t> 2019 10th International Conference on Computing, Communication and Networking Technologies (ICCCNT)</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,2019,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5">
                  <a:extLst>
                    <a:ext uri="{A12FA001-AC4F-418D-AE19-62706E023703}">
                      <ahyp:hlinkClr xmlns:ahyp="http://schemas.microsoft.com/office/drawing/2018/hyperlinkcolor" val="tx"/>
                    </a:ext>
                  </a:extLst>
                </a:hlinkClick>
              </a:rPr>
              <a:t>10.1109/ICCCNT45670.2019.8944545</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[6]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Hongyu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 Zhao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Zhelong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Sen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Qiu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9">
                  <a:extLst>
                    <a:ext uri="{A12FA001-AC4F-418D-AE19-62706E023703}">
                      <ahyp:hlinkClr xmlns:ahyp="http://schemas.microsoft.com/office/drawing/2018/hyperlinkcolor" val="tx"/>
                    </a:ext>
                  </a:extLst>
                </a:hlinkClick>
              </a:rPr>
              <a:t>Yanming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9">
                  <a:extLst>
                    <a:ext uri="{A12FA001-AC4F-418D-AE19-62706E023703}">
                      <ahyp:hlinkClr xmlns:ahyp="http://schemas.microsoft.com/office/drawing/2018/hyperlinkcolor" val="tx"/>
                    </a:ext>
                  </a:extLst>
                </a:hlinkClick>
              </a:rPr>
              <a:t> Shen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0">
                  <a:extLst>
                    <a:ext uri="{A12FA001-AC4F-418D-AE19-62706E023703}">
                      <ahyp:hlinkClr xmlns:ahyp="http://schemas.microsoft.com/office/drawing/2018/hyperlinkcolor" val="tx"/>
                    </a:ext>
                  </a:extLst>
                </a:hlinkClick>
              </a:rPr>
              <a:t>Jianjun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0">
                  <a:extLst>
                    <a:ext uri="{A12FA001-AC4F-418D-AE19-62706E023703}">
                      <ahyp:hlinkClr xmlns:ahyp="http://schemas.microsoft.com/office/drawing/2018/hyperlinkcolor" val="tx"/>
                    </a:ext>
                  </a:extLst>
                </a:hlinkClick>
              </a:rPr>
              <a:t>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,“IMU-based gait analysis for rehabilitation assessment of patients with gait disorders”,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1">
                  <a:extLst>
                    <a:ext uri="{A12FA001-AC4F-418D-AE19-62706E023703}">
                      <ahyp:hlinkClr xmlns:ahyp="http://schemas.microsoft.com/office/drawing/2018/hyperlinkcolor" val="tx"/>
                    </a:ext>
                  </a:extLst>
                </a:hlinkClick>
              </a:rPr>
              <a:t> 2017 4th International Conference on Systems and Informatics (ICSAI)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2">
                  <a:extLst>
                    <a:ext uri="{A12FA001-AC4F-418D-AE19-62706E023703}">
                      <ahyp:hlinkClr xmlns:ahyp="http://schemas.microsoft.com/office/drawing/2018/hyperlinkcolor" val="tx"/>
                    </a:ext>
                  </a:extLst>
                </a:hlinkClick>
              </a:rPr>
              <a:t>10.1109/ICSAI.2017.8248364</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[7]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3">
                  <a:extLst>
                    <a:ext uri="{A12FA001-AC4F-418D-AE19-62706E023703}">
                      <ahyp:hlinkClr xmlns:ahyp="http://schemas.microsoft.com/office/drawing/2018/hyperlinkcolor" val="tx"/>
                    </a:ext>
                  </a:extLst>
                </a:hlinkClick>
              </a:rPr>
              <a:t>Lei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4">
                  <a:extLst>
                    <a:ext uri="{A12FA001-AC4F-418D-AE19-62706E023703}">
                      <ahyp:hlinkClr xmlns:ahyp="http://schemas.microsoft.com/office/drawing/2018/hyperlinkcolor" val="tx"/>
                    </a:ext>
                  </a:extLst>
                </a:hlinkClick>
              </a:rPr>
              <a:t>Yun Sun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5">
                  <a:extLst>
                    <a:ext uri="{A12FA001-AC4F-418D-AE19-62706E023703}">
                      <ahyp:hlinkClr xmlns:ahyp="http://schemas.microsoft.com/office/drawing/2018/hyperlinkcolor" val="tx"/>
                    </a:ext>
                  </a:extLst>
                </a:hlinkClick>
              </a:rPr>
              <a:t>Qingguo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5">
                  <a:extLst>
                    <a:ext uri="{A12FA001-AC4F-418D-AE19-62706E023703}">
                      <ahyp:hlinkClr xmlns:ahyp="http://schemas.microsoft.com/office/drawing/2018/hyperlinkcolor" val="tx"/>
                    </a:ext>
                  </a:extLst>
                </a:hlinkClick>
              </a:rPr>
              <a:t> 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6">
                  <a:extLst>
                    <a:ext uri="{A12FA001-AC4F-418D-AE19-62706E023703}">
                      <ahyp:hlinkClr xmlns:ahyp="http://schemas.microsoft.com/office/drawing/2018/hyperlinkcolor" val="tx"/>
                    </a:ext>
                  </a:extLst>
                </a:hlinkClick>
              </a:rPr>
              <a:t>Tao Liu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7">
                  <a:extLst>
                    <a:ext uri="{A12FA001-AC4F-418D-AE19-62706E023703}">
                      <ahyp:hlinkClr xmlns:ahyp="http://schemas.microsoft.com/office/drawing/2018/hyperlinkcolor" val="tx"/>
                    </a:ext>
                  </a:extLst>
                </a:hlinkClick>
              </a:rPr>
              <a:t>Jingang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7">
                  <a:extLst>
                    <a:ext uri="{A12FA001-AC4F-418D-AE19-62706E023703}">
                      <ahyp:hlinkClr xmlns:ahyp="http://schemas.microsoft.com/office/drawing/2018/hyperlinkcolor" val="tx"/>
                    </a:ext>
                  </a:extLst>
                </a:hlinkClick>
              </a:rPr>
              <a:t> Yi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IMU-Based Gait Normalcy Index Calculation for Clinical Evaluation of Impaired Gait”,</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8">
                  <a:extLst>
                    <a:ext uri="{A12FA001-AC4F-418D-AE19-62706E023703}">
                      <ahyp:hlinkClr xmlns:ahyp="http://schemas.microsoft.com/office/drawing/2018/hyperlinkcolor" val="tx"/>
                    </a:ext>
                  </a:extLst>
                </a:hlinkClick>
              </a:rPr>
              <a:t> IEEE Journal of Biomedical and Health Informatics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 Volume: 25,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9">
                  <a:extLst>
                    <a:ext uri="{A12FA001-AC4F-418D-AE19-62706E023703}">
                      <ahyp:hlinkClr xmlns:ahyp="http://schemas.microsoft.com/office/drawing/2018/hyperlinkcolor" val="tx"/>
                    </a:ext>
                  </a:extLst>
                </a:hlinkClick>
              </a:rPr>
              <a:t>Issue: 1</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January 2021),2020,pp.3-12,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0">
                  <a:extLst>
                    <a:ext uri="{A12FA001-AC4F-418D-AE19-62706E023703}">
                      <ahyp:hlinkClr xmlns:ahyp="http://schemas.microsoft.com/office/drawing/2018/hyperlinkcolor" val="tx"/>
                    </a:ext>
                  </a:extLst>
                </a:hlinkClick>
              </a:rPr>
              <a:t>10.1109/JBHI.2020.2982978</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[8]</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Jiaqi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 Liang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Hongjun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Duan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3">
                  <a:extLst>
                    <a:ext uri="{A12FA001-AC4F-418D-AE19-62706E023703}">
                      <ahyp:hlinkClr xmlns:ahyp="http://schemas.microsoft.com/office/drawing/2018/hyperlinkcolor" val="tx"/>
                    </a:ext>
                  </a:extLst>
                </a:hlinkClick>
              </a:rPr>
              <a:t>Jinli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3">
                  <a:extLst>
                    <a:ext uri="{A12FA001-AC4F-418D-AE19-62706E023703}">
                      <ahyp:hlinkClr xmlns:ahyp="http://schemas.microsoft.com/office/drawing/2018/hyperlinkcolor" val="tx"/>
                    </a:ext>
                  </a:extLst>
                </a:hlinkClick>
              </a:rPr>
              <a:t> 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4">
                  <a:extLst>
                    <a:ext uri="{A12FA001-AC4F-418D-AE19-62706E023703}">
                      <ahyp:hlinkClr xmlns:ahyp="http://schemas.microsoft.com/office/drawing/2018/hyperlinkcolor" val="tx"/>
                    </a:ext>
                  </a:extLst>
                </a:hlinkClick>
              </a:rPr>
              <a:t>Hui Sun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5">
                  <a:extLst>
                    <a:ext uri="{A12FA001-AC4F-418D-AE19-62706E023703}">
                      <ahyp:hlinkClr xmlns:ahyp="http://schemas.microsoft.com/office/drawing/2018/hyperlinkcolor" val="tx"/>
                    </a:ext>
                  </a:extLst>
                </a:hlinkClick>
              </a:rPr>
              <a:t>Xiaopeng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5">
                  <a:extLst>
                    <a:ext uri="{A12FA001-AC4F-418D-AE19-62706E023703}">
                      <ahyp:hlinkClr xmlns:ahyp="http://schemas.microsoft.com/office/drawing/2018/hyperlinkcolor" val="tx"/>
                    </a:ext>
                  </a:extLst>
                </a:hlinkClick>
              </a:rPr>
              <a:t> Sha</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6">
                  <a:extLst>
                    <a:ext uri="{A12FA001-AC4F-418D-AE19-62706E023703}">
                      <ahyp:hlinkClr xmlns:ahyp="http://schemas.microsoft.com/office/drawing/2018/hyperlinkcolor" val="tx"/>
                    </a:ext>
                  </a:extLst>
                </a:hlinkClick>
              </a:rPr>
              <a:t>Yuliang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6">
                  <a:extLst>
                    <a:ext uri="{A12FA001-AC4F-418D-AE19-62706E023703}">
                      <ahyp:hlinkClr xmlns:ahyp="http://schemas.microsoft.com/office/drawing/2018/hyperlinkcolor" val="tx"/>
                    </a:ext>
                  </a:extLst>
                </a:hlinkClick>
              </a:rPr>
              <a:t> Zhao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7">
                  <a:extLst>
                    <a:ext uri="{A12FA001-AC4F-418D-AE19-62706E023703}">
                      <ahyp:hlinkClr xmlns:ahyp="http://schemas.microsoft.com/office/drawing/2018/hyperlinkcolor" val="tx"/>
                    </a:ext>
                  </a:extLst>
                </a:hlinkClick>
              </a:rPr>
              <a:t>Lianqing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7">
                  <a:extLst>
                    <a:ext uri="{A12FA001-AC4F-418D-AE19-62706E023703}">
                      <ahyp:hlinkClr xmlns:ahyp="http://schemas.microsoft.com/office/drawing/2018/hyperlinkcolor" val="tx"/>
                    </a:ext>
                  </a:extLst>
                </a:hlinkClick>
              </a:rPr>
              <a:t> Liu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Accurate Estimation of Gait Altitude Using One Wearable IMU Sensor”,</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8">
                  <a:extLst>
                    <a:ext uri="{A12FA001-AC4F-418D-AE19-62706E023703}">
                      <ahyp:hlinkClr xmlns:ahyp="http://schemas.microsoft.com/office/drawing/2018/hyperlinkcolor" val="tx"/>
                    </a:ext>
                  </a:extLst>
                </a:hlinkClick>
              </a:rPr>
              <a:t> 2018 IEEE 1st International Conference on Micro/Nano Sensors for AI, Healthcare, and Robotics (NSENS)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,2018,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9">
                  <a:extLst>
                    <a:ext uri="{A12FA001-AC4F-418D-AE19-62706E023703}">
                      <ahyp:hlinkClr xmlns:ahyp="http://schemas.microsoft.com/office/drawing/2018/hyperlinkcolor" val="tx"/>
                    </a:ext>
                  </a:extLst>
                </a:hlinkClick>
              </a:rPr>
              <a:t>10.1109/NSENS.2018.8713562</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dirty="0"/>
            </a:b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253146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論文題目評估</a:t>
            </a:r>
          </a:p>
        </p:txBody>
      </p:sp>
      <p:sp>
        <p:nvSpPr>
          <p:cNvPr id="3" name="內容版面配置區 2"/>
          <p:cNvSpPr>
            <a:spLocks noGrp="1"/>
          </p:cNvSpPr>
          <p:nvPr>
            <p:ph idx="1"/>
          </p:nvPr>
        </p:nvSpPr>
        <p:spPr/>
        <p:txBody>
          <a:bodyPr/>
          <a:lstStyle/>
          <a:p>
            <a:r>
              <a:rPr lang="en-US" altLang="zh-TW" dirty="0"/>
              <a:t>Assessment of Pain Improvement in LSS Patients before/after Surgery Based on Instrumental Gait Analysis</a:t>
            </a:r>
          </a:p>
          <a:p>
            <a:r>
              <a:rPr lang="zh-TW" altLang="en-US" dirty="0"/>
              <a:t>基於儀器步態分析評估 </a:t>
            </a:r>
            <a:r>
              <a:rPr lang="en-US" altLang="zh-TW" dirty="0"/>
              <a:t>LSS </a:t>
            </a:r>
            <a:r>
              <a:rPr lang="zh-TW" altLang="en-US" dirty="0"/>
              <a:t>患者術前</a:t>
            </a:r>
            <a:r>
              <a:rPr lang="en-US" altLang="zh-TW" dirty="0"/>
              <a:t>/</a:t>
            </a:r>
            <a:r>
              <a:rPr lang="zh-TW" altLang="en-US" dirty="0"/>
              <a:t>術後疼痛之改善</a:t>
            </a:r>
            <a:endParaRPr lang="en-US" altLang="zh-TW" dirty="0"/>
          </a:p>
          <a:p>
            <a:endParaRPr lang="en-US" altLang="zh-TW" dirty="0"/>
          </a:p>
          <a:p>
            <a:r>
              <a:rPr lang="en-US" altLang="zh-TW" dirty="0">
                <a:solidFill>
                  <a:srgbClr val="FF0000"/>
                </a:solidFill>
              </a:rPr>
              <a:t>Pre/Postoperative investigation of walking-induced pain in LSS patients based on instrumental gait analysis</a:t>
            </a:r>
          </a:p>
          <a:p>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基於儀器步態分析的</a:t>
            </a:r>
            <a:r>
              <a:rPr lang="en-US" altLang="zh-CN"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LSS</a:t>
            </a:r>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患者步行引起的疼痛的術前</a:t>
            </a:r>
            <a:r>
              <a:rPr lang="en-US" altLang="zh-CN"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術後改善調查</a:t>
            </a:r>
            <a:endParaRPr lang="zh-TW" altLang="en-US" dirty="0">
              <a:solidFill>
                <a:srgbClr val="FF0000"/>
              </a:solidFill>
            </a:endParaRPr>
          </a:p>
        </p:txBody>
      </p:sp>
    </p:spTree>
    <p:extLst>
      <p:ext uri="{BB962C8B-B14F-4D97-AF65-F5344CB8AC3E}">
        <p14:creationId xmlns:p14="http://schemas.microsoft.com/office/powerpoint/2010/main" val="161089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章節分段</a:t>
            </a: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材料</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aterials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Methods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結果分析</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Results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Conclusions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895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672233" cy="4351338"/>
          </a:xfrm>
        </p:spPr>
        <p:txBody>
          <a:bodyPr>
            <a:normAutofit fontScale="92500"/>
          </a:bodyPr>
          <a:lstStyle/>
          <a:p>
            <a:pPr>
              <a:lnSpc>
                <a:spcPct val="150000"/>
              </a:lnSpc>
              <a:spcBef>
                <a:spcPts val="0"/>
              </a:spcBef>
            </a:pPr>
            <a:r>
              <a:rPr lang="en-US" altLang="zh-TW" sz="2600" dirty="0">
                <a:latin typeface="標楷體" panose="03000509000000000000" pitchFamily="65" charset="-120"/>
                <a:ea typeface="標楷體" panose="03000509000000000000" pitchFamily="65" charset="-120"/>
              </a:rPr>
              <a:t>1.1 </a:t>
            </a:r>
            <a:r>
              <a:rPr lang="zh-TW" altLang="en-US" sz="2600" dirty="0">
                <a:latin typeface="標楷體" panose="03000509000000000000" pitchFamily="65" charset="-120"/>
                <a:ea typeface="標楷體" panose="03000509000000000000" pitchFamily="65" charset="-120"/>
              </a:rPr>
              <a:t>研究背景</a:t>
            </a:r>
            <a:endParaRPr lang="en-US" altLang="zh-TW" sz="26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solidFill>
                  <a:srgbClr val="FF0000"/>
                </a:solidFill>
                <a:latin typeface="標楷體" panose="03000509000000000000" pitchFamily="65" charset="-120"/>
                <a:ea typeface="標楷體" panose="03000509000000000000" pitchFamily="65" charset="-120"/>
              </a:rPr>
              <a:t>走路狀況這件事算是人類相當重要的一個問題，雖然大部分的人都不會去檢查自己的步態狀況，但是等到需要到檢查時就多半已經是需要開刀治療的階段了</a:t>
            </a:r>
            <a:r>
              <a:rPr lang="zh-TW" altLang="en-US" sz="1800" dirty="0">
                <a:latin typeface="標楷體" panose="03000509000000000000" pitchFamily="65" charset="-120"/>
                <a:ea typeface="標楷體" panose="03000509000000000000" pitchFamily="65" charset="-120"/>
              </a:rPr>
              <a:t>。在現實生活中，每個人的走路方式皆不相同</a:t>
            </a:r>
            <a:r>
              <a:rPr lang="zh-TW" altLang="en-US" sz="1800" dirty="0">
                <a:solidFill>
                  <a:srgbClr val="00B050"/>
                </a:solidFill>
                <a:latin typeface="標楷體" panose="03000509000000000000" pitchFamily="65" charset="-120"/>
                <a:ea typeface="標楷體" panose="03000509000000000000" pitchFamily="65" charset="-120"/>
              </a:rPr>
              <a:t>就像是心律一樣，每個人雖然都會走，但是都還是有些微的差異，但卻因為小小的差異卻反應出來你身體現在真實的情況</a:t>
            </a:r>
            <a:r>
              <a:rPr lang="zh-TW" altLang="en-US" sz="1800" dirty="0">
                <a:latin typeface="標楷體" panose="03000509000000000000" pitchFamily="65" charset="-120"/>
                <a:ea typeface="標楷體" panose="03000509000000000000" pitchFamily="65" charset="-120"/>
              </a:rPr>
              <a:t>。近幾年越來越多學者開始利用</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小型簡便的穿戴式設備</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透過放置於不同的部位去抓出異常的部分，再以收集到的訊號經過處理過後，統計出各種不同的特徵，這些特徵</a:t>
            </a:r>
            <a:r>
              <a:rPr lang="zh-TW" altLang="en-US" sz="1800" strike="sngStrike" dirty="0">
                <a:latin typeface="標楷體" panose="03000509000000000000" pitchFamily="65" charset="-120"/>
                <a:ea typeface="標楷體" panose="03000509000000000000" pitchFamily="65" charset="-120"/>
              </a:rPr>
              <a:t>也</a:t>
            </a:r>
            <a:r>
              <a:rPr lang="zh-TW" altLang="en-US" sz="1800" dirty="0">
                <a:latin typeface="標楷體" panose="03000509000000000000" pitchFamily="65" charset="-120"/>
                <a:ea typeface="標楷體" panose="03000509000000000000" pitchFamily="65" charset="-120"/>
              </a:rPr>
              <a:t>被廣泛應用於不同的研究</a:t>
            </a:r>
            <a:r>
              <a:rPr lang="zh-TW" altLang="en-US" sz="1800" strike="sngStrike" dirty="0">
                <a:latin typeface="標楷體" panose="03000509000000000000" pitchFamily="65" charset="-120"/>
                <a:ea typeface="標楷體" panose="03000509000000000000" pitchFamily="65" charset="-120"/>
              </a:rPr>
              <a:t>情況</a:t>
            </a:r>
            <a:r>
              <a:rPr lang="zh-TW" altLang="en-US" sz="1800" dirty="0">
                <a:latin typeface="標楷體" panose="03000509000000000000" pitchFamily="65" charset="-120"/>
                <a:ea typeface="標楷體" panose="03000509000000000000" pitchFamily="65" charset="-120"/>
              </a:rPr>
              <a:t>，例如</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使用單個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進行帕金森病的步態分析</a:t>
            </a:r>
            <a:r>
              <a:rPr lang="en-US" altLang="zh-TW" sz="1800" dirty="0">
                <a:latin typeface="標楷體" panose="03000509000000000000" pitchFamily="65" charset="-120"/>
                <a:ea typeface="標楷體" panose="03000509000000000000" pitchFamily="65" charset="-120"/>
              </a:rPr>
              <a:t>[1][2]</a:t>
            </a:r>
            <a:r>
              <a:rPr lang="zh-TW" altLang="en-US" sz="1800" dirty="0">
                <a:latin typeface="標楷體" panose="03000509000000000000" pitchFamily="65" charset="-120"/>
                <a:ea typeface="標楷體" panose="03000509000000000000" pitchFamily="65" charset="-120"/>
              </a:rPr>
              <a:t>，使用單個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進行的簡單動態步態監測系統</a:t>
            </a:r>
            <a:r>
              <a:rPr lang="en-US" altLang="zh-TW" sz="1800" dirty="0">
                <a:latin typeface="標楷體" panose="03000509000000000000" pitchFamily="65" charset="-120"/>
                <a:ea typeface="標楷體" panose="03000509000000000000" pitchFamily="65" charset="-120"/>
              </a:rPr>
              <a:t>[3][4]</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r>
              <a:rPr lang="en-US" altLang="zh-TW" sz="1800" b="1" dirty="0">
                <a:solidFill>
                  <a:srgbClr val="FF0000"/>
                </a:solidFill>
                <a:latin typeface="標楷體" panose="03000509000000000000" pitchFamily="65" charset="-120"/>
                <a:ea typeface="標楷體" panose="03000509000000000000" pitchFamily="65" charset="-120"/>
              </a:rPr>
              <a:t>(</a:t>
            </a:r>
            <a:r>
              <a:rPr lang="zh-TW" altLang="en-US" sz="1800" b="1" u="sng" dirty="0">
                <a:solidFill>
                  <a:srgbClr val="FF0000"/>
                </a:solidFill>
                <a:latin typeface="標楷體" panose="03000509000000000000" pitchFamily="65" charset="-120"/>
                <a:ea typeface="標楷體" panose="03000509000000000000" pitchFamily="65" charset="-120"/>
              </a:rPr>
              <a:t>有顏色標示的地方</a:t>
            </a:r>
            <a:r>
              <a:rPr lang="zh-TW" altLang="en-US" sz="1800" b="1" dirty="0">
                <a:solidFill>
                  <a:srgbClr val="FF0000"/>
                </a:solidFill>
                <a:latin typeface="標楷體" panose="03000509000000000000" pitchFamily="65" charset="-120"/>
                <a:ea typeface="標楷體" panose="03000509000000000000" pitchFamily="65" charset="-120"/>
              </a:rPr>
              <a:t>表示文辭很差，</a:t>
            </a:r>
            <a:r>
              <a:rPr lang="zh-TW" altLang="en-US" sz="1800" b="1" u="sng" dirty="0">
                <a:solidFill>
                  <a:srgbClr val="FF0000"/>
                </a:solidFill>
                <a:latin typeface="標楷體" panose="03000509000000000000" pitchFamily="65" charset="-120"/>
                <a:ea typeface="標楷體" panose="03000509000000000000" pitchFamily="65" charset="-120"/>
              </a:rPr>
              <a:t>這樣的敘述</a:t>
            </a:r>
            <a:r>
              <a:rPr lang="zh-TW" altLang="en-US" sz="1800" b="1" dirty="0">
                <a:solidFill>
                  <a:srgbClr val="FF0000"/>
                </a:solidFill>
                <a:latin typeface="標楷體" panose="03000509000000000000" pitchFamily="65" charset="-120"/>
                <a:ea typeface="標楷體" panose="03000509000000000000" pitchFamily="65" charset="-120"/>
              </a:rPr>
              <a:t>不是學術文章該有的語氣，</a:t>
            </a:r>
            <a:r>
              <a:rPr lang="zh-TW" altLang="en-US" sz="1800" b="1" dirty="0">
                <a:solidFill>
                  <a:srgbClr val="00B0F0"/>
                </a:solidFill>
                <a:latin typeface="標楷體" panose="03000509000000000000" pitchFamily="65" charset="-120"/>
                <a:ea typeface="標楷體" panose="03000509000000000000" pitchFamily="65" charset="-120"/>
              </a:rPr>
              <a:t>老師建議你用</a:t>
            </a:r>
            <a:r>
              <a:rPr lang="en-US" altLang="zh-TW" sz="1800" b="1" dirty="0">
                <a:solidFill>
                  <a:srgbClr val="00B0F0"/>
                </a:solidFill>
                <a:latin typeface="標楷體" panose="03000509000000000000" pitchFamily="65" charset="-120"/>
                <a:ea typeface="標楷體" panose="03000509000000000000" pitchFamily="65" charset="-120"/>
              </a:rPr>
              <a:t>GOOGLE</a:t>
            </a:r>
            <a:r>
              <a:rPr lang="zh-TW" altLang="en-US" sz="1800" b="1" dirty="0">
                <a:solidFill>
                  <a:srgbClr val="00B0F0"/>
                </a:solidFill>
                <a:latin typeface="標楷體" panose="03000509000000000000" pitchFamily="65" charset="-120"/>
                <a:ea typeface="標楷體" panose="03000509000000000000" pitchFamily="65" charset="-120"/>
              </a:rPr>
              <a:t>翻譯將幾篇研究參考的論文中</a:t>
            </a:r>
            <a:r>
              <a:rPr lang="en-US" altLang="zh-TW" sz="1800" b="1" dirty="0">
                <a:solidFill>
                  <a:srgbClr val="00B0F0"/>
                </a:solidFill>
                <a:latin typeface="標楷體" panose="03000509000000000000" pitchFamily="65" charset="-120"/>
                <a:ea typeface="標楷體" panose="03000509000000000000" pitchFamily="65" charset="-120"/>
              </a:rPr>
              <a:t>Introduction</a:t>
            </a:r>
            <a:r>
              <a:rPr lang="zh-TW" altLang="en-US" sz="1800" b="1" dirty="0">
                <a:solidFill>
                  <a:srgbClr val="00B0F0"/>
                </a:solidFill>
                <a:latin typeface="標楷體" panose="03000509000000000000" pitchFamily="65" charset="-120"/>
                <a:ea typeface="標楷體" panose="03000509000000000000" pitchFamily="65" charset="-120"/>
              </a:rPr>
              <a:t>部分翻譯成中文，參考一下別人的專業</a:t>
            </a:r>
            <a:r>
              <a:rPr lang="en-US" altLang="zh-TW" sz="1800" b="1" dirty="0">
                <a:solidFill>
                  <a:srgbClr val="00B0F0"/>
                </a:solidFill>
                <a:latin typeface="標楷體" panose="03000509000000000000" pitchFamily="65" charset="-120"/>
                <a:ea typeface="標楷體" panose="03000509000000000000" pitchFamily="65" charset="-120"/>
              </a:rPr>
              <a:t>Introduction</a:t>
            </a:r>
            <a:r>
              <a:rPr lang="zh-TW" altLang="en-US" sz="1800" b="1" dirty="0">
                <a:solidFill>
                  <a:srgbClr val="00B0F0"/>
                </a:solidFill>
                <a:latin typeface="標楷體" panose="03000509000000000000" pitchFamily="65" charset="-120"/>
                <a:ea typeface="標楷體" panose="03000509000000000000" pitchFamily="65" charset="-120"/>
              </a:rPr>
              <a:t>部分是怎麼寫的！！</a:t>
            </a:r>
            <a:r>
              <a:rPr lang="en-US" altLang="zh-TW" sz="1800" b="1" dirty="0">
                <a:solidFill>
                  <a:srgbClr val="FF0000"/>
                </a:solidFill>
                <a:latin typeface="標楷體" panose="03000509000000000000" pitchFamily="65" charset="-120"/>
                <a:ea typeface="標楷體" panose="03000509000000000000" pitchFamily="65" charset="-120"/>
              </a:rPr>
              <a:t>)</a:t>
            </a:r>
          </a:p>
          <a:p>
            <a:pPr>
              <a:lnSpc>
                <a:spcPct val="150000"/>
              </a:lnSpc>
              <a:spcBef>
                <a:spcPts val="0"/>
              </a:spcBef>
            </a:pPr>
            <a:endParaRPr lang="en-US" altLang="zh-TW" sz="1800" dirty="0">
              <a:latin typeface="標楷體" panose="03000509000000000000" pitchFamily="65" charset="-120"/>
              <a:ea typeface="標楷體" panose="03000509000000000000" pitchFamily="65" charset="-120"/>
            </a:endParaRPr>
          </a:p>
          <a:p>
            <a:pPr lvl="1">
              <a:lnSpc>
                <a:spcPct val="150000"/>
              </a:lnSpc>
              <a:spcBef>
                <a:spcPts val="0"/>
              </a:spcBef>
            </a:pPr>
            <a:endParaRPr lang="en-US" altLang="zh-TW" sz="1400" dirty="0">
              <a:latin typeface="標楷體" panose="03000509000000000000" pitchFamily="65" charset="-120"/>
              <a:ea typeface="標楷體" panose="03000509000000000000" pitchFamily="65" charset="-120"/>
            </a:endParaRPr>
          </a:p>
          <a:p>
            <a:pPr>
              <a:lnSpc>
                <a:spcPct val="150000"/>
              </a:lnSpc>
              <a:spcBef>
                <a:spcPts val="0"/>
              </a:spcBef>
            </a:pPr>
            <a:endParaRPr lang="zh-TW" altLang="en-US"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718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672233" cy="4351338"/>
          </a:xfrm>
        </p:spPr>
        <p:txBody>
          <a:bodyPr>
            <a:normAutofit/>
          </a:bodyPr>
          <a:lstStyle/>
          <a:p>
            <a:pPr>
              <a:lnSpc>
                <a:spcPct val="150000"/>
              </a:lnSpc>
              <a:spcBef>
                <a:spcPts val="0"/>
              </a:spcBef>
            </a:pPr>
            <a:r>
              <a:rPr lang="en-US" altLang="zh-TW" sz="2400" dirty="0">
                <a:latin typeface="標楷體" panose="03000509000000000000" pitchFamily="65" charset="-120"/>
                <a:ea typeface="標楷體" panose="03000509000000000000" pitchFamily="65" charset="-120"/>
              </a:rPr>
              <a:t>1.2</a:t>
            </a:r>
            <a:r>
              <a:rPr lang="zh-TW" altLang="en-US" sz="2400" dirty="0">
                <a:latin typeface="標楷體" panose="03000509000000000000" pitchFamily="65" charset="-120"/>
                <a:ea typeface="標楷體" panose="03000509000000000000" pitchFamily="65" charset="-120"/>
              </a:rPr>
              <a:t> </a:t>
            </a:r>
            <a:r>
              <a:rPr lang="zh-TW" altLang="zh-TW" sz="2400" dirty="0">
                <a:latin typeface="標楷體" panose="03000509000000000000" pitchFamily="65" charset="-120"/>
                <a:ea typeface="標楷體" panose="03000509000000000000" pitchFamily="65" charset="-120"/>
              </a:rPr>
              <a:t>研究動機</a:t>
            </a:r>
            <a:r>
              <a:rPr lang="zh-TW" altLang="en-US" sz="2400" dirty="0">
                <a:latin typeface="標楷體" panose="03000509000000000000" pitchFamily="65" charset="-120"/>
                <a:ea typeface="標楷體" panose="03000509000000000000" pitchFamily="65" charset="-120"/>
              </a:rPr>
              <a:t>與目的</a:t>
            </a:r>
            <a:endParaRPr lang="en-US" altLang="zh-TW" sz="2400" dirty="0">
              <a:latin typeface="標楷體" panose="03000509000000000000" pitchFamily="65" charset="-120"/>
              <a:ea typeface="標楷體" panose="03000509000000000000" pitchFamily="65" charset="-120"/>
            </a:endParaRPr>
          </a:p>
          <a:p>
            <a:pPr marL="0" indent="0">
              <a:lnSpc>
                <a:spcPct val="15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solidFill>
                  <a:srgbClr val="FF0000"/>
                </a:solidFill>
                <a:latin typeface="標楷體" panose="03000509000000000000" pitchFamily="65" charset="-120"/>
                <a:ea typeface="標楷體" panose="03000509000000000000" pitchFamily="65" charset="-120"/>
              </a:rPr>
              <a:t>近幾年台灣的人口老化速度加快，再不久的將來台灣會進入超高齡化社會，會容易產生傳統醫療資源不足</a:t>
            </a:r>
            <a:r>
              <a:rPr lang="zh-TW" altLang="en-US" sz="1800" dirty="0">
                <a:latin typeface="標楷體" panose="03000509000000000000" pitchFamily="65" charset="-120"/>
                <a:ea typeface="標楷體" panose="03000509000000000000" pitchFamily="65" charset="-120"/>
              </a:rPr>
              <a:t>，其中以走路步態來說，容易出現因為各種疾病導致走路不穩或是跌倒的情況發生，所以我們將導入步態辨識系統輔助醫療系統</a:t>
            </a:r>
            <a:r>
              <a:rPr lang="zh-TW" altLang="en-US" sz="1800" dirty="0">
                <a:solidFill>
                  <a:srgbClr val="00B050"/>
                </a:solidFill>
                <a:latin typeface="標楷體" panose="03000509000000000000" pitchFamily="65" charset="-120"/>
                <a:ea typeface="標楷體" panose="03000509000000000000" pitchFamily="65" charset="-120"/>
              </a:rPr>
              <a:t>，目前大多是的使用慣性測量單元 </a:t>
            </a:r>
            <a:r>
              <a:rPr lang="en-US" altLang="zh-TW" sz="1800" dirty="0">
                <a:solidFill>
                  <a:srgbClr val="00B050"/>
                </a:solidFill>
                <a:latin typeface="標楷體" panose="03000509000000000000" pitchFamily="65" charset="-120"/>
                <a:ea typeface="標楷體" panose="03000509000000000000" pitchFamily="65" charset="-120"/>
              </a:rPr>
              <a:t>(IMU) </a:t>
            </a:r>
            <a:r>
              <a:rPr lang="zh-TW" altLang="en-US" sz="1800" dirty="0">
                <a:solidFill>
                  <a:srgbClr val="00B050"/>
                </a:solidFill>
                <a:latin typeface="標楷體" panose="03000509000000000000" pitchFamily="65" charset="-120"/>
                <a:ea typeface="標楷體" panose="03000509000000000000" pitchFamily="65" charset="-120"/>
              </a:rPr>
              <a:t>檢測步態事件，從</a:t>
            </a:r>
            <a:r>
              <a:rPr lang="en-US" altLang="zh-TW" sz="1800" dirty="0">
                <a:solidFill>
                  <a:srgbClr val="00B050"/>
                </a:solidFill>
                <a:latin typeface="標楷體" panose="03000509000000000000" pitchFamily="65" charset="-120"/>
                <a:ea typeface="標楷體" panose="03000509000000000000" pitchFamily="65" charset="-120"/>
              </a:rPr>
              <a:t>IMU</a:t>
            </a:r>
            <a:r>
              <a:rPr lang="zh-TW" altLang="en-US" sz="1800" dirty="0">
                <a:solidFill>
                  <a:srgbClr val="00B050"/>
                </a:solidFill>
                <a:latin typeface="標楷體" panose="03000509000000000000" pitchFamily="65" charset="-120"/>
                <a:ea typeface="標楷體" panose="03000509000000000000" pitchFamily="65" charset="-120"/>
              </a:rPr>
              <a:t>可以得到的參數如步頻、步距、步伐時間等</a:t>
            </a:r>
            <a:r>
              <a:rPr lang="zh-TW" altLang="en-US" sz="1800" dirty="0">
                <a:solidFill>
                  <a:srgbClr val="FF0000"/>
                </a:solidFill>
                <a:latin typeface="標楷體" panose="03000509000000000000" pitchFamily="65" charset="-120"/>
                <a:ea typeface="標楷體" panose="03000509000000000000" pitchFamily="65" charset="-120"/>
              </a:rPr>
              <a:t>，</a:t>
            </a:r>
            <a:r>
              <a:rPr lang="zh-TW" altLang="en-US" sz="1800" u="sng" dirty="0">
                <a:latin typeface="標楷體" panose="03000509000000000000" pitchFamily="65" charset="-120"/>
                <a:ea typeface="標楷體" panose="03000509000000000000" pitchFamily="65" charset="-120"/>
              </a:rPr>
              <a:t>我們可以透過這些參數觀察到疼痛在時間上的變化量，以及可以抓出發生的時間區間</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spcBef>
                <a:spcPts val="0"/>
              </a:spcBef>
            </a:pPr>
            <a:endParaRPr lang="en-US" altLang="zh-TW" sz="1800" dirty="0">
              <a:latin typeface="標楷體" panose="03000509000000000000" pitchFamily="65" charset="-120"/>
              <a:ea typeface="標楷體" panose="03000509000000000000" pitchFamily="65" charset="-120"/>
            </a:endParaRPr>
          </a:p>
          <a:p>
            <a:pPr lvl="1">
              <a:lnSpc>
                <a:spcPct val="150000"/>
              </a:lnSpc>
              <a:spcBef>
                <a:spcPts val="0"/>
              </a:spcBef>
            </a:pPr>
            <a:endParaRPr lang="en-US" altLang="zh-TW" sz="1400" dirty="0">
              <a:latin typeface="標楷體" panose="03000509000000000000" pitchFamily="65" charset="-120"/>
              <a:ea typeface="標楷體" panose="03000509000000000000" pitchFamily="65" charset="-120"/>
            </a:endParaRPr>
          </a:p>
          <a:p>
            <a:pPr>
              <a:lnSpc>
                <a:spcPct val="150000"/>
              </a:lnSpc>
              <a:spcBef>
                <a:spcPts val="0"/>
              </a:spcBef>
            </a:pPr>
            <a:r>
              <a:rPr lang="en-US" altLang="zh-TW" sz="1800" b="1" dirty="0">
                <a:solidFill>
                  <a:srgbClr val="FF0000"/>
                </a:solidFill>
                <a:latin typeface="標楷體" panose="03000509000000000000" pitchFamily="65" charset="-120"/>
                <a:ea typeface="標楷體" panose="03000509000000000000" pitchFamily="65" charset="-120"/>
              </a:rPr>
              <a:t>Comment</a:t>
            </a:r>
            <a:r>
              <a:rPr lang="zh-TW" altLang="en-US" sz="1800" b="1" dirty="0">
                <a:solidFill>
                  <a:srgbClr val="FF0000"/>
                </a:solidFill>
                <a:latin typeface="標楷體" panose="03000509000000000000" pitchFamily="65" charset="-120"/>
                <a:ea typeface="標楷體" panose="03000509000000000000" pitchFamily="65" charset="-120"/>
              </a:rPr>
              <a:t>：畫底線的部分之論述，看起來才是跟你的碩論相關。前面的論述要好好精進。</a:t>
            </a:r>
          </a:p>
        </p:txBody>
      </p:sp>
    </p:spTree>
    <p:extLst>
      <p:ext uri="{BB962C8B-B14F-4D97-AF65-F5344CB8AC3E}">
        <p14:creationId xmlns:p14="http://schemas.microsoft.com/office/powerpoint/2010/main" val="125449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828867" cy="4351338"/>
          </a:xfrm>
        </p:spPr>
        <p:txBody>
          <a:bodyPr>
            <a:normAutofit fontScale="85000" lnSpcReduction="10000"/>
          </a:bodyPr>
          <a:lstStyle/>
          <a:p>
            <a:pPr>
              <a:lnSpc>
                <a:spcPct val="150000"/>
              </a:lnSpc>
            </a:pPr>
            <a:r>
              <a:rPr lang="en-US" altLang="zh-TW" sz="3100" dirty="0">
                <a:latin typeface="標楷體" panose="03000509000000000000" pitchFamily="65" charset="-120"/>
                <a:ea typeface="標楷體" panose="03000509000000000000" pitchFamily="65" charset="-120"/>
              </a:rPr>
              <a:t>1.3</a:t>
            </a:r>
            <a:r>
              <a:rPr lang="zh-TW" altLang="en-US" sz="3100" dirty="0">
                <a:latin typeface="標楷體" panose="03000509000000000000" pitchFamily="65" charset="-120"/>
                <a:ea typeface="標楷體" panose="03000509000000000000" pitchFamily="65" charset="-120"/>
              </a:rPr>
              <a:t>相關研究</a:t>
            </a:r>
            <a:endParaRPr lang="en-US" altLang="zh-TW" sz="31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研究人員使用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傳感器進行步態分析中，他們會在受測者的兩腳小腿上綁上了</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，通過藍牙</a:t>
            </a:r>
            <a:r>
              <a:rPr lang="en-US" altLang="zh-TW" sz="1800" dirty="0">
                <a:latin typeface="標楷體" panose="03000509000000000000" pitchFamily="65" charset="-120"/>
                <a:ea typeface="標楷體" panose="03000509000000000000" pitchFamily="65" charset="-120"/>
              </a:rPr>
              <a:t> HC-05</a:t>
            </a:r>
            <a:r>
              <a:rPr lang="zh-TW" altLang="en-US" sz="1800" dirty="0">
                <a:latin typeface="標楷體" panose="03000509000000000000" pitchFamily="65" charset="-120"/>
                <a:ea typeface="標楷體" panose="03000509000000000000" pitchFamily="65" charset="-120"/>
              </a:rPr>
              <a:t>模組無線傳輸到安卓的程式上收集，並從這些點並使用適當的計算，他們獲得了步態參數，如步幅持續時間、站姿、擺動以及步幅和步長</a:t>
            </a:r>
            <a:r>
              <a:rPr lang="en-US" altLang="zh-TW" sz="1800" dirty="0">
                <a:latin typeface="標楷體" panose="03000509000000000000" pitchFamily="65" charset="-120"/>
                <a:ea typeface="標楷體" panose="03000509000000000000" pitchFamily="65" charset="-120"/>
              </a:rPr>
              <a:t>[5] </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研究人員以一個低成本、小型和獨立的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構成傳感器，提供了一種表徵步態模式的有效方法。基於量化的步態參數，可以評估步態性能，例如步態對稱性和步態規律性</a:t>
            </a:r>
            <a:r>
              <a:rPr lang="en-US" altLang="zh-TW" sz="1800" dirty="0">
                <a:latin typeface="標楷體" panose="03000509000000000000" pitchFamily="65" charset="-120"/>
                <a:ea typeface="標楷體" panose="03000509000000000000" pitchFamily="65" charset="-120"/>
              </a:rPr>
              <a:t>[6]</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研究人員在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的步態常態指數計算用於步態受損的臨床評估，他們的目標是提出一個基於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的步態常態指數 </a:t>
            </a:r>
            <a:r>
              <a:rPr lang="en-US" altLang="zh-TW" sz="1800" dirty="0">
                <a:latin typeface="標楷體" panose="03000509000000000000" pitchFamily="65" charset="-120"/>
                <a:ea typeface="標楷體" panose="03000509000000000000" pitchFamily="65" charset="-120"/>
              </a:rPr>
              <a:t>(INI)</a:t>
            </a:r>
            <a:r>
              <a:rPr lang="zh-TW" altLang="en-US" sz="1800" dirty="0">
                <a:latin typeface="標楷體" panose="03000509000000000000" pitchFamily="65" charset="-120"/>
                <a:ea typeface="標楷體" panose="03000509000000000000" pitchFamily="65" charset="-120"/>
              </a:rPr>
              <a:t>，使用步態變量對步態偏差進行整體評估</a:t>
            </a:r>
            <a:r>
              <a:rPr lang="en-US" altLang="zh-TW" sz="1800" dirty="0">
                <a:latin typeface="標楷體" panose="03000509000000000000" pitchFamily="65" charset="-120"/>
                <a:ea typeface="標楷體" panose="03000509000000000000" pitchFamily="65" charset="-120"/>
              </a:rPr>
              <a:t>[7]</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en-US" altLang="zh-TW" sz="1800" dirty="0" err="1">
                <a:latin typeface="標楷體" panose="03000509000000000000" pitchFamily="65" charset="-120"/>
                <a:ea typeface="標楷體" panose="03000509000000000000" pitchFamily="65" charset="-120"/>
                <a:hlinkClick r:id="rId2"/>
              </a:rPr>
              <a:t>Jiaqi</a:t>
            </a:r>
            <a:r>
              <a:rPr lang="en-US" altLang="zh-TW" sz="1800" dirty="0">
                <a:latin typeface="標楷體" panose="03000509000000000000" pitchFamily="65" charset="-120"/>
                <a:ea typeface="標楷體" panose="03000509000000000000" pitchFamily="65" charset="-120"/>
                <a:hlinkClick r:id="rId2"/>
              </a:rPr>
              <a:t> Liang</a:t>
            </a:r>
            <a:r>
              <a:rPr lang="en-US" altLang="zh-TW" sz="1800" dirty="0">
                <a:latin typeface="標楷體" panose="03000509000000000000" pitchFamily="65" charset="-120"/>
                <a:ea typeface="標楷體" panose="03000509000000000000" pitchFamily="65" charset="-120"/>
              </a:rPr>
              <a:t>; </a:t>
            </a:r>
            <a:r>
              <a:rPr lang="en-US" altLang="zh-TW" sz="1800" dirty="0" err="1">
                <a:latin typeface="標楷體" panose="03000509000000000000" pitchFamily="65" charset="-120"/>
                <a:ea typeface="標楷體" panose="03000509000000000000" pitchFamily="65" charset="-120"/>
                <a:hlinkClick r:id="rId3"/>
              </a:rPr>
              <a:t>Hongjun</a:t>
            </a:r>
            <a:r>
              <a:rPr lang="en-US" altLang="zh-TW" sz="1800" dirty="0">
                <a:latin typeface="標楷體" panose="03000509000000000000" pitchFamily="65" charset="-120"/>
                <a:ea typeface="標楷體" panose="03000509000000000000" pitchFamily="65" charset="-120"/>
                <a:hlinkClick r:id="rId3"/>
              </a:rPr>
              <a:t> </a:t>
            </a:r>
            <a:r>
              <a:rPr lang="en-US" altLang="zh-TW" sz="1800" dirty="0" err="1">
                <a:latin typeface="標楷體" panose="03000509000000000000" pitchFamily="65" charset="-120"/>
                <a:ea typeface="標楷體" panose="03000509000000000000" pitchFamily="65" charset="-120"/>
                <a:hlinkClick r:id="rId3"/>
              </a:rPr>
              <a:t>Duan</a:t>
            </a:r>
            <a:r>
              <a:rPr lang="en-US" altLang="zh-TW" sz="1800" dirty="0">
                <a:latin typeface="標楷體" panose="03000509000000000000" pitchFamily="65" charset="-120"/>
                <a:ea typeface="標楷體" panose="03000509000000000000" pitchFamily="65" charset="-120"/>
              </a:rPr>
              <a:t>; </a:t>
            </a:r>
            <a:r>
              <a:rPr lang="en-US" altLang="zh-TW" sz="1800" dirty="0" err="1">
                <a:latin typeface="標楷體" panose="03000509000000000000" pitchFamily="65" charset="-120"/>
                <a:ea typeface="標楷體" panose="03000509000000000000" pitchFamily="65" charset="-120"/>
                <a:hlinkClick r:id="rId4"/>
              </a:rPr>
              <a:t>Jinli</a:t>
            </a:r>
            <a:r>
              <a:rPr lang="en-US" altLang="zh-TW" sz="1800" dirty="0">
                <a:latin typeface="標楷體" panose="03000509000000000000" pitchFamily="65" charset="-120"/>
                <a:ea typeface="標楷體" panose="03000509000000000000" pitchFamily="65" charset="-120"/>
                <a:hlinkClick r:id="rId4"/>
              </a:rPr>
              <a:t> Li</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等人提出了一種使用從單個慣性測量單元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傳感器獲得的加速度和角速度數據來估算步態高度的新方法。使用該方法實現了高精度的足部跟踪和垂直定位，他們的算法減少了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傳感器的固有漂移，使用多閾值檢測方法來確定步態運動中的站立期和擺動期</a:t>
            </a:r>
            <a:r>
              <a:rPr lang="en-US" altLang="zh-TW" sz="1800" dirty="0">
                <a:latin typeface="標楷體" panose="03000509000000000000" pitchFamily="65" charset="-120"/>
                <a:ea typeface="標楷體" panose="03000509000000000000" pitchFamily="65" charset="-120"/>
              </a:rPr>
              <a:t>[8]</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endParaRPr lang="zh-TW" altLang="en-US"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3226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sp>
        <p:nvSpPr>
          <p:cNvPr id="3" name="內容版面配置區 2"/>
          <p:cNvSpPr>
            <a:spLocks noGrp="1"/>
          </p:cNvSpPr>
          <p:nvPr>
            <p:ph idx="1"/>
          </p:nvPr>
        </p:nvSpPr>
        <p:spPr>
          <a:xfrm>
            <a:off x="519113" y="1690689"/>
            <a:ext cx="10284354" cy="3839254"/>
          </a:xfrm>
        </p:spPr>
        <p:txBody>
          <a:bodyPr>
            <a:normAutofit/>
          </a:bodyPr>
          <a:lstStyle/>
          <a:p>
            <a:pPr marL="0" indent="0" algn="just">
              <a:lnSpc>
                <a:spcPct val="150000"/>
              </a:lnSpc>
              <a:spcBef>
                <a:spcPts val="1200"/>
              </a:spcBef>
              <a:buNone/>
            </a:pPr>
            <a:r>
              <a:rPr lang="en-US" altLang="zh-TW" sz="1900" dirty="0">
                <a:latin typeface="標楷體" panose="03000509000000000000" pitchFamily="65" charset="-120"/>
                <a:ea typeface="標楷體" panose="03000509000000000000" pitchFamily="65" charset="-120"/>
              </a:rPr>
              <a:t>	</a:t>
            </a:r>
            <a:r>
              <a:rPr lang="zh-TW" altLang="en-US" sz="1900" dirty="0">
                <a:latin typeface="標楷體" panose="03000509000000000000" pitchFamily="65" charset="-120"/>
                <a:ea typeface="標楷體" panose="03000509000000000000" pitchFamily="65" charset="-120"/>
              </a:rPr>
              <a:t>在本研究中穿戴式感測器為實驗室自行開發</a:t>
            </a:r>
            <a:r>
              <a:rPr lang="en-US" altLang="zh-TW" sz="1900" dirty="0">
                <a:latin typeface="標楷體" panose="03000509000000000000" pitchFamily="65" charset="-120"/>
                <a:ea typeface="標楷體" panose="03000509000000000000" pitchFamily="65" charset="-120"/>
              </a:rPr>
              <a:t>IMU</a:t>
            </a:r>
            <a:r>
              <a:rPr lang="zh-TW" altLang="en-US" sz="1900" dirty="0">
                <a:latin typeface="標楷體" panose="03000509000000000000" pitchFamily="65" charset="-120"/>
                <a:ea typeface="標楷體" panose="03000509000000000000" pitchFamily="65" charset="-120"/>
              </a:rPr>
              <a:t>模組，以</a:t>
            </a:r>
            <a:r>
              <a:rPr lang="en-US" altLang="zh-TW" sz="1900" dirty="0">
                <a:latin typeface="標楷體" panose="03000509000000000000" pitchFamily="65" charset="-120"/>
                <a:ea typeface="標楷體" panose="03000509000000000000" pitchFamily="65" charset="-120"/>
                <a:cs typeface="Times New Roman" panose="02020603050405020304" pitchFamily="18" charset="0"/>
              </a:rPr>
              <a:t>Bosch </a:t>
            </a:r>
            <a:r>
              <a:rPr lang="en-US" altLang="zh-TW" sz="1900" dirty="0" err="1">
                <a:latin typeface="標楷體" panose="03000509000000000000" pitchFamily="65" charset="-120"/>
                <a:ea typeface="標楷體" panose="03000509000000000000" pitchFamily="65" charset="-120"/>
                <a:cs typeface="Times New Roman" panose="02020603050405020304" pitchFamily="18" charset="0"/>
              </a:rPr>
              <a:t>Sensortec</a:t>
            </a:r>
            <a:r>
              <a:rPr lang="zh-TW" altLang="en-US" sz="1900" dirty="0">
                <a:latin typeface="標楷體" panose="03000509000000000000" pitchFamily="65" charset="-120"/>
                <a:ea typeface="標楷體" panose="03000509000000000000" pitchFamily="65" charset="-120"/>
              </a:rPr>
              <a:t>公司的</a:t>
            </a:r>
            <a:r>
              <a:rPr lang="en-US" altLang="zh-TW" sz="1900" dirty="0">
                <a:latin typeface="標楷體" panose="03000509000000000000" pitchFamily="65" charset="-120"/>
                <a:ea typeface="標楷體" panose="03000509000000000000" pitchFamily="65" charset="-120"/>
                <a:cs typeface="Times New Roman" panose="02020603050405020304" pitchFamily="18" charset="0"/>
              </a:rPr>
              <a:t>BNO055</a:t>
            </a:r>
            <a:r>
              <a:rPr lang="zh-TW" altLang="en-US" sz="1900" dirty="0">
                <a:latin typeface="標楷體" panose="03000509000000000000" pitchFamily="65" charset="-120"/>
                <a:ea typeface="標楷體" panose="03000509000000000000" pitchFamily="65" charset="-120"/>
              </a:rPr>
              <a:t>九軸感測器為核心</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如圖一</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所示，</a:t>
            </a:r>
            <a:r>
              <a:rPr lang="zh-TW" altLang="en-US" sz="1900" dirty="0">
                <a:solidFill>
                  <a:srgbClr val="FF0000"/>
                </a:solidFill>
                <a:latin typeface="標楷體" panose="03000509000000000000" pitchFamily="65" charset="-120"/>
                <a:ea typeface="標楷體" panose="03000509000000000000" pitchFamily="65" charset="-120"/>
              </a:rPr>
              <a:t>以頻率為</a:t>
            </a:r>
            <a:r>
              <a:rPr lang="en-US" altLang="zh-TW" sz="19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100HZ</a:t>
            </a:r>
            <a:r>
              <a:rPr lang="zh-TW" altLang="en-US" sz="1900" dirty="0">
                <a:solidFill>
                  <a:srgbClr val="FF0000"/>
                </a:solidFill>
                <a:latin typeface="標楷體" panose="03000509000000000000" pitchFamily="65" charset="-120"/>
                <a:ea typeface="標楷體" panose="03000509000000000000" pitchFamily="65" charset="-120"/>
              </a:rPr>
              <a:t>的訊號採樣率記錄病人走路過程的步態訊號</a:t>
            </a:r>
            <a:r>
              <a:rPr lang="zh-TW" altLang="en-US" sz="1900" dirty="0">
                <a:latin typeface="標楷體" panose="03000509000000000000" pitchFamily="65" charset="-120"/>
                <a:ea typeface="標楷體" panose="03000509000000000000" pitchFamily="65" charset="-120"/>
              </a:rPr>
              <a:t>，從</a:t>
            </a:r>
            <a:r>
              <a:rPr lang="en-US" altLang="zh-TW" sz="1900" dirty="0">
                <a:latin typeface="標楷體" panose="03000509000000000000" pitchFamily="65" charset="-120"/>
                <a:ea typeface="標楷體" panose="03000509000000000000" pitchFamily="65" charset="-120"/>
              </a:rPr>
              <a:t>IMU</a:t>
            </a:r>
            <a:r>
              <a:rPr lang="zh-TW" altLang="en-US" sz="1900" dirty="0">
                <a:latin typeface="標楷體" panose="03000509000000000000" pitchFamily="65" charset="-120"/>
                <a:ea typeface="標楷體" panose="03000509000000000000" pitchFamily="65" charset="-120"/>
              </a:rPr>
              <a:t>模組能獲得加速度、陀螺儀、歐拉角、磁力計訊號，最後透過藍芽模組</a:t>
            </a:r>
            <a:r>
              <a:rPr lang="en-US"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cs typeface="Times New Roman" panose="02020603050405020304" pitchFamily="18" charset="0"/>
              </a:rPr>
              <a:t>MDBT50)</a:t>
            </a:r>
            <a:r>
              <a:rPr lang="zh-TW" altLang="en-US" sz="1900" dirty="0">
                <a:latin typeface="標楷體" panose="03000509000000000000" pitchFamily="65" charset="-120"/>
                <a:ea typeface="標楷體" panose="03000509000000000000" pitchFamily="65" charset="-120"/>
              </a:rPr>
              <a:t>傳輸至個人電腦，且將訊號以</a:t>
            </a:r>
            <a:r>
              <a:rPr lang="en-US" altLang="zh-TW" sz="1900" dirty="0">
                <a:latin typeface="標楷體" panose="03000509000000000000" pitchFamily="65" charset="-120"/>
                <a:ea typeface="標楷體" panose="03000509000000000000" pitchFamily="65" charset="-120"/>
                <a:cs typeface="Times New Roman" panose="02020603050405020304" pitchFamily="18" charset="0"/>
              </a:rPr>
              <a:t>json</a:t>
            </a:r>
            <a:r>
              <a:rPr lang="zh-TW" altLang="en-US" sz="1900" dirty="0">
                <a:latin typeface="標楷體" panose="03000509000000000000" pitchFamily="65" charset="-120"/>
                <a:ea typeface="標楷體" panose="03000509000000000000" pitchFamily="65" charset="-120"/>
              </a:rPr>
              <a:t>資料格式儲存方便後續處理。</a:t>
            </a:r>
            <a:endParaRPr lang="en-US" altLang="zh-TW" sz="1900" dirty="0">
              <a:latin typeface="標楷體" panose="03000509000000000000" pitchFamily="65" charset="-120"/>
              <a:ea typeface="標楷體" panose="03000509000000000000" pitchFamily="65" charset="-120"/>
            </a:endParaRPr>
          </a:p>
          <a:p>
            <a:pPr marL="0" indent="0" algn="just">
              <a:lnSpc>
                <a:spcPct val="150000"/>
              </a:lnSpc>
              <a:spcBef>
                <a:spcPts val="1200"/>
              </a:spcBef>
              <a:buNone/>
            </a:pPr>
            <a:r>
              <a:rPr lang="en-US" altLang="zh-TW" sz="1900" dirty="0">
                <a:latin typeface="標楷體" panose="03000509000000000000" pitchFamily="65" charset="-120"/>
                <a:ea typeface="標楷體" panose="03000509000000000000" pitchFamily="65" charset="-120"/>
              </a:rPr>
              <a:t>	</a:t>
            </a:r>
            <a:r>
              <a:rPr lang="zh-TW" altLang="en-US" sz="1900" dirty="0">
                <a:latin typeface="標楷體" panose="03000509000000000000" pitchFamily="65" charset="-120"/>
                <a:ea typeface="標楷體" panose="03000509000000000000" pitchFamily="65" charset="-120"/>
              </a:rPr>
              <a:t>在過程中我們會使用到</a:t>
            </a:r>
            <a:r>
              <a:rPr lang="en-US" altLang="zh-TW" sz="1900" dirty="0" err="1">
                <a:latin typeface="標楷體" panose="03000509000000000000" pitchFamily="65" charset="-120"/>
                <a:ea typeface="標楷體" panose="03000509000000000000" pitchFamily="65" charset="-120"/>
              </a:rPr>
              <a:t>Gopro</a:t>
            </a:r>
            <a:r>
              <a:rPr lang="zh-TW" altLang="en-US" sz="1900" dirty="0">
                <a:latin typeface="標楷體" panose="03000509000000000000" pitchFamily="65" charset="-120"/>
                <a:ea typeface="標楷體" panose="03000509000000000000" pitchFamily="65" charset="-120"/>
              </a:rPr>
              <a:t>運動攝影機，以每秒鐘</a:t>
            </a:r>
            <a:r>
              <a:rPr lang="en-US" altLang="zh-TW" sz="1900" dirty="0">
                <a:latin typeface="標楷體" panose="03000509000000000000" pitchFamily="65" charset="-120"/>
                <a:ea typeface="標楷體" panose="03000509000000000000" pitchFamily="65" charset="-120"/>
              </a:rPr>
              <a:t>120HZ</a:t>
            </a:r>
            <a:r>
              <a:rPr lang="zh-TW" altLang="en-US" sz="1900" dirty="0">
                <a:latin typeface="標楷體" panose="03000509000000000000" pitchFamily="65" charset="-120"/>
                <a:ea typeface="標楷體" panose="03000509000000000000" pitchFamily="65" charset="-120"/>
              </a:rPr>
              <a:t>的方式全程記錄病人收案的過程，以利於後續對於訊號的輔助判別的其中一個依據。</a:t>
            </a:r>
            <a:endPar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indent="0">
              <a:lnSpc>
                <a:spcPct val="170000"/>
              </a:lnSpc>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798273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42766</TotalTime>
  <Words>3140</Words>
  <Application>Microsoft Office PowerPoint</Application>
  <PresentationFormat>寬螢幕</PresentationFormat>
  <Paragraphs>189</Paragraphs>
  <Slides>32</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32</vt:i4>
      </vt:variant>
    </vt:vector>
  </HeadingPairs>
  <TitlesOfParts>
    <vt:vector size="43" baseType="lpstr">
      <vt:lpstr>新細明體</vt:lpstr>
      <vt:lpstr>標楷體</vt:lpstr>
      <vt:lpstr>Arial</vt:lpstr>
      <vt:lpstr>Calibri</vt:lpstr>
      <vt:lpstr>Calibri Light</vt:lpstr>
      <vt:lpstr>Cambria Math</vt:lpstr>
      <vt:lpstr>Symbol</vt:lpstr>
      <vt:lpstr>Times New Roman</vt:lpstr>
      <vt:lpstr>Wingdings</vt:lpstr>
      <vt:lpstr>Wingdings 2</vt:lpstr>
      <vt:lpstr>Office 佈景主題</vt:lpstr>
      <vt:lpstr>基於儀器步態分析裝置，客觀性評估手術前/後LSS病患疼痛感的改善程度 Objective assessment of patients' pre/post-operative walking function improvement using a wearable gait analysis device </vt:lpstr>
      <vt:lpstr>Using a new wearable detecting instrument to investigate pathologic neurological claudication due to degenerative lumbar canal stenosis Investigation of pathological gait with instrumental gait analysis, using the example of spinal stenosis 以新的穿戴式步態偵測器調查病理性步態，以脊椎狹窄症為例 以儀器步態分析調查病理性步態，以脊椎狹窄症為例</vt:lpstr>
      <vt:lpstr>Instrumental Gait Analysis to Investigate Pathologic Neurological Claudication due to Degenerative Lumbar Canal Stenosis  儀器步態分析研究退行性腰椎管狹窄引起的病理性神經性跛行</vt:lpstr>
      <vt:lpstr>論文題目評估</vt:lpstr>
      <vt:lpstr>章節分段</vt:lpstr>
      <vt:lpstr>Chapter 1-簡介Introduction</vt:lpstr>
      <vt:lpstr>Chapter 1-簡介Introduction</vt:lpstr>
      <vt:lpstr>Chapter 1-簡介Introduction</vt:lpstr>
      <vt:lpstr>2.1-IMU感測器與感測訊號</vt:lpstr>
      <vt:lpstr>2.1-IMU感測器與感測訊號</vt:lpstr>
      <vt:lpstr>2.1-IMU感測器與感測訊號(刪)</vt:lpstr>
      <vt:lpstr>2.1-IMU感測器與感測訊號</vt:lpstr>
      <vt:lpstr>2.2-受試者資訊</vt:lpstr>
      <vt:lpstr>2.3-實驗流程</vt:lpstr>
      <vt:lpstr>2.3-實驗流程</vt:lpstr>
      <vt:lpstr>2.3-實驗流程</vt:lpstr>
      <vt:lpstr>2.4-步態週期</vt:lpstr>
      <vt:lpstr>2.4-步態週期</vt:lpstr>
      <vt:lpstr>Chapter 3-方法Methods</vt:lpstr>
      <vt:lpstr>3.1-訊號處理流程</vt:lpstr>
      <vt:lpstr>3.2-訊號前處理/訊號淨化方法</vt:lpstr>
      <vt:lpstr>3.2-訊號特徵設計與提取方法</vt:lpstr>
      <vt:lpstr>3.3-訊號特徵設計與提取方法</vt:lpstr>
      <vt:lpstr>3.3-訊號處理流程</vt:lpstr>
      <vt:lpstr>3.3-訊號特徵設計與提取方法</vt:lpstr>
      <vt:lpstr>3.3-訊號特徵設計與提取方法</vt:lpstr>
      <vt:lpstr>3.4-訊號分類與辨識</vt:lpstr>
      <vt:lpstr>Chapter 4-結果分析Results</vt:lpstr>
      <vt:lpstr>Chapter 5-結論Conclusions</vt:lpstr>
      <vt:lpstr>碩論撰寫順序建議</vt:lpstr>
      <vt:lpstr>參考文獻</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步態科技成果分享</dc:title>
  <dc:creator>王文楓</dc:creator>
  <cp:lastModifiedBy>戴華偉</cp:lastModifiedBy>
  <cp:revision>107</cp:revision>
  <dcterms:created xsi:type="dcterms:W3CDTF">2017-04-07T03:25:31Z</dcterms:created>
  <dcterms:modified xsi:type="dcterms:W3CDTF">2023-04-05T13:39:03Z</dcterms:modified>
</cp:coreProperties>
</file>