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91" r:id="rId5"/>
    <p:sldId id="257" r:id="rId6"/>
    <p:sldId id="273" r:id="rId7"/>
    <p:sldId id="274" r:id="rId8"/>
    <p:sldId id="272" r:id="rId9"/>
    <p:sldId id="295" r:id="rId10"/>
    <p:sldId id="296" r:id="rId11"/>
    <p:sldId id="270" r:id="rId12"/>
    <p:sldId id="277" r:id="rId13"/>
    <p:sldId id="278" r:id="rId14"/>
    <p:sldId id="297" r:id="rId15"/>
    <p:sldId id="279" r:id="rId16"/>
    <p:sldId id="298" r:id="rId17"/>
    <p:sldId id="301" r:id="rId18"/>
    <p:sldId id="260" r:id="rId19"/>
    <p:sldId id="302" r:id="rId20"/>
    <p:sldId id="265" r:id="rId21"/>
    <p:sldId id="280" r:id="rId22"/>
    <p:sldId id="284" r:id="rId23"/>
    <p:sldId id="286" r:id="rId24"/>
    <p:sldId id="288" r:id="rId25"/>
    <p:sldId id="287" r:id="rId26"/>
    <p:sldId id="289" r:id="rId27"/>
    <p:sldId id="281" r:id="rId28"/>
    <p:sldId id="261" r:id="rId29"/>
    <p:sldId id="262" r:id="rId30"/>
    <p:sldId id="263" r:id="rId31"/>
    <p:sldId id="300" r:id="rId32"/>
    <p:sldId id="264" r:id="rId33"/>
    <p:sldId id="290"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3" d="100"/>
          <a:sy n="113" d="100"/>
        </p:scale>
        <p:origin x="4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102502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50343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54296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15586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52527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65670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189488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39488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30306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110881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FB98295-FF37-4CC8-9501-20514C649AB9}" type="datetimeFigureOut">
              <a:rPr lang="zh-TW" altLang="en-US" smtClean="0"/>
              <a:t>2023/4/7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235218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98295-FF37-4CC8-9501-20514C649AB9}" type="datetimeFigureOut">
              <a:rPr lang="zh-TW" altLang="en-US" smtClean="0"/>
              <a:t>2023/4/7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3C9A9-E76C-4F3D-A095-1026A24A7B05}" type="slidenum">
              <a:rPr lang="zh-TW" altLang="en-US" smtClean="0"/>
              <a:t>‹#›</a:t>
            </a:fld>
            <a:endParaRPr lang="zh-TW" altLang="en-US"/>
          </a:p>
        </p:txBody>
      </p:sp>
    </p:spTree>
    <p:extLst>
      <p:ext uri="{BB962C8B-B14F-4D97-AF65-F5344CB8AC3E}">
        <p14:creationId xmlns:p14="http://schemas.microsoft.com/office/powerpoint/2010/main" val="340881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oi.org/10.1109/JSEN.2022.3177951" TargetMode="External"/><Relationship Id="rId3" Type="http://schemas.openxmlformats.org/officeDocument/2006/relationships/hyperlink" Target="https://doi.org/10.1109/TNSRE.2023.3237903" TargetMode="External"/><Relationship Id="rId7" Type="http://schemas.openxmlformats.org/officeDocument/2006/relationships/hyperlink" Target="https://ieeexplore.ieee.org/xpl/tocresult.jsp?isnumber=9812846&amp;punumber=7361" TargetMode="External"/><Relationship Id="rId2" Type="http://schemas.openxmlformats.org/officeDocument/2006/relationships/hyperlink" Target="https://ieeexplore.ieee.org/xpl/RecentIssue.jsp?punumber=7333" TargetMode="External"/><Relationship Id="rId1" Type="http://schemas.openxmlformats.org/officeDocument/2006/relationships/slideLayout" Target="../slideLayouts/slideLayout2.xml"/><Relationship Id="rId6" Type="http://schemas.openxmlformats.org/officeDocument/2006/relationships/hyperlink" Target="https://ieeexplore.ieee.org/xpl/RecentIssue.jsp?punumber=7361" TargetMode="External"/><Relationship Id="rId5" Type="http://schemas.openxmlformats.org/officeDocument/2006/relationships/hyperlink" Target="https://doi.org/10.1109/BHI.2016.7455926" TargetMode="External"/><Relationship Id="rId4" Type="http://schemas.openxmlformats.org/officeDocument/2006/relationships/hyperlink" Target="https://ieeexplore.ieee.org/xpl/conhome/7449722/proceeding"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ieeexplore.ieee.org/author/38487034400" TargetMode="External"/><Relationship Id="rId13" Type="http://schemas.openxmlformats.org/officeDocument/2006/relationships/hyperlink" Target="https://ieeexplore.ieee.org/author/37086193482" TargetMode="External"/><Relationship Id="rId18" Type="http://schemas.openxmlformats.org/officeDocument/2006/relationships/hyperlink" Target="https://ieeexplore.ieee.org/xpl/RecentIssue.jsp?punumber=6221020" TargetMode="External"/><Relationship Id="rId26" Type="http://schemas.openxmlformats.org/officeDocument/2006/relationships/hyperlink" Target="https://ieeexplore.ieee.org/author/37086355568" TargetMode="External"/><Relationship Id="rId3" Type="http://schemas.openxmlformats.org/officeDocument/2006/relationships/hyperlink" Target="https://ieeexplore.ieee.org/author/37076019400" TargetMode="External"/><Relationship Id="rId21" Type="http://schemas.openxmlformats.org/officeDocument/2006/relationships/hyperlink" Target="https://ieeexplore.ieee.org/author/37086835906" TargetMode="External"/><Relationship Id="rId7" Type="http://schemas.openxmlformats.org/officeDocument/2006/relationships/hyperlink" Target="https://ieeexplore.ieee.org/author/37537349000" TargetMode="External"/><Relationship Id="rId12" Type="http://schemas.openxmlformats.org/officeDocument/2006/relationships/hyperlink" Target="https://doi.org/10.1109/ICSAI.2017.8248364" TargetMode="External"/><Relationship Id="rId17" Type="http://schemas.openxmlformats.org/officeDocument/2006/relationships/hyperlink" Target="https://ieeexplore.ieee.org/author/37277001600" TargetMode="External"/><Relationship Id="rId25" Type="http://schemas.openxmlformats.org/officeDocument/2006/relationships/hyperlink" Target="https://ieeexplore.ieee.org/author/37086812645" TargetMode="External"/><Relationship Id="rId2" Type="http://schemas.openxmlformats.org/officeDocument/2006/relationships/hyperlink" Target="https://ieeexplore.ieee.org/author/37087139984" TargetMode="External"/><Relationship Id="rId16" Type="http://schemas.openxmlformats.org/officeDocument/2006/relationships/hyperlink" Target="https://ieeexplore.ieee.org/author/37293265800" TargetMode="External"/><Relationship Id="rId20" Type="http://schemas.openxmlformats.org/officeDocument/2006/relationships/hyperlink" Target="https://doi.org/10.1109/JBHI.2020.2982978" TargetMode="External"/><Relationship Id="rId29" Type="http://schemas.openxmlformats.org/officeDocument/2006/relationships/hyperlink" Target="https://doi.org/10.1109/NSENS.2018.8713562" TargetMode="External"/><Relationship Id="rId1" Type="http://schemas.openxmlformats.org/officeDocument/2006/relationships/slideLayout" Target="../slideLayouts/slideLayout2.xml"/><Relationship Id="rId6" Type="http://schemas.openxmlformats.org/officeDocument/2006/relationships/hyperlink" Target="https://ieeexplore.ieee.org/author/37535007000" TargetMode="External"/><Relationship Id="rId11" Type="http://schemas.openxmlformats.org/officeDocument/2006/relationships/hyperlink" Target="https://ieeexplore.ieee.org/xpl/conhome/8233022/proceeding" TargetMode="External"/><Relationship Id="rId24" Type="http://schemas.openxmlformats.org/officeDocument/2006/relationships/hyperlink" Target="https://ieeexplore.ieee.org/author/37086836387" TargetMode="External"/><Relationship Id="rId5" Type="http://schemas.openxmlformats.org/officeDocument/2006/relationships/hyperlink" Target="https://doi.org/10.1109/ICCCNT45670.2019.8944545" TargetMode="External"/><Relationship Id="rId15" Type="http://schemas.openxmlformats.org/officeDocument/2006/relationships/hyperlink" Target="https://ieeexplore.ieee.org/author/37085621176" TargetMode="External"/><Relationship Id="rId23" Type="http://schemas.openxmlformats.org/officeDocument/2006/relationships/hyperlink" Target="https://ieeexplore.ieee.org/author/37086838668" TargetMode="External"/><Relationship Id="rId28" Type="http://schemas.openxmlformats.org/officeDocument/2006/relationships/hyperlink" Target="https://ieeexplore.ieee.org/xpl/conhome/8703183/proceeding" TargetMode="External"/><Relationship Id="rId10" Type="http://schemas.openxmlformats.org/officeDocument/2006/relationships/hyperlink" Target="https://ieeexplore.ieee.org/author/37086277325" TargetMode="External"/><Relationship Id="rId19" Type="http://schemas.openxmlformats.org/officeDocument/2006/relationships/hyperlink" Target="https://ieeexplore.ieee.org/xpl/tocresult.jsp?isnumber=9313839&amp;punumber=6221020" TargetMode="External"/><Relationship Id="rId4" Type="http://schemas.openxmlformats.org/officeDocument/2006/relationships/hyperlink" Target="https://ieeexplore.ieee.org/xpl/conhome/8932651/proceeding" TargetMode="External"/><Relationship Id="rId9" Type="http://schemas.openxmlformats.org/officeDocument/2006/relationships/hyperlink" Target="https://ieeexplore.ieee.org/author/37400479800" TargetMode="External"/><Relationship Id="rId14" Type="http://schemas.openxmlformats.org/officeDocument/2006/relationships/hyperlink" Target="https://ieeexplore.ieee.org/author/37086358103" TargetMode="External"/><Relationship Id="rId22" Type="http://schemas.openxmlformats.org/officeDocument/2006/relationships/hyperlink" Target="https://ieeexplore.ieee.org/author/37408845700" TargetMode="External"/><Relationship Id="rId27" Type="http://schemas.openxmlformats.org/officeDocument/2006/relationships/hyperlink" Target="https://ieeexplore.ieee.org/author/372807797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408845700" TargetMode="External"/><Relationship Id="rId2" Type="http://schemas.openxmlformats.org/officeDocument/2006/relationships/hyperlink" Target="https://ieeexplore.ieee.org/author/37086835906" TargetMode="External"/><Relationship Id="rId1" Type="http://schemas.openxmlformats.org/officeDocument/2006/relationships/slideLayout" Target="../slideLayouts/slideLayout2.xml"/><Relationship Id="rId4" Type="http://schemas.openxmlformats.org/officeDocument/2006/relationships/hyperlink" Target="https://ieeexplore.ieee.org/author/3708683866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10343" y="1551214"/>
            <a:ext cx="9971314" cy="3029177"/>
          </a:xfrm>
        </p:spPr>
        <p:txBody>
          <a:bodyPr>
            <a:normAutofit fontScale="90000"/>
          </a:bodyPr>
          <a:lstStyle/>
          <a:p>
            <a:r>
              <a:rPr lang="zh-TW" altLang="en-US" sz="4000" u="sng" dirty="0">
                <a:latin typeface="標楷體" panose="03000509000000000000" pitchFamily="65" charset="-120"/>
                <a:ea typeface="標楷體" panose="03000509000000000000" pitchFamily="65" charset="-120"/>
                <a:cs typeface="Times New Roman" panose="02020603050405020304" pitchFamily="18" charset="0"/>
              </a:rPr>
              <a:t>基於儀器</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步態分析</a:t>
            </a:r>
            <a:r>
              <a:rPr lang="zh-TW" altLang="zh-TW" sz="4000" strike="sngStrike" dirty="0">
                <a:latin typeface="標楷體" panose="03000509000000000000" pitchFamily="65" charset="-120"/>
                <a:ea typeface="標楷體" panose="03000509000000000000" pitchFamily="65" charset="-120"/>
                <a:cs typeface="Times New Roman" panose="02020603050405020304" pitchFamily="18" charset="0"/>
              </a:rPr>
              <a:t>裝置</a:t>
            </a:r>
            <a:r>
              <a:rPr lang="zh-TW" altLang="en-US" sz="4000" strike="sngStrike"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4000" strike="sngStrike" dirty="0">
                <a:latin typeface="標楷體" panose="03000509000000000000" pitchFamily="65" charset="-120"/>
                <a:ea typeface="標楷體" panose="03000509000000000000" pitchFamily="65" charset="-120"/>
                <a:cs typeface="Times New Roman" panose="02020603050405020304" pitchFamily="18" charset="0"/>
              </a:rPr>
              <a:t>客觀性</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評估手術前</a:t>
            </a:r>
            <a:r>
              <a:rPr lang="en-US" altLang="zh-TW" sz="4000" u="sng"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後</a:t>
            </a:r>
            <a:r>
              <a:rPr lang="en-US" altLang="zh-TW" sz="4000" u="sng" dirty="0">
                <a:latin typeface="標楷體" panose="03000509000000000000" pitchFamily="65" charset="-120"/>
                <a:ea typeface="標楷體" panose="03000509000000000000" pitchFamily="65" charset="-120"/>
                <a:cs typeface="Times New Roman" panose="02020603050405020304" pitchFamily="18" charset="0"/>
              </a:rPr>
              <a:t>LSS</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病患</a:t>
            </a:r>
            <a:r>
              <a:rPr lang="zh-TW" altLang="en-US" sz="4000" u="sng" dirty="0">
                <a:latin typeface="標楷體" panose="03000509000000000000" pitchFamily="65" charset="-120"/>
                <a:ea typeface="標楷體" panose="03000509000000000000" pitchFamily="65" charset="-120"/>
                <a:cs typeface="Times New Roman" panose="02020603050405020304" pitchFamily="18" charset="0"/>
              </a:rPr>
              <a:t>疼痛感</a:t>
            </a:r>
            <a:r>
              <a:rPr lang="zh-TW" altLang="zh-TW" sz="4000" u="sng" dirty="0">
                <a:latin typeface="標楷體" panose="03000509000000000000" pitchFamily="65" charset="-120"/>
                <a:ea typeface="標楷體" panose="03000509000000000000" pitchFamily="65" charset="-120"/>
                <a:cs typeface="Times New Roman" panose="02020603050405020304" pitchFamily="18" charset="0"/>
              </a:rPr>
              <a:t>的改善</a:t>
            </a:r>
            <a:r>
              <a:rPr lang="zh-TW" altLang="en-US" sz="4000" u="sng" dirty="0">
                <a:latin typeface="標楷體" panose="03000509000000000000" pitchFamily="65" charset="-120"/>
                <a:ea typeface="標楷體" panose="03000509000000000000" pitchFamily="65" charset="-120"/>
                <a:cs typeface="Times New Roman" panose="02020603050405020304" pitchFamily="18" charset="0"/>
              </a:rPr>
              <a:t>程度</a:t>
            </a:r>
            <a:br>
              <a:rPr lang="en-US" altLang="zh-TW" sz="4000" u="sng" dirty="0">
                <a:latin typeface="標楷體" panose="03000509000000000000" pitchFamily="65" charset="-120"/>
                <a:ea typeface="標楷體" panose="03000509000000000000" pitchFamily="65" charset="-120"/>
                <a:cs typeface="Times New Roman" panose="02020603050405020304" pitchFamily="18" charset="0"/>
              </a:rPr>
            </a:br>
            <a:r>
              <a:rPr lang="en-US" altLang="zh-TW" sz="4000" dirty="0">
                <a:latin typeface="Times New Roman" panose="02020603050405020304" pitchFamily="18" charset="0"/>
                <a:ea typeface="標楷體" panose="03000509000000000000" pitchFamily="65" charset="-120"/>
                <a:cs typeface="Times New Roman" panose="02020603050405020304" pitchFamily="18" charset="0"/>
              </a:rPr>
              <a:t>Objective assessment of patients' pre/post-operative walking function improvement using a wearable gait analysis device</a:t>
            </a:r>
            <a:br>
              <a:rPr lang="en-US" altLang="zh-TW" sz="4000" u="sng" dirty="0">
                <a:latin typeface="標楷體" panose="03000509000000000000" pitchFamily="65" charset="-120"/>
                <a:ea typeface="標楷體" panose="03000509000000000000" pitchFamily="65" charset="-120"/>
                <a:cs typeface="Times New Roman" panose="02020603050405020304" pitchFamily="18" charset="0"/>
              </a:rPr>
            </a:br>
            <a:endParaRPr lang="zh-TW" altLang="en-US" sz="40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1524000" y="4512356"/>
            <a:ext cx="9144000" cy="1655762"/>
          </a:xfrm>
        </p:spPr>
        <p:txBody>
          <a:bodyPr>
            <a:normAutofit lnSpcReduction="10000"/>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指導教授</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王文楓教授</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學生</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戴華偉</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87046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2.1-IMU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感測器與感測訊號</a:t>
            </a:r>
            <a:endParaRPr lang="zh-TW" altLang="en-US" dirty="0"/>
          </a:p>
        </p:txBody>
      </p:sp>
      <p:pic>
        <p:nvPicPr>
          <p:cNvPr id="20" name="圖片 19">
            <a:extLst>
              <a:ext uri="{FF2B5EF4-FFF2-40B4-BE49-F238E27FC236}">
                <a16:creationId xmlns:a16="http://schemas.microsoft.com/office/drawing/2014/main" id="{9A9BC397-8167-48B8-96DA-449EB452E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45" y="1906691"/>
            <a:ext cx="5512055" cy="3044617"/>
          </a:xfrm>
          <a:prstGeom prst="rect">
            <a:avLst/>
          </a:prstGeom>
        </p:spPr>
      </p:pic>
      <p:sp>
        <p:nvSpPr>
          <p:cNvPr id="23" name="文字方塊 22">
            <a:extLst>
              <a:ext uri="{FF2B5EF4-FFF2-40B4-BE49-F238E27FC236}">
                <a16:creationId xmlns:a16="http://schemas.microsoft.com/office/drawing/2014/main" id="{6854A9D9-B6D2-4EC7-B929-F3566A75528E}"/>
              </a:ext>
            </a:extLst>
          </p:cNvPr>
          <p:cNvSpPr txBox="1"/>
          <p:nvPr/>
        </p:nvSpPr>
        <p:spPr>
          <a:xfrm>
            <a:off x="7209308" y="5233259"/>
            <a:ext cx="2608406"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 </a:t>
            </a:r>
            <a:r>
              <a:rPr lang="en-US" altLang="zh-TW" dirty="0">
                <a:latin typeface="標楷體" panose="03000509000000000000" pitchFamily="65" charset="-120"/>
                <a:ea typeface="標楷體" panose="03000509000000000000" pitchFamily="65" charset="-120"/>
              </a:rPr>
              <a:t>2:Gopro </a:t>
            </a:r>
            <a:r>
              <a:rPr lang="zh-TW" altLang="en-US" dirty="0">
                <a:latin typeface="標楷體" panose="03000509000000000000" pitchFamily="65" charset="-120"/>
                <a:ea typeface="標楷體" panose="03000509000000000000" pitchFamily="65" charset="-120"/>
              </a:rPr>
              <a:t>運動攝影機</a:t>
            </a:r>
          </a:p>
        </p:txBody>
      </p:sp>
      <p:sp>
        <p:nvSpPr>
          <p:cNvPr id="26" name="文字方塊 25">
            <a:extLst>
              <a:ext uri="{FF2B5EF4-FFF2-40B4-BE49-F238E27FC236}">
                <a16:creationId xmlns:a16="http://schemas.microsoft.com/office/drawing/2014/main" id="{A0706523-C285-4F0D-A66A-56107F5DDCE7}"/>
              </a:ext>
            </a:extLst>
          </p:cNvPr>
          <p:cNvSpPr txBox="1"/>
          <p:nvPr/>
        </p:nvSpPr>
        <p:spPr>
          <a:xfrm>
            <a:off x="2208893" y="5233259"/>
            <a:ext cx="2031325"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感測器示意圖</a:t>
            </a:r>
          </a:p>
        </p:txBody>
      </p:sp>
      <p:pic>
        <p:nvPicPr>
          <p:cNvPr id="4" name="圖片 3">
            <a:extLst>
              <a:ext uri="{FF2B5EF4-FFF2-40B4-BE49-F238E27FC236}">
                <a16:creationId xmlns:a16="http://schemas.microsoft.com/office/drawing/2014/main" id="{574612D8-EA34-41C1-BBBA-8DBAEC92EF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9993" y="2310747"/>
            <a:ext cx="4625807" cy="2684586"/>
          </a:xfrm>
          <a:prstGeom prst="rect">
            <a:avLst/>
          </a:prstGeom>
        </p:spPr>
      </p:pic>
    </p:spTree>
    <p:extLst>
      <p:ext uri="{BB962C8B-B14F-4D97-AF65-F5344CB8AC3E}">
        <p14:creationId xmlns:p14="http://schemas.microsoft.com/office/powerpoint/2010/main" val="61839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8307CF-78AC-4277-98A6-72186613F117}"/>
              </a:ext>
            </a:extLst>
          </p:cNvPr>
          <p:cNvSpPr>
            <a:spLocks noGrp="1"/>
          </p:cNvSpPr>
          <p:nvPr>
            <p:ph type="title"/>
          </p:nvPr>
        </p:nvSpPr>
        <p:spPr>
          <a:xfrm>
            <a:off x="749072" y="375896"/>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2.1-IMU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感測器與感測訊號</a:t>
            </a:r>
            <a:endParaRPr lang="zh-TW" altLang="en-US" dirty="0"/>
          </a:p>
        </p:txBody>
      </p:sp>
      <p:sp>
        <p:nvSpPr>
          <p:cNvPr id="12" name="內容版面配置區 2">
            <a:extLst>
              <a:ext uri="{FF2B5EF4-FFF2-40B4-BE49-F238E27FC236}">
                <a16:creationId xmlns:a16="http://schemas.microsoft.com/office/drawing/2014/main" id="{066DC018-B51E-4932-A7DA-C5BE96B4B3F4}"/>
              </a:ext>
            </a:extLst>
          </p:cNvPr>
          <p:cNvSpPr>
            <a:spLocks noGrp="1"/>
          </p:cNvSpPr>
          <p:nvPr>
            <p:ph idx="1"/>
          </p:nvPr>
        </p:nvSpPr>
        <p:spPr>
          <a:xfrm>
            <a:off x="647699" y="1374661"/>
            <a:ext cx="11210921" cy="1325563"/>
          </a:xfrm>
        </p:spPr>
        <p:txBody>
          <a:bodyPr>
            <a:normAutofit/>
          </a:bodyPr>
          <a:lstStyle/>
          <a:p>
            <a:pPr marL="0" lvl="1" indent="0">
              <a:lnSpc>
                <a:spcPct val="170000"/>
              </a:lnSpc>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在本研究中，主要使用的是</a:t>
            </a:r>
            <a:r>
              <a:rPr lang="en-US" altLang="zh-TW" sz="1800" dirty="0">
                <a:latin typeface="標楷體" panose="03000509000000000000" pitchFamily="65" charset="-120"/>
                <a:ea typeface="標楷體" panose="03000509000000000000" pitchFamily="65" charset="-120"/>
              </a:rPr>
              <a:t>ACC</a:t>
            </a:r>
            <a:r>
              <a:rPr lang="zh-TW" altLang="en-US" sz="1800" dirty="0">
                <a:latin typeface="標楷體" panose="03000509000000000000" pitchFamily="65" charset="-120"/>
                <a:ea typeface="標楷體" panose="03000509000000000000" pitchFamily="65" charset="-120"/>
              </a:rPr>
              <a:t>加速度與</a:t>
            </a:r>
            <a:r>
              <a:rPr lang="en-US" altLang="zh-TW" sz="1800" dirty="0">
                <a:latin typeface="標楷體" panose="03000509000000000000" pitchFamily="65" charset="-120"/>
                <a:ea typeface="標楷體" panose="03000509000000000000" pitchFamily="65" charset="-120"/>
              </a:rPr>
              <a:t>Gyro</a:t>
            </a:r>
            <a:r>
              <a:rPr lang="zh-TW" altLang="en-US" sz="1800" dirty="0">
                <a:latin typeface="標楷體" panose="03000509000000000000" pitchFamily="65" charset="-120"/>
                <a:ea typeface="標楷體" panose="03000509000000000000" pitchFamily="65" charset="-120"/>
              </a:rPr>
              <a:t>陀螺儀的訊號</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如圖</a:t>
            </a: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所示</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，我們可以透過這兩種步態訊號的切割點，達到定義步態事件的基準。</a:t>
            </a:r>
            <a:endParaRPr lang="en-US" altLang="zh-TW" sz="1800" dirty="0">
              <a:latin typeface="標楷體" panose="03000509000000000000" pitchFamily="65" charset="-120"/>
              <a:ea typeface="標楷體" panose="03000509000000000000" pitchFamily="65" charset="-120"/>
            </a:endParaRPr>
          </a:p>
        </p:txBody>
      </p:sp>
      <p:pic>
        <p:nvPicPr>
          <p:cNvPr id="31" name="圖片 30">
            <a:extLst>
              <a:ext uri="{FF2B5EF4-FFF2-40B4-BE49-F238E27FC236}">
                <a16:creationId xmlns:a16="http://schemas.microsoft.com/office/drawing/2014/main" id="{F57D6F2F-081A-475C-AA5F-405C01BF845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349360" y="4238463"/>
            <a:ext cx="0" cy="2880000"/>
          </a:xfrm>
          <a:prstGeom prst="rect">
            <a:avLst/>
          </a:prstGeom>
        </p:spPr>
      </p:pic>
      <p:pic>
        <p:nvPicPr>
          <p:cNvPr id="33" name="圖片 32">
            <a:extLst>
              <a:ext uri="{FF2B5EF4-FFF2-40B4-BE49-F238E27FC236}">
                <a16:creationId xmlns:a16="http://schemas.microsoft.com/office/drawing/2014/main" id="{BB071FAB-7753-4C90-A12B-5619B1FF82F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796821" y="1960673"/>
            <a:ext cx="0" cy="1800000"/>
          </a:xfrm>
          <a:prstGeom prst="rect">
            <a:avLst/>
          </a:prstGeom>
        </p:spPr>
      </p:pic>
      <p:pic>
        <p:nvPicPr>
          <p:cNvPr id="34" name="圖片 33">
            <a:extLst>
              <a:ext uri="{FF2B5EF4-FFF2-40B4-BE49-F238E27FC236}">
                <a16:creationId xmlns:a16="http://schemas.microsoft.com/office/drawing/2014/main" id="{815B6CAC-1861-49CF-BCC4-866D38832BE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27458" y="3887853"/>
            <a:ext cx="0" cy="2880000"/>
          </a:xfrm>
          <a:prstGeom prst="rect">
            <a:avLst/>
          </a:prstGeom>
        </p:spPr>
      </p:pic>
      <p:pic>
        <p:nvPicPr>
          <p:cNvPr id="35" name="圖片 34">
            <a:extLst>
              <a:ext uri="{FF2B5EF4-FFF2-40B4-BE49-F238E27FC236}">
                <a16:creationId xmlns:a16="http://schemas.microsoft.com/office/drawing/2014/main" id="{55321468-8702-476A-9FA9-0F198B7CAD4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349360" y="1725271"/>
            <a:ext cx="0" cy="2880000"/>
          </a:xfrm>
          <a:prstGeom prst="rect">
            <a:avLst/>
          </a:prstGeom>
        </p:spPr>
      </p:pic>
      <p:pic>
        <p:nvPicPr>
          <p:cNvPr id="54" name="圖片 53">
            <a:extLst>
              <a:ext uri="{FF2B5EF4-FFF2-40B4-BE49-F238E27FC236}">
                <a16:creationId xmlns:a16="http://schemas.microsoft.com/office/drawing/2014/main" id="{B2E79EA5-D131-4526-80F5-79A2794D73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9057" y="2528661"/>
            <a:ext cx="5836373" cy="3614849"/>
          </a:xfrm>
          <a:prstGeom prst="rect">
            <a:avLst/>
          </a:prstGeom>
        </p:spPr>
      </p:pic>
      <p:sp>
        <p:nvSpPr>
          <p:cNvPr id="10" name="文字方塊 9">
            <a:extLst>
              <a:ext uri="{FF2B5EF4-FFF2-40B4-BE49-F238E27FC236}">
                <a16:creationId xmlns:a16="http://schemas.microsoft.com/office/drawing/2014/main" id="{AB461835-FB8E-48A1-BC0B-931FD036D1D4}"/>
              </a:ext>
            </a:extLst>
          </p:cNvPr>
          <p:cNvSpPr txBox="1"/>
          <p:nvPr/>
        </p:nvSpPr>
        <p:spPr>
          <a:xfrm>
            <a:off x="4529544" y="6398521"/>
            <a:ext cx="272382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加速度和陀螺儀訊號</a:t>
            </a:r>
          </a:p>
        </p:txBody>
      </p:sp>
    </p:spTree>
    <p:extLst>
      <p:ext uri="{BB962C8B-B14F-4D97-AF65-F5344CB8AC3E}">
        <p14:creationId xmlns:p14="http://schemas.microsoft.com/office/powerpoint/2010/main" val="213659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受試者資訊</a:t>
            </a:r>
            <a:endParaRPr lang="zh-TW" altLang="en-US" dirty="0"/>
          </a:p>
        </p:txBody>
      </p:sp>
      <p:sp>
        <p:nvSpPr>
          <p:cNvPr id="3" name="內容版面配置區 2"/>
          <p:cNvSpPr>
            <a:spLocks noGrp="1"/>
          </p:cNvSpPr>
          <p:nvPr>
            <p:ph idx="1"/>
          </p:nvPr>
        </p:nvSpPr>
        <p:spPr>
          <a:xfrm>
            <a:off x="541073" y="1610254"/>
            <a:ext cx="11109854" cy="5084581"/>
          </a:xfrm>
        </p:spPr>
        <p:txBody>
          <a:bodyPr>
            <a:noAutofit/>
          </a:bodyPr>
          <a:lstStyle/>
          <a:p>
            <a:pPr marL="0" indent="0">
              <a:lnSpc>
                <a:spcPct val="12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所有受試者在參與實驗之前，都會請他們填寫書面的知情同意書</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如附錄一所示</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，並且根據病患的複診時間安排收案，以及在收案前會請受測者告知我們對方的姓名、年齡、疼痛情形且做紀錄。本研究收案時間為</a:t>
            </a:r>
            <a:r>
              <a:rPr lang="en-US" altLang="zh-TW" sz="1800" dirty="0">
                <a:latin typeface="標楷體" panose="03000509000000000000" pitchFamily="65" charset="-120"/>
                <a:ea typeface="標楷體" panose="03000509000000000000" pitchFamily="65" charset="-120"/>
              </a:rPr>
              <a:t>2022</a:t>
            </a:r>
            <a:r>
              <a:rPr lang="zh-TW" altLang="en-US" sz="1800" dirty="0">
                <a:latin typeface="標楷體" panose="03000509000000000000" pitchFamily="65" charset="-120"/>
                <a:ea typeface="標楷體" panose="03000509000000000000" pitchFamily="65" charset="-120"/>
              </a:rPr>
              <a:t>年 </a:t>
            </a:r>
            <a:r>
              <a:rPr lang="en-US" altLang="zh-TW" sz="1800" dirty="0">
                <a:latin typeface="標楷體" panose="03000509000000000000" pitchFamily="65" charset="-120"/>
                <a:ea typeface="標楷體" panose="03000509000000000000" pitchFamily="65" charset="-120"/>
              </a:rPr>
              <a:t>10</a:t>
            </a:r>
            <a:r>
              <a:rPr lang="zh-TW" altLang="en-US" sz="1800" dirty="0">
                <a:latin typeface="標楷體" panose="03000509000000000000" pitchFamily="65" charset="-120"/>
                <a:ea typeface="標楷體" panose="03000509000000000000" pitchFamily="65" charset="-120"/>
              </a:rPr>
              <a:t>月 </a:t>
            </a:r>
            <a:r>
              <a:rPr lang="en-US" altLang="zh-TW" sz="1800" dirty="0">
                <a:latin typeface="標楷體" panose="03000509000000000000" pitchFamily="65" charset="-120"/>
                <a:ea typeface="標楷體" panose="03000509000000000000" pitchFamily="65" charset="-120"/>
              </a:rPr>
              <a:t>14</a:t>
            </a:r>
            <a:r>
              <a:rPr lang="zh-TW" altLang="en-US" sz="1800" dirty="0">
                <a:latin typeface="標楷體" panose="03000509000000000000" pitchFamily="65" charset="-120"/>
                <a:ea typeface="標楷體" panose="03000509000000000000" pitchFamily="65" charset="-120"/>
              </a:rPr>
              <a:t>號 至 </a:t>
            </a:r>
            <a:r>
              <a:rPr lang="en-US" altLang="zh-TW" sz="1800" dirty="0">
                <a:latin typeface="標楷體" panose="03000509000000000000" pitchFamily="65" charset="-120"/>
                <a:ea typeface="標楷體" panose="03000509000000000000" pitchFamily="65" charset="-120"/>
              </a:rPr>
              <a:t>2023</a:t>
            </a:r>
            <a:r>
              <a:rPr lang="zh-TW" altLang="en-US" sz="1800" dirty="0">
                <a:latin typeface="標楷體" panose="03000509000000000000" pitchFamily="65" charset="-120"/>
                <a:ea typeface="標楷體" panose="03000509000000000000" pitchFamily="65" charset="-120"/>
              </a:rPr>
              <a:t>年 </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月 </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日。</a:t>
            </a:r>
            <a:endParaRPr lang="en-US" altLang="zh-TW" sz="1800" dirty="0">
              <a:latin typeface="標楷體" panose="03000509000000000000" pitchFamily="65" charset="-120"/>
              <a:ea typeface="標楷體" panose="03000509000000000000" pitchFamily="65" charset="-120"/>
            </a:endParaRPr>
          </a:p>
          <a:p>
            <a:pPr marL="0" indent="0">
              <a:lnSpc>
                <a:spcPct val="12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本研究受測者條件如下</a:t>
            </a:r>
            <a:r>
              <a:rPr lang="en-US" altLang="zh-TW" sz="1800" dirty="0">
                <a:latin typeface="標楷體" panose="03000509000000000000" pitchFamily="65" charset="-120"/>
                <a:ea typeface="標楷體" panose="03000509000000000000" pitchFamily="65" charset="-120"/>
                <a:sym typeface="Wingdings" panose="05000000000000000000" pitchFamily="2" charset="2"/>
              </a:rPr>
              <a:t>(IRB</a:t>
            </a:r>
            <a:r>
              <a:rPr lang="zh-TW" altLang="en-US" sz="1800" dirty="0">
                <a:latin typeface="標楷體" panose="03000509000000000000" pitchFamily="65" charset="-120"/>
                <a:ea typeface="標楷體" panose="03000509000000000000" pitchFamily="65" charset="-120"/>
                <a:sym typeface="Wingdings" panose="05000000000000000000" pitchFamily="2" charset="2"/>
              </a:rPr>
              <a:t>的內容</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p>
          <a:p>
            <a:pPr marL="0" indent="0">
              <a:lnSpc>
                <a:spcPct val="120000"/>
              </a:lnSpc>
              <a:spcBef>
                <a:spcPts val="0"/>
              </a:spcBef>
              <a:buNone/>
            </a:pPr>
            <a:endParaRPr lang="en-US" altLang="zh-TW" sz="1800" dirty="0">
              <a:latin typeface="標楷體" panose="03000509000000000000" pitchFamily="65" charset="-120"/>
              <a:ea typeface="標楷體" panose="03000509000000000000" pitchFamily="65" charset="-120"/>
            </a:endParaRPr>
          </a:p>
          <a:p>
            <a:pPr marL="0" indent="0">
              <a:lnSpc>
                <a:spcPct val="120000"/>
              </a:lnSpc>
              <a:spcBef>
                <a:spcPts val="0"/>
              </a:spcBef>
              <a:buNone/>
            </a:pPr>
            <a:endParaRPr lang="en-US" altLang="zh-TW" sz="1800" dirty="0">
              <a:latin typeface="標楷體" panose="03000509000000000000" pitchFamily="65" charset="-120"/>
              <a:ea typeface="標楷體" panose="03000509000000000000" pitchFamily="65" charset="-120"/>
            </a:endParaRPr>
          </a:p>
          <a:p>
            <a:pPr marL="0" indent="0">
              <a:lnSpc>
                <a:spcPct val="12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本研究的受試者都來自於雲林縣斗六市國立成功大學附設分院骨科門診的病患，女性</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位、男性</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位，共</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受試者，受試者平均年齡為</a:t>
            </a:r>
            <a:r>
              <a:rPr lang="en-US" altLang="zh-TW" sz="1800" dirty="0">
                <a:latin typeface="標楷體" panose="03000509000000000000" pitchFamily="65" charset="-120"/>
                <a:ea typeface="標楷體" panose="03000509000000000000" pitchFamily="65" charset="-120"/>
              </a:rPr>
              <a:t>X</a:t>
            </a:r>
            <a:r>
              <a:rPr lang="zh-TW"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，經由骨科主治醫生診斷為退行性腰椎管狹窄引起的跛行病患。研究期間病人收案次數是以病人的回診次數視情況而定，至少要手術前乙次、手術後乙次且進行步態訊號收集。</a:t>
            </a:r>
            <a:endParaRPr lang="en-US" altLang="zh-TW" sz="1800" dirty="0">
              <a:latin typeface="標楷體" panose="03000509000000000000" pitchFamily="65" charset="-120"/>
              <a:ea typeface="標楷體" panose="03000509000000000000" pitchFamily="65" charset="-120"/>
            </a:endParaRPr>
          </a:p>
          <a:p>
            <a:pPr marL="0" indent="0">
              <a:lnSpc>
                <a:spcPct val="120000"/>
              </a:lnSpc>
              <a:spcBef>
                <a:spcPts val="0"/>
              </a:spcBef>
              <a:buNone/>
            </a:pPr>
            <a:endParaRPr lang="en-US" altLang="zh-TW" sz="1800" dirty="0">
              <a:latin typeface="標楷體" panose="03000509000000000000" pitchFamily="65" charset="-120"/>
              <a:ea typeface="標楷體" panose="03000509000000000000" pitchFamily="65" charset="-120"/>
            </a:endParaRPr>
          </a:p>
          <a:p>
            <a:pPr marL="0" indent="0">
              <a:lnSpc>
                <a:spcPct val="12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本研究實驗在根據醫生的判定，病患疼痛狀態主要可以分為兩種，第一種為右腳的疼痛類型病人，第二種為左腳疼痛類型的病人，在本實驗數據中各占比為 </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和</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3852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實驗流程</a:t>
            </a:r>
            <a:endParaRPr lang="zh-TW" altLang="en-US" dirty="0"/>
          </a:p>
        </p:txBody>
      </p:sp>
      <p:sp>
        <p:nvSpPr>
          <p:cNvPr id="3" name="內容版面配置區 2"/>
          <p:cNvSpPr>
            <a:spLocks noGrp="1"/>
          </p:cNvSpPr>
          <p:nvPr>
            <p:ph idx="1"/>
          </p:nvPr>
        </p:nvSpPr>
        <p:spPr>
          <a:xfrm>
            <a:off x="519113" y="1690688"/>
            <a:ext cx="10720388" cy="4020079"/>
          </a:xfrm>
        </p:spPr>
        <p:txBody>
          <a:bodyPr>
            <a:noAutofit/>
          </a:bodyPr>
          <a:lstStyle/>
          <a:p>
            <a:pPr marL="0" indent="0" algn="just">
              <a:lnSpc>
                <a:spcPct val="10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我們的受測者都在醫院內部進行收案，在測驗之前我們會安排受測者站在指定位置，會將感測器綁在兩腳腳踝外側</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如圖</a:t>
            </a:r>
            <a:r>
              <a:rPr lang="en-US" altLang="zh-TW" sz="1800" dirty="0">
                <a:latin typeface="標楷體" panose="03000509000000000000" pitchFamily="65" charset="-120"/>
                <a:ea typeface="標楷體" panose="03000509000000000000" pitchFamily="65" charset="-120"/>
              </a:rPr>
              <a:t>4</a:t>
            </a:r>
            <a:r>
              <a:rPr lang="zh-TW" altLang="en-US" sz="1800" dirty="0">
                <a:latin typeface="標楷體" panose="03000509000000000000" pitchFamily="65" charset="-120"/>
                <a:ea typeface="標楷體" panose="03000509000000000000" pitchFamily="65" charset="-120"/>
              </a:rPr>
              <a:t>所示</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，同時會另一位同學會與受測者告知實驗的過程</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如圖</a:t>
            </a:r>
            <a:r>
              <a:rPr lang="en-US" altLang="zh-TW" sz="1800" dirty="0">
                <a:latin typeface="標楷體" panose="03000509000000000000" pitchFamily="65" charset="-120"/>
                <a:ea typeface="標楷體" panose="03000509000000000000" pitchFamily="65" charset="-120"/>
              </a:rPr>
              <a:t>5</a:t>
            </a:r>
            <a:r>
              <a:rPr lang="zh-TW" altLang="en-US" sz="1800" dirty="0">
                <a:latin typeface="標楷體" panose="03000509000000000000" pitchFamily="65" charset="-120"/>
                <a:ea typeface="標楷體" panose="03000509000000000000" pitchFamily="65" charset="-120"/>
              </a:rPr>
              <a:t>所示</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，因為在過程中我們會希望在行走的過程中會出現跛行的情況出現，</a:t>
            </a:r>
            <a:r>
              <a:rPr lang="zh-TW" altLang="en-US" sz="1800" dirty="0">
                <a:solidFill>
                  <a:srgbClr val="FF0000"/>
                </a:solidFill>
                <a:latin typeface="標楷體" panose="03000509000000000000" pitchFamily="65" charset="-120"/>
                <a:ea typeface="標楷體" panose="03000509000000000000" pitchFamily="65" charset="-120"/>
              </a:rPr>
              <a:t>所以我們會找醫生或是護理師在旁邊全程協助我們收案，當受試著無法行走完實驗流程，我們將會立即中斷實驗，並與醫護人員和醫生攙扶至座位休息且檢查狀況。</a:t>
            </a:r>
            <a:endParaRPr lang="en-US" altLang="zh-TW" sz="1800" dirty="0">
              <a:solidFill>
                <a:srgbClr val="FF0000"/>
              </a:solidFill>
              <a:latin typeface="標楷體" panose="03000509000000000000" pitchFamily="65" charset="-120"/>
              <a:ea typeface="標楷體" panose="03000509000000000000" pitchFamily="65" charset="-120"/>
            </a:endParaRPr>
          </a:p>
          <a:p>
            <a:pPr marL="0" indent="0" algn="just">
              <a:lnSpc>
                <a:spcPct val="100000"/>
              </a:lnSpc>
              <a:spcBef>
                <a:spcPts val="0"/>
              </a:spcBef>
              <a:buNone/>
            </a:pPr>
            <a:r>
              <a:rPr lang="en-US" altLang="zh-TW" sz="1800" dirty="0">
                <a:solidFill>
                  <a:srgbClr val="FF0000"/>
                </a:solidFill>
                <a:latin typeface="標楷體" panose="03000509000000000000" pitchFamily="65" charset="-120"/>
                <a:ea typeface="標楷體" panose="03000509000000000000" pitchFamily="65" charset="-120"/>
              </a:rPr>
              <a:t>	</a:t>
            </a:r>
          </a:p>
          <a:p>
            <a:pPr marL="0" indent="0" algn="just">
              <a:lnSpc>
                <a:spcPct val="100000"/>
              </a:lnSpc>
              <a:spcBef>
                <a:spcPts val="0"/>
              </a:spcBef>
              <a:buNone/>
            </a:pPr>
            <a:r>
              <a:rPr lang="en-US" altLang="zh-TW" sz="1800" dirty="0">
                <a:solidFill>
                  <a:srgbClr val="FF0000"/>
                </a:solidFill>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在實驗場地中我們會在走廊頭尾放置三角錐做距離定位</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如圖</a:t>
            </a:r>
            <a:r>
              <a:rPr lang="en-US" altLang="zh-TW" sz="1800" dirty="0">
                <a:latin typeface="標楷體" panose="03000509000000000000" pitchFamily="65" charset="-120"/>
                <a:ea typeface="標楷體" panose="03000509000000000000" pitchFamily="65" charset="-120"/>
              </a:rPr>
              <a:t>6</a:t>
            </a:r>
            <a:r>
              <a:rPr lang="zh-TW" altLang="en-US" sz="1800" dirty="0">
                <a:latin typeface="標楷體" panose="03000509000000000000" pitchFamily="65" charset="-120"/>
                <a:ea typeface="標楷體" panose="03000509000000000000" pitchFamily="65" charset="-120"/>
              </a:rPr>
              <a:t>所示</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，請受試者以繞過兩側三角錐的方式正常行走，</a:t>
            </a:r>
            <a:r>
              <a:rPr lang="zh-TW" altLang="en-US" sz="1800" dirty="0">
                <a:solidFill>
                  <a:srgbClr val="FF0000"/>
                </a:solidFill>
                <a:latin typeface="標楷體" panose="03000509000000000000" pitchFamily="65" charset="-120"/>
                <a:ea typeface="標楷體" panose="03000509000000000000" pitchFamily="65" charset="-120"/>
              </a:rPr>
              <a:t>以每隔</a:t>
            </a:r>
            <a:r>
              <a:rPr lang="en-US" altLang="zh-TW" sz="1800" dirty="0">
                <a:solidFill>
                  <a:srgbClr val="FF0000"/>
                </a:solidFill>
                <a:latin typeface="標楷體" panose="03000509000000000000" pitchFamily="65" charset="-120"/>
                <a:ea typeface="標楷體" panose="03000509000000000000" pitchFamily="65" charset="-120"/>
              </a:rPr>
              <a:t>30</a:t>
            </a:r>
            <a:r>
              <a:rPr lang="zh-TW" altLang="en-US" sz="1800" dirty="0">
                <a:solidFill>
                  <a:srgbClr val="FF0000"/>
                </a:solidFill>
                <a:latin typeface="標楷體" panose="03000509000000000000" pitchFamily="65" charset="-120"/>
                <a:ea typeface="標楷體" panose="03000509000000000000" pitchFamily="65" charset="-120"/>
              </a:rPr>
              <a:t>秒都會與受試者進行一次訊問的方式做疼痛紀錄</a:t>
            </a:r>
            <a:r>
              <a:rPr lang="zh-TW" altLang="en-US" sz="1800" dirty="0">
                <a:latin typeface="標楷體" panose="03000509000000000000" pitchFamily="65" charset="-120"/>
                <a:ea typeface="標楷體" panose="03000509000000000000" pitchFamily="65" charset="-120"/>
              </a:rPr>
              <a:t>，並且在訊號點去做分級紀錄，總共</a:t>
            </a:r>
            <a:r>
              <a:rPr lang="en-US" altLang="zh-TW" sz="1800" dirty="0">
                <a:latin typeface="標楷體" panose="03000509000000000000" pitchFamily="65" charset="-120"/>
                <a:ea typeface="標楷體" panose="03000509000000000000" pitchFamily="65" charset="-120"/>
              </a:rPr>
              <a:t>4</a:t>
            </a:r>
            <a:r>
              <a:rPr lang="zh-TW" altLang="en-US" sz="1800" dirty="0">
                <a:latin typeface="標楷體" panose="03000509000000000000" pitchFamily="65" charset="-120"/>
                <a:ea typeface="標楷體" panose="03000509000000000000" pitchFamily="65" charset="-120"/>
              </a:rPr>
              <a:t>種分類</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表</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02338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實驗流程</a:t>
            </a:r>
            <a:endParaRPr lang="zh-TW" altLang="en-US" dirty="0"/>
          </a:p>
        </p:txBody>
      </p:sp>
      <p:pic>
        <p:nvPicPr>
          <p:cNvPr id="4" name="圖片 3">
            <a:extLst>
              <a:ext uri="{FF2B5EF4-FFF2-40B4-BE49-F238E27FC236}">
                <a16:creationId xmlns:a16="http://schemas.microsoft.com/office/drawing/2014/main" id="{D5EE8BBF-D5EC-4158-A2C1-EC4E41437F11}"/>
              </a:ext>
            </a:extLst>
          </p:cNvPr>
          <p:cNvPicPr>
            <a:picLocks noChangeAspect="1"/>
          </p:cNvPicPr>
          <p:nvPr/>
        </p:nvPicPr>
        <p:blipFill>
          <a:blip r:embed="rId2"/>
          <a:stretch>
            <a:fillRect/>
          </a:stretch>
        </p:blipFill>
        <p:spPr>
          <a:xfrm>
            <a:off x="6109879" y="1318155"/>
            <a:ext cx="5277093" cy="4669994"/>
          </a:xfrm>
          <a:prstGeom prst="rect">
            <a:avLst/>
          </a:prstGeom>
        </p:spPr>
      </p:pic>
      <p:sp>
        <p:nvSpPr>
          <p:cNvPr id="7" name="文字方塊 6">
            <a:extLst>
              <a:ext uri="{FF2B5EF4-FFF2-40B4-BE49-F238E27FC236}">
                <a16:creationId xmlns:a16="http://schemas.microsoft.com/office/drawing/2014/main" id="{4BA8E4A2-3092-48CC-9600-49F5C3DB38F2}"/>
              </a:ext>
            </a:extLst>
          </p:cNvPr>
          <p:cNvSpPr txBox="1"/>
          <p:nvPr/>
        </p:nvSpPr>
        <p:spPr>
          <a:xfrm>
            <a:off x="7890291" y="6119336"/>
            <a:ext cx="1800493" cy="369332"/>
          </a:xfrm>
          <a:prstGeom prst="rect">
            <a:avLst/>
          </a:prstGeom>
          <a:noFill/>
        </p:spPr>
        <p:txBody>
          <a:bodyPr wrap="none" rtlCol="0">
            <a:spAutoFit/>
          </a:bodyPr>
          <a:lstStyle/>
          <a:p>
            <a:pPr algn="just"/>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5:</a:t>
            </a:r>
            <a:r>
              <a:rPr lang="zh-TW" altLang="en-US" dirty="0">
                <a:latin typeface="標楷體" panose="03000509000000000000" pitchFamily="65" charset="-120"/>
                <a:ea typeface="標楷體" panose="03000509000000000000" pitchFamily="65" charset="-120"/>
              </a:rPr>
              <a:t>實驗流程圖</a:t>
            </a:r>
          </a:p>
        </p:txBody>
      </p:sp>
      <p:sp>
        <p:nvSpPr>
          <p:cNvPr id="3" name="文字方塊 2">
            <a:extLst>
              <a:ext uri="{FF2B5EF4-FFF2-40B4-BE49-F238E27FC236}">
                <a16:creationId xmlns:a16="http://schemas.microsoft.com/office/drawing/2014/main" id="{09B502D9-49F0-B02B-D71E-83CB227F0960}"/>
              </a:ext>
            </a:extLst>
          </p:cNvPr>
          <p:cNvSpPr txBox="1"/>
          <p:nvPr/>
        </p:nvSpPr>
        <p:spPr>
          <a:xfrm>
            <a:off x="1666810" y="6119336"/>
            <a:ext cx="2492990" cy="369332"/>
          </a:xfrm>
          <a:prstGeom prst="rect">
            <a:avLst/>
          </a:prstGeom>
          <a:noFill/>
        </p:spPr>
        <p:txBody>
          <a:bodyPr wrap="none" rtlCol="0">
            <a:spAutoFit/>
          </a:bodyPr>
          <a:lstStyle/>
          <a:p>
            <a:pPr algn="just"/>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4:</a:t>
            </a:r>
            <a:r>
              <a:rPr lang="zh-TW" altLang="en-US" dirty="0">
                <a:latin typeface="標楷體" panose="03000509000000000000" pitchFamily="65" charset="-120"/>
                <a:ea typeface="標楷體" panose="03000509000000000000" pitchFamily="65" charset="-120"/>
              </a:rPr>
              <a:t>感測器安裝示意圖</a:t>
            </a:r>
          </a:p>
        </p:txBody>
      </p:sp>
      <p:pic>
        <p:nvPicPr>
          <p:cNvPr id="6" name="圖片 5">
            <a:extLst>
              <a:ext uri="{FF2B5EF4-FFF2-40B4-BE49-F238E27FC236}">
                <a16:creationId xmlns:a16="http://schemas.microsoft.com/office/drawing/2014/main" id="{183FB280-3096-AC19-0D6C-195FB0197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22" y="1829747"/>
            <a:ext cx="5304497" cy="3709084"/>
          </a:xfrm>
          <a:prstGeom prst="rect">
            <a:avLst/>
          </a:prstGeom>
        </p:spPr>
      </p:pic>
    </p:spTree>
    <p:extLst>
      <p:ext uri="{BB962C8B-B14F-4D97-AF65-F5344CB8AC3E}">
        <p14:creationId xmlns:p14="http://schemas.microsoft.com/office/powerpoint/2010/main" val="3776566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實驗流程</a:t>
            </a:r>
            <a:endParaRPr lang="zh-TW" altLang="en-US" dirty="0"/>
          </a:p>
        </p:txBody>
      </p:sp>
      <p:graphicFrame>
        <p:nvGraphicFramePr>
          <p:cNvPr id="8" name="表格 7">
            <a:extLst>
              <a:ext uri="{FF2B5EF4-FFF2-40B4-BE49-F238E27FC236}">
                <a16:creationId xmlns:a16="http://schemas.microsoft.com/office/drawing/2014/main" id="{FC20B111-8097-4B88-869C-B4FF7A00E900}"/>
              </a:ext>
            </a:extLst>
          </p:cNvPr>
          <p:cNvGraphicFramePr>
            <a:graphicFrameLocks noGrp="1"/>
          </p:cNvGraphicFramePr>
          <p:nvPr>
            <p:extLst>
              <p:ext uri="{D42A27DB-BD31-4B8C-83A1-F6EECF244321}">
                <p14:modId xmlns:p14="http://schemas.microsoft.com/office/powerpoint/2010/main" val="491268244"/>
              </p:ext>
            </p:extLst>
          </p:nvPr>
        </p:nvGraphicFramePr>
        <p:xfrm>
          <a:off x="7271658" y="2501900"/>
          <a:ext cx="4800600" cy="18542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941419543"/>
                    </a:ext>
                  </a:extLst>
                </a:gridCol>
                <a:gridCol w="2400300">
                  <a:extLst>
                    <a:ext uri="{9D8B030D-6E8A-4147-A177-3AD203B41FA5}">
                      <a16:colId xmlns:a16="http://schemas.microsoft.com/office/drawing/2014/main" val="275194668"/>
                    </a:ext>
                  </a:extLst>
                </a:gridCol>
              </a:tblGrid>
              <a:tr h="370840">
                <a:tc>
                  <a:txBody>
                    <a:bodyPr/>
                    <a:lstStyle/>
                    <a:p>
                      <a:r>
                        <a:rPr lang="zh-TW" altLang="en-US" dirty="0"/>
                        <a:t>步態特徵</a:t>
                      </a:r>
                    </a:p>
                  </a:txBody>
                  <a:tcPr/>
                </a:tc>
                <a:tc>
                  <a:txBody>
                    <a:bodyPr/>
                    <a:lstStyle/>
                    <a:p>
                      <a:r>
                        <a:rPr lang="zh-TW" altLang="en-US" dirty="0"/>
                        <a:t>身體表現</a:t>
                      </a:r>
                    </a:p>
                  </a:txBody>
                  <a:tcPr/>
                </a:tc>
                <a:extLst>
                  <a:ext uri="{0D108BD9-81ED-4DB2-BD59-A6C34878D82A}">
                    <a16:rowId xmlns:a16="http://schemas.microsoft.com/office/drawing/2014/main" val="2908235559"/>
                  </a:ext>
                </a:extLst>
              </a:tr>
              <a:tr h="370840">
                <a:tc>
                  <a:txBody>
                    <a:bodyPr/>
                    <a:lstStyle/>
                    <a:p>
                      <a:r>
                        <a:rPr lang="zh-TW" altLang="en-US" dirty="0"/>
                        <a:t>不疼痛</a:t>
                      </a:r>
                    </a:p>
                  </a:txBody>
                  <a:tcPr/>
                </a:tc>
                <a:tc>
                  <a:txBody>
                    <a:bodyPr/>
                    <a:lstStyle/>
                    <a:p>
                      <a:r>
                        <a:rPr lang="zh-TW" altLang="en-US" dirty="0"/>
                        <a:t>身體無異常</a:t>
                      </a:r>
                    </a:p>
                  </a:txBody>
                  <a:tcPr/>
                </a:tc>
                <a:extLst>
                  <a:ext uri="{0D108BD9-81ED-4DB2-BD59-A6C34878D82A}">
                    <a16:rowId xmlns:a16="http://schemas.microsoft.com/office/drawing/2014/main" val="1848552299"/>
                  </a:ext>
                </a:extLst>
              </a:tr>
              <a:tr h="370840">
                <a:tc>
                  <a:txBody>
                    <a:bodyPr/>
                    <a:lstStyle/>
                    <a:p>
                      <a:r>
                        <a:rPr lang="zh-TW" altLang="en-US" dirty="0"/>
                        <a:t>一級疼痛</a:t>
                      </a:r>
                    </a:p>
                  </a:txBody>
                  <a:tcPr/>
                </a:tc>
                <a:tc>
                  <a:txBody>
                    <a:bodyPr/>
                    <a:lstStyle/>
                    <a:p>
                      <a:r>
                        <a:rPr lang="zh-TW" altLang="en-US" dirty="0"/>
                        <a:t>身體有點感覺</a:t>
                      </a:r>
                    </a:p>
                  </a:txBody>
                  <a:tcPr/>
                </a:tc>
                <a:extLst>
                  <a:ext uri="{0D108BD9-81ED-4DB2-BD59-A6C34878D82A}">
                    <a16:rowId xmlns:a16="http://schemas.microsoft.com/office/drawing/2014/main" val="33271890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二級疼痛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走路姿態開始改變</a:t>
                      </a:r>
                    </a:p>
                  </a:txBody>
                  <a:tcPr/>
                </a:tc>
                <a:extLst>
                  <a:ext uri="{0D108BD9-81ED-4DB2-BD59-A6C34878D82A}">
                    <a16:rowId xmlns:a16="http://schemas.microsoft.com/office/drawing/2014/main" val="4229766546"/>
                  </a:ext>
                </a:extLst>
              </a:tr>
              <a:tr h="370840">
                <a:tc>
                  <a:txBody>
                    <a:bodyPr/>
                    <a:lstStyle/>
                    <a:p>
                      <a:r>
                        <a:rPr lang="zh-TW" altLang="en-US" dirty="0"/>
                        <a:t>三級疼痛</a:t>
                      </a:r>
                    </a:p>
                  </a:txBody>
                  <a:tcPr/>
                </a:tc>
                <a:tc>
                  <a:txBody>
                    <a:bodyPr/>
                    <a:lstStyle/>
                    <a:p>
                      <a:r>
                        <a:rPr lang="zh-TW" altLang="en-US" dirty="0"/>
                        <a:t>痛到無法行走</a:t>
                      </a:r>
                    </a:p>
                  </a:txBody>
                  <a:tcPr/>
                </a:tc>
                <a:extLst>
                  <a:ext uri="{0D108BD9-81ED-4DB2-BD59-A6C34878D82A}">
                    <a16:rowId xmlns:a16="http://schemas.microsoft.com/office/drawing/2014/main" val="424847785"/>
                  </a:ext>
                </a:extLst>
              </a:tr>
            </a:tbl>
          </a:graphicData>
        </a:graphic>
      </p:graphicFrame>
      <p:sp>
        <p:nvSpPr>
          <p:cNvPr id="10" name="文字方塊 9">
            <a:extLst>
              <a:ext uri="{FF2B5EF4-FFF2-40B4-BE49-F238E27FC236}">
                <a16:creationId xmlns:a16="http://schemas.microsoft.com/office/drawing/2014/main" id="{603111F9-4587-478A-8BD8-173AFE3C0D76}"/>
              </a:ext>
            </a:extLst>
          </p:cNvPr>
          <p:cNvSpPr txBox="1"/>
          <p:nvPr/>
        </p:nvSpPr>
        <p:spPr>
          <a:xfrm>
            <a:off x="8756497" y="5305524"/>
            <a:ext cx="2031325" cy="369332"/>
          </a:xfrm>
          <a:prstGeom prst="rect">
            <a:avLst/>
          </a:prstGeom>
          <a:noFill/>
        </p:spPr>
        <p:txBody>
          <a:bodyPr wrap="none" rtlCol="0">
            <a:spAutoFit/>
          </a:bodyPr>
          <a:lstStyle/>
          <a:p>
            <a:pPr algn="just"/>
            <a:r>
              <a:rPr lang="zh-TW" altLang="en-US" dirty="0">
                <a:latin typeface="標楷體" panose="03000509000000000000" pitchFamily="65" charset="-120"/>
                <a:ea typeface="標楷體" panose="03000509000000000000" pitchFamily="65" charset="-120"/>
              </a:rPr>
              <a:t>表</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步態特徵定義</a:t>
            </a:r>
          </a:p>
        </p:txBody>
      </p:sp>
      <p:sp>
        <p:nvSpPr>
          <p:cNvPr id="5" name="文字方塊 4">
            <a:extLst>
              <a:ext uri="{FF2B5EF4-FFF2-40B4-BE49-F238E27FC236}">
                <a16:creationId xmlns:a16="http://schemas.microsoft.com/office/drawing/2014/main" id="{7E7DDE65-B892-D353-FB66-F6C02DBF8564}"/>
              </a:ext>
            </a:extLst>
          </p:cNvPr>
          <p:cNvSpPr txBox="1"/>
          <p:nvPr/>
        </p:nvSpPr>
        <p:spPr>
          <a:xfrm>
            <a:off x="2188631" y="5941810"/>
            <a:ext cx="2262158" cy="369332"/>
          </a:xfrm>
          <a:prstGeom prst="rect">
            <a:avLst/>
          </a:prstGeom>
          <a:noFill/>
        </p:spPr>
        <p:txBody>
          <a:bodyPr wrap="none" rtlCol="0">
            <a:spAutoFit/>
          </a:bodyPr>
          <a:lstStyle/>
          <a:p>
            <a:pPr algn="just"/>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a:t>
            </a:r>
            <a:r>
              <a:rPr lang="zh-TW" altLang="en-US" dirty="0">
                <a:latin typeface="標楷體" panose="03000509000000000000" pitchFamily="65" charset="-120"/>
                <a:ea typeface="標楷體" panose="03000509000000000000" pitchFamily="65" charset="-120"/>
              </a:rPr>
              <a:t>受測者行走路徑</a:t>
            </a:r>
          </a:p>
        </p:txBody>
      </p:sp>
      <p:pic>
        <p:nvPicPr>
          <p:cNvPr id="14" name="圖片 13">
            <a:extLst>
              <a:ext uri="{FF2B5EF4-FFF2-40B4-BE49-F238E27FC236}">
                <a16:creationId xmlns:a16="http://schemas.microsoft.com/office/drawing/2014/main" id="{0B174D31-6056-7B69-649D-DB427A5371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417" y="2046514"/>
            <a:ext cx="6672943" cy="3724136"/>
          </a:xfrm>
          <a:prstGeom prst="rect">
            <a:avLst/>
          </a:prstGeom>
        </p:spPr>
      </p:pic>
    </p:spTree>
    <p:extLst>
      <p:ext uri="{BB962C8B-B14F-4D97-AF65-F5344CB8AC3E}">
        <p14:creationId xmlns:p14="http://schemas.microsoft.com/office/powerpoint/2010/main" val="534687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8307CF-78AC-4277-98A6-72186613F117}"/>
              </a:ext>
            </a:extLst>
          </p:cNvPr>
          <p:cNvSpPr>
            <a:spLocks noGrp="1"/>
          </p:cNvSpPr>
          <p:nvPr>
            <p:ph type="title"/>
          </p:nvPr>
        </p:nvSpPr>
        <p:spPr>
          <a:xfrm>
            <a:off x="749072" y="375896"/>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步態週期</a:t>
            </a:r>
            <a:endParaRPr lang="zh-TW" altLang="en-US" dirty="0"/>
          </a:p>
        </p:txBody>
      </p:sp>
      <p:sp>
        <p:nvSpPr>
          <p:cNvPr id="12" name="內容版面配置區 2">
            <a:extLst>
              <a:ext uri="{FF2B5EF4-FFF2-40B4-BE49-F238E27FC236}">
                <a16:creationId xmlns:a16="http://schemas.microsoft.com/office/drawing/2014/main" id="{066DC018-B51E-4932-A7DA-C5BE96B4B3F4}"/>
              </a:ext>
            </a:extLst>
          </p:cNvPr>
          <p:cNvSpPr>
            <a:spLocks noGrp="1"/>
          </p:cNvSpPr>
          <p:nvPr>
            <p:ph idx="1"/>
          </p:nvPr>
        </p:nvSpPr>
        <p:spPr>
          <a:xfrm>
            <a:off x="642829" y="1374661"/>
            <a:ext cx="11413062" cy="5258972"/>
          </a:xfrm>
        </p:spPr>
        <p:txBody>
          <a:bodyPr>
            <a:noAutofit/>
          </a:bodyPr>
          <a:lstStyle/>
          <a:p>
            <a:pPr algn="just">
              <a:lnSpc>
                <a:spcPct val="170000"/>
              </a:lnSpc>
            </a:pPr>
            <a:r>
              <a:rPr lang="zh-TW" altLang="en-US" sz="1800" dirty="0">
                <a:latin typeface="標楷體" panose="03000509000000000000" pitchFamily="65" charset="-120"/>
                <a:ea typeface="標楷體" panose="03000509000000000000" pitchFamily="65" charset="-120"/>
              </a:rPr>
              <a:t>步態週期主要分為兩個情況</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如圖</a:t>
            </a:r>
            <a:r>
              <a:rPr lang="en-US" altLang="zh-TW" sz="1800" dirty="0">
                <a:latin typeface="標楷體" panose="03000509000000000000" pitchFamily="65" charset="-120"/>
                <a:ea typeface="標楷體" panose="03000509000000000000" pitchFamily="65" charset="-120"/>
              </a:rPr>
              <a:t>7</a:t>
            </a:r>
            <a:r>
              <a:rPr lang="zh-TW" altLang="en-US" sz="1800" dirty="0">
                <a:latin typeface="標楷體" panose="03000509000000000000" pitchFamily="65" charset="-120"/>
                <a:ea typeface="標楷體" panose="03000509000000000000" pitchFamily="65" charset="-120"/>
              </a:rPr>
              <a:t>所示</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，一個為站立期，一個為擺盪時期，當一隻腳為站立時期，另一隻腳就會呈現擺盪時期，擺盪時期和站立時期各有不同的特徵。</a:t>
            </a:r>
            <a:endParaRPr lang="en-US" altLang="zh-TW" sz="1800" dirty="0">
              <a:latin typeface="標楷體" panose="03000509000000000000" pitchFamily="65" charset="-120"/>
              <a:ea typeface="標楷體" panose="03000509000000000000" pitchFamily="65" charset="-120"/>
            </a:endParaRPr>
          </a:p>
          <a:p>
            <a:pPr algn="just">
              <a:lnSpc>
                <a:spcPct val="170000"/>
              </a:lnSpc>
            </a:pPr>
            <a:r>
              <a:rPr lang="zh-TW" altLang="en-US" sz="1800" dirty="0">
                <a:latin typeface="標楷體" panose="03000509000000000000" pitchFamily="65" charset="-120"/>
                <a:ea typeface="標楷體" panose="03000509000000000000" pitchFamily="65" charset="-120"/>
              </a:rPr>
              <a:t>擺盪期特徵包含</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拇指離地</a:t>
            </a:r>
            <a:r>
              <a:rPr lang="en-US" altLang="zh-TW" sz="1800" dirty="0">
                <a:latin typeface="標楷體" panose="03000509000000000000" pitchFamily="65" charset="-120"/>
                <a:ea typeface="標楷體" panose="03000509000000000000" pitchFamily="65" charset="-120"/>
              </a:rPr>
              <a:t>(Toe off)</a:t>
            </a:r>
            <a:r>
              <a:rPr lang="zh-TW" altLang="en-US" sz="1800" dirty="0">
                <a:latin typeface="標楷體" panose="03000509000000000000" pitchFamily="65" charset="-120"/>
                <a:ea typeface="標楷體" panose="03000509000000000000" pitchFamily="65" charset="-120"/>
              </a:rPr>
              <a:t>、兩腳相鄰</a:t>
            </a:r>
            <a:r>
              <a:rPr lang="en-US" altLang="zh-TW" sz="1800" dirty="0">
                <a:latin typeface="標楷體" panose="03000509000000000000" pitchFamily="65" charset="-120"/>
                <a:ea typeface="標楷體" panose="03000509000000000000" pitchFamily="65" charset="-120"/>
              </a:rPr>
              <a:t>(Feet adjacent)</a:t>
            </a:r>
            <a:r>
              <a:rPr lang="zh-TW" altLang="en-US" sz="1800" dirty="0">
                <a:latin typeface="標楷體" panose="03000509000000000000" pitchFamily="65" charset="-120"/>
                <a:ea typeface="標楷體" panose="03000509000000000000" pitchFamily="65" charset="-120"/>
              </a:rPr>
              <a:t>、脛骨垂直</a:t>
            </a:r>
            <a:r>
              <a:rPr lang="en-US" altLang="zh-TW" sz="1800" dirty="0">
                <a:latin typeface="標楷體" panose="03000509000000000000" pitchFamily="65" charset="-120"/>
                <a:ea typeface="標楷體" panose="03000509000000000000" pitchFamily="65" charset="-120"/>
              </a:rPr>
              <a:t>(Tibia vertical)</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gn="just">
              <a:lnSpc>
                <a:spcPct val="170000"/>
              </a:lnSpc>
            </a:pPr>
            <a:r>
              <a:rPr lang="zh-TW" altLang="en-US" sz="1800" dirty="0">
                <a:latin typeface="標楷體" panose="03000509000000000000" pitchFamily="65" charset="-120"/>
                <a:ea typeface="標楷體" panose="03000509000000000000" pitchFamily="65" charset="-120"/>
              </a:rPr>
              <a:t>站立期特徵包含</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腳跟著地</a:t>
            </a:r>
            <a:r>
              <a:rPr lang="en-US" altLang="zh-TW" sz="1800" dirty="0">
                <a:latin typeface="標楷體" panose="03000509000000000000" pitchFamily="65" charset="-120"/>
                <a:ea typeface="標楷體" panose="03000509000000000000" pitchFamily="65" charset="-120"/>
              </a:rPr>
              <a:t>(Initial contact)</a:t>
            </a:r>
            <a:r>
              <a:rPr lang="zh-TW" altLang="en-US" sz="1800" dirty="0">
                <a:latin typeface="標楷體" panose="03000509000000000000" pitchFamily="65" charset="-120"/>
                <a:ea typeface="標楷體" panose="03000509000000000000" pitchFamily="65" charset="-120"/>
              </a:rPr>
              <a:t>、腳底擺平</a:t>
            </a:r>
            <a:r>
              <a:rPr lang="en-US" altLang="zh-TW" sz="1800" dirty="0">
                <a:latin typeface="標楷體" panose="03000509000000000000" pitchFamily="65" charset="-120"/>
                <a:ea typeface="標楷體" panose="03000509000000000000" pitchFamily="65" charset="-120"/>
              </a:rPr>
              <a:t>(Foot flat)</a:t>
            </a:r>
            <a:r>
              <a:rPr lang="zh-TW" altLang="en-US" sz="1800" dirty="0">
                <a:latin typeface="標楷體" panose="03000509000000000000" pitchFamily="65" charset="-120"/>
                <a:ea typeface="標楷體" panose="03000509000000000000" pitchFamily="65" charset="-120"/>
              </a:rPr>
              <a:t>、腳跟抬起</a:t>
            </a:r>
            <a:r>
              <a:rPr lang="en-US" altLang="zh-TW" sz="1800" dirty="0">
                <a:latin typeface="標楷體" panose="03000509000000000000" pitchFamily="65" charset="-120"/>
                <a:ea typeface="標楷體" panose="03000509000000000000" pitchFamily="65" charset="-120"/>
              </a:rPr>
              <a:t>(Heel rise)</a:t>
            </a:r>
            <a:r>
              <a:rPr lang="zh-TW" altLang="en-US" sz="1800" dirty="0">
                <a:latin typeface="標楷體" panose="03000509000000000000" pitchFamily="65" charset="-120"/>
                <a:ea typeface="標楷體" panose="03000509000000000000" pitchFamily="65" charset="-120"/>
              </a:rPr>
              <a:t>、另一腳的腳跟著地</a:t>
            </a:r>
            <a:r>
              <a:rPr lang="en-US" altLang="zh-TW" sz="1800" dirty="0">
                <a:latin typeface="標楷體" panose="03000509000000000000" pitchFamily="65" charset="-120"/>
                <a:ea typeface="標楷體" panose="03000509000000000000" pitchFamily="65" charset="-120"/>
              </a:rPr>
              <a:t>(Opposite heel strike)</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gn="just">
              <a:lnSpc>
                <a:spcPct val="170000"/>
              </a:lnSpc>
            </a:pP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31" name="圖片 30">
            <a:extLst>
              <a:ext uri="{FF2B5EF4-FFF2-40B4-BE49-F238E27FC236}">
                <a16:creationId xmlns:a16="http://schemas.microsoft.com/office/drawing/2014/main" id="{F57D6F2F-081A-475C-AA5F-405C01BF845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89680" y="4032630"/>
            <a:ext cx="0" cy="2880000"/>
          </a:xfrm>
          <a:prstGeom prst="rect">
            <a:avLst/>
          </a:prstGeom>
        </p:spPr>
      </p:pic>
      <p:pic>
        <p:nvPicPr>
          <p:cNvPr id="33" name="圖片 32">
            <a:extLst>
              <a:ext uri="{FF2B5EF4-FFF2-40B4-BE49-F238E27FC236}">
                <a16:creationId xmlns:a16="http://schemas.microsoft.com/office/drawing/2014/main" id="{BB071FAB-7753-4C90-A12B-5619B1FF82F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796821" y="1960673"/>
            <a:ext cx="0" cy="1800000"/>
          </a:xfrm>
          <a:prstGeom prst="rect">
            <a:avLst/>
          </a:prstGeom>
        </p:spPr>
      </p:pic>
      <p:pic>
        <p:nvPicPr>
          <p:cNvPr id="35" name="圖片 34">
            <a:extLst>
              <a:ext uri="{FF2B5EF4-FFF2-40B4-BE49-F238E27FC236}">
                <a16:creationId xmlns:a16="http://schemas.microsoft.com/office/drawing/2014/main" id="{55321468-8702-476A-9FA9-0F198B7CAD4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349360" y="1725271"/>
            <a:ext cx="0" cy="2880000"/>
          </a:xfrm>
          <a:prstGeom prst="rect">
            <a:avLst/>
          </a:prstGeom>
        </p:spPr>
      </p:pic>
      <p:sp>
        <p:nvSpPr>
          <p:cNvPr id="9" name="文字方塊 8">
            <a:extLst>
              <a:ext uri="{FF2B5EF4-FFF2-40B4-BE49-F238E27FC236}">
                <a16:creationId xmlns:a16="http://schemas.microsoft.com/office/drawing/2014/main" id="{C390CF90-C723-41DD-BB57-7E0640F61ADE}"/>
              </a:ext>
            </a:extLst>
          </p:cNvPr>
          <p:cNvSpPr txBox="1"/>
          <p:nvPr/>
        </p:nvSpPr>
        <p:spPr>
          <a:xfrm>
            <a:off x="5058105" y="6403800"/>
            <a:ext cx="1569660" cy="369332"/>
          </a:xfrm>
          <a:prstGeom prst="rect">
            <a:avLst/>
          </a:prstGeom>
          <a:noFill/>
        </p:spPr>
        <p:txBody>
          <a:bodyPr wrap="none" rtlCol="0">
            <a:spAutoFit/>
          </a:bodyPr>
          <a:lstStyle/>
          <a:p>
            <a:pPr algn="just"/>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7:</a:t>
            </a:r>
            <a:r>
              <a:rPr lang="zh-TW" altLang="en-US" dirty="0">
                <a:latin typeface="標楷體" panose="03000509000000000000" pitchFamily="65" charset="-120"/>
                <a:ea typeface="標楷體" panose="03000509000000000000" pitchFamily="65" charset="-120"/>
              </a:rPr>
              <a:t>步態週期</a:t>
            </a:r>
          </a:p>
        </p:txBody>
      </p:sp>
      <p:pic>
        <p:nvPicPr>
          <p:cNvPr id="10" name="Picture 2">
            <a:extLst>
              <a:ext uri="{FF2B5EF4-FFF2-40B4-BE49-F238E27FC236}">
                <a16:creationId xmlns:a16="http://schemas.microsoft.com/office/drawing/2014/main" id="{03EEE9CE-902D-4E7A-B4C0-5F9F2B4244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604" y="4004147"/>
            <a:ext cx="6004064" cy="238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12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8307CF-78AC-4277-98A6-72186613F117}"/>
              </a:ext>
            </a:extLst>
          </p:cNvPr>
          <p:cNvSpPr>
            <a:spLocks noGrp="1"/>
          </p:cNvSpPr>
          <p:nvPr>
            <p:ph type="title"/>
          </p:nvPr>
        </p:nvSpPr>
        <p:spPr>
          <a:xfrm>
            <a:off x="749072" y="375896"/>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步態週期</a:t>
            </a:r>
            <a:endParaRPr lang="zh-TW" altLang="en-US" dirty="0"/>
          </a:p>
        </p:txBody>
      </p:sp>
      <p:sp>
        <p:nvSpPr>
          <p:cNvPr id="12" name="內容版面配置區 2">
            <a:extLst>
              <a:ext uri="{FF2B5EF4-FFF2-40B4-BE49-F238E27FC236}">
                <a16:creationId xmlns:a16="http://schemas.microsoft.com/office/drawing/2014/main" id="{066DC018-B51E-4932-A7DA-C5BE96B4B3F4}"/>
              </a:ext>
            </a:extLst>
          </p:cNvPr>
          <p:cNvSpPr>
            <a:spLocks noGrp="1"/>
          </p:cNvSpPr>
          <p:nvPr>
            <p:ph idx="1"/>
          </p:nvPr>
        </p:nvSpPr>
        <p:spPr>
          <a:xfrm>
            <a:off x="135465" y="1391593"/>
            <a:ext cx="11997265" cy="5419839"/>
          </a:xfrm>
        </p:spPr>
        <p:txBody>
          <a:bodyPr>
            <a:noAutofit/>
          </a:bodyPr>
          <a:lstStyle/>
          <a:p>
            <a:pPr algn="just">
              <a:lnSpc>
                <a:spcPct val="170000"/>
              </a:lnSpc>
            </a:pPr>
            <a:r>
              <a:rPr lang="zh-TW" altLang="en-US" sz="1800" dirty="0">
                <a:latin typeface="標楷體" panose="03000509000000000000" pitchFamily="65" charset="-120"/>
                <a:ea typeface="標楷體" panose="03000509000000000000" pitchFamily="65" charset="-120"/>
              </a:rPr>
              <a:t>透過上面七個步態特徵可以產生出七個步態時期，分別有擺盪時期和站立時期。</a:t>
            </a:r>
            <a:endParaRPr lang="en-US" altLang="zh-TW" sz="1800" dirty="0">
              <a:latin typeface="標楷體" panose="03000509000000000000" pitchFamily="65" charset="-120"/>
              <a:ea typeface="標楷體" panose="03000509000000000000" pitchFamily="65" charset="-120"/>
            </a:endParaRPr>
          </a:p>
          <a:p>
            <a:pPr marL="0" algn="just">
              <a:lnSpc>
                <a:spcPct val="170000"/>
              </a:lnSpc>
            </a:pPr>
            <a:r>
              <a:rPr lang="zh-TW" altLang="en-US" sz="1800" dirty="0">
                <a:latin typeface="標楷體" panose="03000509000000000000" pitchFamily="65" charset="-120"/>
                <a:ea typeface="標楷體" panose="03000509000000000000" pitchFamily="65" charset="-120"/>
              </a:rPr>
              <a:t>擺盪時期包含</a:t>
            </a:r>
            <a:r>
              <a:rPr lang="en-US" altLang="zh-TW" sz="1800" dirty="0">
                <a:latin typeface="標楷體" panose="03000509000000000000" pitchFamily="65" charset="-120"/>
                <a:ea typeface="標楷體" panose="03000509000000000000" pitchFamily="65" charset="-120"/>
              </a:rPr>
              <a:t>:</a:t>
            </a:r>
          </a:p>
          <a:p>
            <a:pPr marL="914400" lvl="3" indent="-342900" algn="just">
              <a:lnSpc>
                <a:spcPct val="170000"/>
              </a:lnSpc>
              <a:buFont typeface="+mj-lt"/>
              <a:buAutoNum type="arabicPeriod"/>
            </a:pPr>
            <a:r>
              <a:rPr lang="zh-TW" altLang="en-US" dirty="0">
                <a:latin typeface="標楷體" panose="03000509000000000000" pitchFamily="65" charset="-120"/>
                <a:ea typeface="標楷體" panose="03000509000000000000" pitchFamily="65" charset="-120"/>
              </a:rPr>
              <a:t>擺動初期</a:t>
            </a:r>
            <a:r>
              <a:rPr lang="en-US" altLang="zh-TW" dirty="0">
                <a:latin typeface="標楷體" panose="03000509000000000000" pitchFamily="65" charset="-120"/>
                <a:ea typeface="標楷體" panose="03000509000000000000" pitchFamily="65" charset="-120"/>
              </a:rPr>
              <a:t>(Initial swing):</a:t>
            </a:r>
            <a:r>
              <a:rPr lang="zh-TW" altLang="en-US" dirty="0">
                <a:latin typeface="標楷體" panose="03000509000000000000" pitchFamily="65" charset="-120"/>
                <a:ea typeface="標楷體" panose="03000509000000000000" pitchFamily="65" charset="-120"/>
              </a:rPr>
              <a:t>拇指離地</a:t>
            </a:r>
            <a:r>
              <a:rPr lang="en-US" altLang="zh-TW" dirty="0">
                <a:latin typeface="標楷體" panose="03000509000000000000" pitchFamily="65" charset="-120"/>
                <a:ea typeface="標楷體" panose="03000509000000000000" pitchFamily="65" charset="-120"/>
              </a:rPr>
              <a:t>(Toe off)</a:t>
            </a:r>
            <a:r>
              <a:rPr lang="zh-TW" altLang="en-US" dirty="0">
                <a:latin typeface="標楷體" panose="03000509000000000000" pitchFamily="65" charset="-120"/>
                <a:ea typeface="標楷體" panose="03000509000000000000" pitchFamily="65" charset="-120"/>
              </a:rPr>
              <a:t>開始到兩腳相鄰</a:t>
            </a:r>
            <a:r>
              <a:rPr lang="en-US" altLang="zh-TW" dirty="0">
                <a:latin typeface="標楷體" panose="03000509000000000000" pitchFamily="65" charset="-120"/>
                <a:ea typeface="標楷體" panose="03000509000000000000" pitchFamily="65" charset="-120"/>
              </a:rPr>
              <a:t>(Feet adjacent)</a:t>
            </a:r>
            <a:r>
              <a:rPr lang="zh-TW" altLang="en-US" dirty="0">
                <a:latin typeface="標楷體" panose="03000509000000000000" pitchFamily="65" charset="-120"/>
                <a:ea typeface="標楷體" panose="03000509000000000000" pitchFamily="65" charset="-120"/>
              </a:rPr>
              <a:t>結束</a:t>
            </a:r>
            <a:endParaRPr lang="en-US" altLang="zh-TW" dirty="0">
              <a:latin typeface="標楷體" panose="03000509000000000000" pitchFamily="65" charset="-120"/>
              <a:ea typeface="標楷體" panose="03000509000000000000" pitchFamily="65" charset="-120"/>
            </a:endParaRPr>
          </a:p>
          <a:p>
            <a:pPr marL="914400" lvl="3" indent="-342900" algn="just">
              <a:lnSpc>
                <a:spcPct val="170000"/>
              </a:lnSpc>
              <a:buFont typeface="+mj-lt"/>
              <a:buAutoNum type="arabicPeriod"/>
            </a:pPr>
            <a:r>
              <a:rPr lang="zh-TW" altLang="en-US" dirty="0">
                <a:latin typeface="標楷體" panose="03000509000000000000" pitchFamily="65" charset="-120"/>
                <a:ea typeface="標楷體" panose="03000509000000000000" pitchFamily="65" charset="-120"/>
              </a:rPr>
              <a:t>擺動中期</a:t>
            </a:r>
            <a:r>
              <a:rPr lang="en-US" altLang="zh-TW" dirty="0">
                <a:latin typeface="標楷體" panose="03000509000000000000" pitchFamily="65" charset="-120"/>
                <a:ea typeface="標楷體" panose="03000509000000000000" pitchFamily="65" charset="-120"/>
              </a:rPr>
              <a:t>(Mid swing):</a:t>
            </a:r>
            <a:r>
              <a:rPr lang="zh-TW" altLang="en-US" dirty="0">
                <a:latin typeface="標楷體" panose="03000509000000000000" pitchFamily="65" charset="-120"/>
                <a:ea typeface="標楷體" panose="03000509000000000000" pitchFamily="65" charset="-120"/>
              </a:rPr>
              <a:t>兩腳相鄰</a:t>
            </a:r>
            <a:r>
              <a:rPr lang="en-US" altLang="zh-TW" dirty="0">
                <a:latin typeface="標楷體" panose="03000509000000000000" pitchFamily="65" charset="-120"/>
                <a:ea typeface="標楷體" panose="03000509000000000000" pitchFamily="65" charset="-120"/>
              </a:rPr>
              <a:t>(Feet adjacent)</a:t>
            </a:r>
            <a:r>
              <a:rPr lang="zh-TW" altLang="en-US" dirty="0">
                <a:latin typeface="標楷體" panose="03000509000000000000" pitchFamily="65" charset="-120"/>
                <a:ea typeface="標楷體" panose="03000509000000000000" pitchFamily="65" charset="-120"/>
              </a:rPr>
              <a:t>開始到脛骨垂直</a:t>
            </a:r>
            <a:r>
              <a:rPr lang="en-US" altLang="zh-TW" dirty="0">
                <a:latin typeface="標楷體" panose="03000509000000000000" pitchFamily="65" charset="-120"/>
                <a:ea typeface="標楷體" panose="03000509000000000000" pitchFamily="65" charset="-120"/>
              </a:rPr>
              <a:t>(Tibia vertical)</a:t>
            </a:r>
            <a:r>
              <a:rPr lang="zh-TW" altLang="en-US" dirty="0">
                <a:latin typeface="標楷體" panose="03000509000000000000" pitchFamily="65" charset="-120"/>
                <a:ea typeface="標楷體" panose="03000509000000000000" pitchFamily="65" charset="-120"/>
              </a:rPr>
              <a:t>結束</a:t>
            </a:r>
            <a:endParaRPr lang="en-US" altLang="zh-TW" dirty="0">
              <a:latin typeface="標楷體" panose="03000509000000000000" pitchFamily="65" charset="-120"/>
              <a:ea typeface="標楷體" panose="03000509000000000000" pitchFamily="65" charset="-120"/>
            </a:endParaRPr>
          </a:p>
          <a:p>
            <a:pPr marL="914400" lvl="3" indent="-342900" algn="just">
              <a:lnSpc>
                <a:spcPct val="170000"/>
              </a:lnSpc>
              <a:buFont typeface="+mj-lt"/>
              <a:buAutoNum type="arabicPeriod"/>
            </a:pPr>
            <a:r>
              <a:rPr lang="zh-TW" altLang="en-US" dirty="0">
                <a:latin typeface="標楷體" panose="03000509000000000000" pitchFamily="65" charset="-120"/>
                <a:ea typeface="標楷體" panose="03000509000000000000" pitchFamily="65" charset="-120"/>
              </a:rPr>
              <a:t>擺動末期</a:t>
            </a:r>
            <a:r>
              <a:rPr lang="en-US" altLang="zh-TW" dirty="0">
                <a:latin typeface="標楷體" panose="03000509000000000000" pitchFamily="65" charset="-120"/>
                <a:ea typeface="標楷體" panose="03000509000000000000" pitchFamily="65" charset="-120"/>
              </a:rPr>
              <a:t>(terminal swing):</a:t>
            </a:r>
            <a:r>
              <a:rPr lang="zh-TW" altLang="en-US" dirty="0">
                <a:latin typeface="標楷體" panose="03000509000000000000" pitchFamily="65" charset="-120"/>
                <a:ea typeface="標楷體" panose="03000509000000000000" pitchFamily="65" charset="-120"/>
              </a:rPr>
              <a:t>脛骨垂直</a:t>
            </a:r>
            <a:r>
              <a:rPr lang="en-US" altLang="zh-TW" dirty="0">
                <a:latin typeface="標楷體" panose="03000509000000000000" pitchFamily="65" charset="-120"/>
                <a:ea typeface="標楷體" panose="03000509000000000000" pitchFamily="65" charset="-120"/>
              </a:rPr>
              <a:t>(Tibia vertical)</a:t>
            </a:r>
            <a:r>
              <a:rPr lang="zh-TW" altLang="en-US" dirty="0">
                <a:latin typeface="標楷體" panose="03000509000000000000" pitchFamily="65" charset="-120"/>
                <a:ea typeface="標楷體" panose="03000509000000000000" pitchFamily="65" charset="-120"/>
              </a:rPr>
              <a:t>開始到腳跟著地</a:t>
            </a:r>
            <a:r>
              <a:rPr lang="en-US" altLang="zh-TW" dirty="0">
                <a:latin typeface="標楷體" panose="03000509000000000000" pitchFamily="65" charset="-120"/>
                <a:ea typeface="標楷體" panose="03000509000000000000" pitchFamily="65" charset="-120"/>
              </a:rPr>
              <a:t>(Initial contact)</a:t>
            </a:r>
            <a:r>
              <a:rPr lang="zh-TW" altLang="en-US" dirty="0">
                <a:latin typeface="標楷體" panose="03000509000000000000" pitchFamily="65" charset="-120"/>
                <a:ea typeface="標楷體" panose="03000509000000000000" pitchFamily="65" charset="-120"/>
              </a:rPr>
              <a:t>結束</a:t>
            </a:r>
            <a:endParaRPr lang="en-US" altLang="zh-TW" dirty="0">
              <a:latin typeface="標楷體" panose="03000509000000000000" pitchFamily="65" charset="-120"/>
              <a:ea typeface="標楷體" panose="03000509000000000000" pitchFamily="65" charset="-120"/>
            </a:endParaRPr>
          </a:p>
          <a:p>
            <a:pPr algn="just">
              <a:lnSpc>
                <a:spcPct val="170000"/>
              </a:lnSpc>
            </a:pPr>
            <a:r>
              <a:rPr lang="zh-TW" altLang="en-US" sz="1800" dirty="0">
                <a:latin typeface="標楷體" panose="03000509000000000000" pitchFamily="65" charset="-120"/>
                <a:ea typeface="標楷體" panose="03000509000000000000" pitchFamily="65" charset="-120"/>
              </a:rPr>
              <a:t>站立時期包含</a:t>
            </a:r>
            <a:r>
              <a:rPr lang="en-US" altLang="zh-TW" sz="1800" dirty="0">
                <a:latin typeface="標楷體" panose="03000509000000000000" pitchFamily="65" charset="-120"/>
                <a:ea typeface="標楷體" panose="03000509000000000000" pitchFamily="65" charset="-120"/>
              </a:rPr>
              <a:t>:</a:t>
            </a:r>
          </a:p>
          <a:p>
            <a:pPr marL="914400" lvl="3" indent="-342900" algn="just">
              <a:lnSpc>
                <a:spcPct val="170000"/>
              </a:lnSpc>
              <a:buFont typeface="+mj-lt"/>
              <a:buAutoNum type="arabicPeriod"/>
            </a:pPr>
            <a:r>
              <a:rPr lang="zh-TW" altLang="en-US" dirty="0">
                <a:latin typeface="標楷體" panose="03000509000000000000" pitchFamily="65" charset="-120"/>
                <a:ea typeface="標楷體" panose="03000509000000000000" pitchFamily="65" charset="-120"/>
              </a:rPr>
              <a:t>著地支撐</a:t>
            </a:r>
            <a:r>
              <a:rPr lang="en-US" altLang="zh-TW" dirty="0">
                <a:latin typeface="標楷體" panose="03000509000000000000" pitchFamily="65" charset="-120"/>
                <a:ea typeface="標楷體" panose="03000509000000000000" pitchFamily="65" charset="-120"/>
              </a:rPr>
              <a:t>(loading response):</a:t>
            </a:r>
            <a:r>
              <a:rPr lang="zh-TW" altLang="en-US" dirty="0">
                <a:latin typeface="標楷體" panose="03000509000000000000" pitchFamily="65" charset="-120"/>
                <a:ea typeface="標楷體" panose="03000509000000000000" pitchFamily="65" charset="-120"/>
              </a:rPr>
              <a:t>腳跟著地</a:t>
            </a:r>
            <a:r>
              <a:rPr lang="en-US" altLang="zh-TW" dirty="0">
                <a:latin typeface="標楷體" panose="03000509000000000000" pitchFamily="65" charset="-120"/>
                <a:ea typeface="標楷體" panose="03000509000000000000" pitchFamily="65" charset="-120"/>
              </a:rPr>
              <a:t>(Initial contact)</a:t>
            </a:r>
            <a:r>
              <a:rPr lang="zh-TW" altLang="en-US" dirty="0">
                <a:latin typeface="標楷體" panose="03000509000000000000" pitchFamily="65" charset="-120"/>
                <a:ea typeface="標楷體" panose="03000509000000000000" pitchFamily="65" charset="-120"/>
              </a:rPr>
              <a:t>開始到腳底擺平</a:t>
            </a:r>
            <a:r>
              <a:rPr lang="en-US" altLang="zh-TW" dirty="0">
                <a:latin typeface="標楷體" panose="03000509000000000000" pitchFamily="65" charset="-120"/>
                <a:ea typeface="標楷體" panose="03000509000000000000" pitchFamily="65" charset="-120"/>
              </a:rPr>
              <a:t>(Foot flat)</a:t>
            </a:r>
            <a:r>
              <a:rPr lang="zh-TW" altLang="en-US" dirty="0">
                <a:latin typeface="標楷體" panose="03000509000000000000" pitchFamily="65" charset="-120"/>
                <a:ea typeface="標楷體" panose="03000509000000000000" pitchFamily="65" charset="-120"/>
              </a:rPr>
              <a:t>結束</a:t>
            </a:r>
            <a:endParaRPr lang="en-US" altLang="zh-TW" dirty="0">
              <a:latin typeface="標楷體" panose="03000509000000000000" pitchFamily="65" charset="-120"/>
              <a:ea typeface="標楷體" panose="03000509000000000000" pitchFamily="65" charset="-120"/>
            </a:endParaRPr>
          </a:p>
          <a:p>
            <a:pPr marL="914400" lvl="3" indent="-342900" algn="just">
              <a:lnSpc>
                <a:spcPct val="170000"/>
              </a:lnSpc>
              <a:buFont typeface="+mj-lt"/>
              <a:buAutoNum type="arabicPeriod"/>
            </a:pPr>
            <a:r>
              <a:rPr lang="zh-TW" altLang="en-US" dirty="0">
                <a:latin typeface="標楷體" panose="03000509000000000000" pitchFamily="65" charset="-120"/>
                <a:ea typeface="標楷體" panose="03000509000000000000" pitchFamily="65" charset="-120"/>
              </a:rPr>
              <a:t>站立中期</a:t>
            </a:r>
            <a:r>
              <a:rPr lang="en-US" altLang="zh-TW" dirty="0">
                <a:latin typeface="標楷體" panose="03000509000000000000" pitchFamily="65" charset="-120"/>
                <a:ea typeface="標楷體" panose="03000509000000000000" pitchFamily="65" charset="-120"/>
              </a:rPr>
              <a:t>(mid stance):</a:t>
            </a:r>
            <a:r>
              <a:rPr lang="zh-TW" altLang="en-US" dirty="0">
                <a:latin typeface="標楷體" panose="03000509000000000000" pitchFamily="65" charset="-120"/>
                <a:ea typeface="標楷體" panose="03000509000000000000" pitchFamily="65" charset="-120"/>
              </a:rPr>
              <a:t>腳底擺平</a:t>
            </a:r>
            <a:r>
              <a:rPr lang="en-US" altLang="zh-TW" dirty="0">
                <a:latin typeface="標楷體" panose="03000509000000000000" pitchFamily="65" charset="-120"/>
                <a:ea typeface="標楷體" panose="03000509000000000000" pitchFamily="65" charset="-120"/>
              </a:rPr>
              <a:t>(Foot flat) </a:t>
            </a:r>
            <a:r>
              <a:rPr lang="zh-TW" altLang="en-US" dirty="0">
                <a:latin typeface="標楷體" panose="03000509000000000000" pitchFamily="65" charset="-120"/>
                <a:ea typeface="標楷體" panose="03000509000000000000" pitchFamily="65" charset="-120"/>
              </a:rPr>
              <a:t>開始到腳跟抬起</a:t>
            </a:r>
            <a:r>
              <a:rPr lang="en-US" altLang="zh-TW" dirty="0">
                <a:latin typeface="標楷體" panose="03000509000000000000" pitchFamily="65" charset="-120"/>
                <a:ea typeface="標楷體" panose="03000509000000000000" pitchFamily="65" charset="-120"/>
              </a:rPr>
              <a:t>(Heel rise)</a:t>
            </a:r>
            <a:r>
              <a:rPr lang="zh-TW" altLang="en-US" dirty="0">
                <a:latin typeface="標楷體" panose="03000509000000000000" pitchFamily="65" charset="-120"/>
                <a:ea typeface="標楷體" panose="03000509000000000000" pitchFamily="65" charset="-120"/>
              </a:rPr>
              <a:t>結束</a:t>
            </a:r>
            <a:endParaRPr lang="en-US" altLang="zh-TW" dirty="0">
              <a:latin typeface="標楷體" panose="03000509000000000000" pitchFamily="65" charset="-120"/>
              <a:ea typeface="標楷體" panose="03000509000000000000" pitchFamily="65" charset="-120"/>
            </a:endParaRPr>
          </a:p>
          <a:p>
            <a:pPr marL="914400" lvl="3" indent="-342900" algn="just">
              <a:lnSpc>
                <a:spcPct val="170000"/>
              </a:lnSpc>
              <a:buFont typeface="+mj-lt"/>
              <a:buAutoNum type="arabicPeriod"/>
            </a:pPr>
            <a:r>
              <a:rPr lang="zh-TW" altLang="en-US" dirty="0">
                <a:latin typeface="標楷體" panose="03000509000000000000" pitchFamily="65" charset="-120"/>
                <a:ea typeface="標楷體" panose="03000509000000000000" pitchFamily="65" charset="-120"/>
              </a:rPr>
              <a:t>站立末期</a:t>
            </a:r>
            <a:r>
              <a:rPr lang="en-US" altLang="zh-TW" dirty="0">
                <a:latin typeface="標楷體" panose="03000509000000000000" pitchFamily="65" charset="-120"/>
                <a:ea typeface="標楷體" panose="03000509000000000000" pitchFamily="65" charset="-120"/>
              </a:rPr>
              <a:t>(terminal stance) :</a:t>
            </a:r>
            <a:r>
              <a:rPr lang="zh-TW" altLang="en-US" dirty="0">
                <a:latin typeface="標楷體" panose="03000509000000000000" pitchFamily="65" charset="-120"/>
                <a:ea typeface="標楷體" panose="03000509000000000000" pitchFamily="65" charset="-120"/>
              </a:rPr>
              <a:t>腳跟抬起</a:t>
            </a:r>
            <a:r>
              <a:rPr lang="en-US" altLang="zh-TW" dirty="0">
                <a:latin typeface="標楷體" panose="03000509000000000000" pitchFamily="65" charset="-120"/>
                <a:ea typeface="標楷體" panose="03000509000000000000" pitchFamily="65" charset="-120"/>
              </a:rPr>
              <a:t>(Heel rise) </a:t>
            </a:r>
            <a:r>
              <a:rPr lang="zh-TW" altLang="en-US" dirty="0">
                <a:latin typeface="標楷體" panose="03000509000000000000" pitchFamily="65" charset="-120"/>
                <a:ea typeface="標楷體" panose="03000509000000000000" pitchFamily="65" charset="-120"/>
              </a:rPr>
              <a:t>開始到另一腳的腳跟著地</a:t>
            </a:r>
            <a:r>
              <a:rPr lang="en-US" altLang="zh-TW" dirty="0">
                <a:latin typeface="標楷體" panose="03000509000000000000" pitchFamily="65" charset="-120"/>
                <a:ea typeface="標楷體" panose="03000509000000000000" pitchFamily="65" charset="-120"/>
              </a:rPr>
              <a:t>(Opposite heel strike)</a:t>
            </a:r>
            <a:r>
              <a:rPr lang="zh-TW" altLang="en-US" dirty="0">
                <a:latin typeface="標楷體" panose="03000509000000000000" pitchFamily="65" charset="-120"/>
                <a:ea typeface="標楷體" panose="03000509000000000000" pitchFamily="65" charset="-120"/>
              </a:rPr>
              <a:t>結束</a:t>
            </a:r>
            <a:endParaRPr lang="en-US" altLang="zh-TW" dirty="0">
              <a:latin typeface="標楷體" panose="03000509000000000000" pitchFamily="65" charset="-120"/>
              <a:ea typeface="標楷體" panose="03000509000000000000" pitchFamily="65" charset="-120"/>
            </a:endParaRPr>
          </a:p>
          <a:p>
            <a:pPr marL="914400" lvl="3" indent="-342900" algn="just">
              <a:lnSpc>
                <a:spcPct val="170000"/>
              </a:lnSpc>
              <a:buFont typeface="+mj-lt"/>
              <a:buAutoNum type="arabicPeriod"/>
            </a:pPr>
            <a:r>
              <a:rPr lang="zh-TW" altLang="en-US" dirty="0">
                <a:latin typeface="標楷體" panose="03000509000000000000" pitchFamily="65" charset="-120"/>
                <a:ea typeface="標楷體" panose="03000509000000000000" pitchFamily="65" charset="-120"/>
              </a:rPr>
              <a:t>預擺</a:t>
            </a:r>
            <a:r>
              <a:rPr lang="en-US" altLang="zh-TW" dirty="0">
                <a:latin typeface="標楷體" panose="03000509000000000000" pitchFamily="65" charset="-120"/>
                <a:ea typeface="標楷體" panose="03000509000000000000" pitchFamily="65" charset="-120"/>
              </a:rPr>
              <a:t>(pre-swing):</a:t>
            </a:r>
            <a:r>
              <a:rPr lang="zh-TW" altLang="en-US" dirty="0">
                <a:latin typeface="標楷體" panose="03000509000000000000" pitchFamily="65" charset="-120"/>
                <a:ea typeface="標楷體" panose="03000509000000000000" pitchFamily="65" charset="-120"/>
              </a:rPr>
              <a:t>另一腳的腳跟著地</a:t>
            </a:r>
            <a:r>
              <a:rPr lang="en-US" altLang="zh-TW" dirty="0">
                <a:latin typeface="標楷體" panose="03000509000000000000" pitchFamily="65" charset="-120"/>
                <a:ea typeface="標楷體" panose="03000509000000000000" pitchFamily="65" charset="-120"/>
              </a:rPr>
              <a:t>(Opposite heel strike)</a:t>
            </a:r>
            <a:r>
              <a:rPr lang="zh-TW" altLang="en-US" dirty="0">
                <a:latin typeface="標楷體" panose="03000509000000000000" pitchFamily="65" charset="-120"/>
                <a:ea typeface="標楷體" panose="03000509000000000000" pitchFamily="65" charset="-120"/>
              </a:rPr>
              <a:t>開始到下一個拇指離地</a:t>
            </a:r>
            <a:r>
              <a:rPr lang="en-US" altLang="zh-TW" dirty="0">
                <a:latin typeface="標楷體" panose="03000509000000000000" pitchFamily="65" charset="-120"/>
                <a:ea typeface="標楷體" panose="03000509000000000000" pitchFamily="65" charset="-120"/>
              </a:rPr>
              <a:t>(Next toe off)</a:t>
            </a:r>
            <a:r>
              <a:rPr lang="zh-TW" altLang="en-US" dirty="0">
                <a:latin typeface="標楷體" panose="03000509000000000000" pitchFamily="65" charset="-120"/>
                <a:ea typeface="標楷體" panose="03000509000000000000" pitchFamily="65" charset="-120"/>
              </a:rPr>
              <a:t>結束</a:t>
            </a:r>
            <a:endParaRPr lang="en-US" altLang="zh-TW" dirty="0">
              <a:latin typeface="標楷體" panose="03000509000000000000" pitchFamily="65" charset="-120"/>
              <a:ea typeface="標楷體" panose="03000509000000000000" pitchFamily="65" charset="-120"/>
            </a:endParaRPr>
          </a:p>
          <a:p>
            <a:pPr lvl="1" algn="just">
              <a:lnSpc>
                <a:spcPct val="170000"/>
              </a:lnSpc>
            </a:pPr>
            <a:endParaRPr lang="en-US" altLang="zh-TW" sz="1800" dirty="0">
              <a:latin typeface="標楷體" panose="03000509000000000000" pitchFamily="65" charset="-120"/>
              <a:ea typeface="標楷體" panose="03000509000000000000" pitchFamily="65" charset="-120"/>
            </a:endParaRPr>
          </a:p>
          <a:p>
            <a:pPr algn="just">
              <a:lnSpc>
                <a:spcPct val="170000"/>
              </a:lnSpc>
            </a:pP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31" name="圖片 30">
            <a:extLst>
              <a:ext uri="{FF2B5EF4-FFF2-40B4-BE49-F238E27FC236}">
                <a16:creationId xmlns:a16="http://schemas.microsoft.com/office/drawing/2014/main" id="{F57D6F2F-081A-475C-AA5F-405C01BF845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89680" y="4032630"/>
            <a:ext cx="0" cy="2880000"/>
          </a:xfrm>
          <a:prstGeom prst="rect">
            <a:avLst/>
          </a:prstGeom>
        </p:spPr>
      </p:pic>
      <p:pic>
        <p:nvPicPr>
          <p:cNvPr id="33" name="圖片 32">
            <a:extLst>
              <a:ext uri="{FF2B5EF4-FFF2-40B4-BE49-F238E27FC236}">
                <a16:creationId xmlns:a16="http://schemas.microsoft.com/office/drawing/2014/main" id="{BB071FAB-7753-4C90-A12B-5619B1FF82F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796821" y="1960673"/>
            <a:ext cx="0" cy="1800000"/>
          </a:xfrm>
          <a:prstGeom prst="rect">
            <a:avLst/>
          </a:prstGeom>
        </p:spPr>
      </p:pic>
      <p:pic>
        <p:nvPicPr>
          <p:cNvPr id="35" name="圖片 34">
            <a:extLst>
              <a:ext uri="{FF2B5EF4-FFF2-40B4-BE49-F238E27FC236}">
                <a16:creationId xmlns:a16="http://schemas.microsoft.com/office/drawing/2014/main" id="{55321468-8702-476A-9FA9-0F198B7CAD4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349360" y="1725271"/>
            <a:ext cx="0" cy="2880000"/>
          </a:xfrm>
          <a:prstGeom prst="rect">
            <a:avLst/>
          </a:prstGeom>
        </p:spPr>
      </p:pic>
    </p:spTree>
    <p:extLst>
      <p:ext uri="{BB962C8B-B14F-4D97-AF65-F5344CB8AC3E}">
        <p14:creationId xmlns:p14="http://schemas.microsoft.com/office/powerpoint/2010/main" val="408017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方法</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Methods</a:t>
            </a:r>
            <a:endParaRPr lang="zh-TW" altLang="en-US" dirty="0"/>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訊號處理流程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訊號前處理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訊號淨化方法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訊號分類與辨識</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訊號統計方法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84696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pPr marL="0" lvl="1" indent="0" algn="just">
              <a:buNone/>
            </a:pPr>
            <a:r>
              <a:rPr lang="zh-TW" altLang="en-US" sz="1800" dirty="0">
                <a:latin typeface="標楷體" panose="03000509000000000000" pitchFamily="65" charset="-120"/>
                <a:ea typeface="標楷體" panose="03000509000000000000" pitchFamily="65" charset="-120"/>
              </a:rPr>
              <a:t>本研究處理主要流程包含</a:t>
            </a:r>
            <a:r>
              <a:rPr lang="en-US" altLang="zh-TW" sz="1800" dirty="0">
                <a:latin typeface="標楷體" panose="03000509000000000000" pitchFamily="65" charset="-120"/>
                <a:ea typeface="標楷體" panose="03000509000000000000" pitchFamily="65" charset="-120"/>
                <a:sym typeface="Wingdings" panose="05000000000000000000" pitchFamily="2" charset="2"/>
              </a:rPr>
              <a:t>:(1)</a:t>
            </a:r>
            <a:r>
              <a:rPr lang="zh-TW" altLang="en-US" sz="1800" dirty="0">
                <a:latin typeface="標楷體" panose="03000509000000000000" pitchFamily="65" charset="-120"/>
                <a:ea typeface="標楷體" panose="03000509000000000000" pitchFamily="65" charset="-120"/>
                <a:sym typeface="Wingdings" panose="05000000000000000000" pitchFamily="2" charset="2"/>
              </a:rPr>
              <a:t>步態訊號收集、</a:t>
            </a:r>
            <a:r>
              <a:rPr lang="en-US" altLang="zh-TW" sz="1800" dirty="0">
                <a:latin typeface="標楷體" panose="03000509000000000000" pitchFamily="65" charset="-120"/>
                <a:ea typeface="標楷體" panose="03000509000000000000" pitchFamily="65" charset="-120"/>
                <a:sym typeface="Wingdings" panose="05000000000000000000" pitchFamily="2" charset="2"/>
              </a:rPr>
              <a:t>(2)</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訊號前處理、</a:t>
            </a:r>
            <a:r>
              <a:rPr lang="en-US" altLang="zh-TW" sz="1800" dirty="0">
                <a:latin typeface="標楷體" panose="03000509000000000000" pitchFamily="65" charset="-120"/>
                <a:ea typeface="標楷體" panose="03000509000000000000" pitchFamily="65" charset="-120"/>
                <a:sym typeface="Wingdings" panose="05000000000000000000" pitchFamily="2" charset="2"/>
              </a:rPr>
              <a:t>(3)</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訊號切割、</a:t>
            </a:r>
            <a:r>
              <a:rPr lang="en-US" altLang="zh-TW" sz="1800" dirty="0">
                <a:latin typeface="標楷體" panose="03000509000000000000" pitchFamily="65" charset="-120"/>
                <a:ea typeface="標楷體" panose="03000509000000000000" pitchFamily="65" charset="-120"/>
                <a:sym typeface="Wingdings" panose="05000000000000000000" pitchFamily="2" charset="2"/>
              </a:rPr>
              <a:t>(4)</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訊號分類、</a:t>
            </a:r>
            <a:r>
              <a:rPr lang="en-US" altLang="zh-TW" sz="1800" dirty="0">
                <a:latin typeface="標楷體" panose="03000509000000000000" pitchFamily="65" charset="-120"/>
                <a:ea typeface="標楷體" panose="03000509000000000000" pitchFamily="65" charset="-120"/>
                <a:sym typeface="Wingdings" panose="05000000000000000000" pitchFamily="2" charset="2"/>
              </a:rPr>
              <a:t>(5)</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訊號運算、</a:t>
            </a:r>
            <a:r>
              <a:rPr lang="en-US" altLang="zh-TW" sz="1800" dirty="0">
                <a:latin typeface="標楷體" panose="03000509000000000000" pitchFamily="65" charset="-120"/>
                <a:ea typeface="標楷體" panose="03000509000000000000" pitchFamily="65" charset="-120"/>
                <a:sym typeface="Wingdings" panose="05000000000000000000" pitchFamily="2" charset="2"/>
              </a:rPr>
              <a:t>(6)</a:t>
            </a:r>
            <a:r>
              <a:rPr lang="zh-TW" altLang="en-US" sz="1800" dirty="0">
                <a:latin typeface="標楷體" panose="03000509000000000000" pitchFamily="65" charset="-120"/>
                <a:ea typeface="標楷體" panose="03000509000000000000" pitchFamily="65" charset="-120"/>
                <a:sym typeface="Wingdings" panose="05000000000000000000" pitchFamily="2" charset="2"/>
              </a:rPr>
              <a:t>統計與分析，</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r>
              <a:rPr lang="zh-TW" altLang="en-US" sz="1800" dirty="0">
                <a:latin typeface="標楷體" panose="03000509000000000000" pitchFamily="65" charset="-120"/>
                <a:ea typeface="標楷體" panose="03000509000000000000" pitchFamily="65" charset="-120"/>
                <a:sym typeface="Wingdings" panose="05000000000000000000" pitchFamily="2" charset="2"/>
              </a:rPr>
              <a:t>如圖</a:t>
            </a:r>
            <a:r>
              <a:rPr lang="en-US" altLang="zh-TW" sz="1800" dirty="0">
                <a:latin typeface="標楷體" panose="03000509000000000000" pitchFamily="65" charset="-120"/>
                <a:ea typeface="標楷體" panose="03000509000000000000" pitchFamily="65" charset="-120"/>
                <a:sym typeface="Wingdings" panose="05000000000000000000" pitchFamily="2" charset="2"/>
              </a:rPr>
              <a:t>8</a:t>
            </a:r>
            <a:r>
              <a:rPr lang="zh-TW" altLang="en-US" sz="1800" dirty="0">
                <a:latin typeface="標楷體" panose="03000509000000000000" pitchFamily="65" charset="-120"/>
                <a:ea typeface="標楷體" panose="03000509000000000000" pitchFamily="65" charset="-120"/>
                <a:sym typeface="Wingdings" panose="05000000000000000000" pitchFamily="2" charset="2"/>
              </a:rPr>
              <a:t>所示</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endParaRPr lang="zh-TW" altLang="en-US" sz="18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E25EE56E-7895-43FE-9E8C-87AB96303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108" y="3429000"/>
            <a:ext cx="6747174" cy="2112433"/>
          </a:xfrm>
          <a:prstGeom prst="rect">
            <a:avLst/>
          </a:prstGeom>
        </p:spPr>
      </p:pic>
      <p:sp>
        <p:nvSpPr>
          <p:cNvPr id="6" name="文字方塊 5">
            <a:extLst>
              <a:ext uri="{FF2B5EF4-FFF2-40B4-BE49-F238E27FC236}">
                <a16:creationId xmlns:a16="http://schemas.microsoft.com/office/drawing/2014/main" id="{E6ABC885-E381-4DAE-8CAC-20F5AAB8D3EA}"/>
              </a:ext>
            </a:extLst>
          </p:cNvPr>
          <p:cNvSpPr txBox="1"/>
          <p:nvPr/>
        </p:nvSpPr>
        <p:spPr>
          <a:xfrm>
            <a:off x="4676289" y="6176963"/>
            <a:ext cx="1685077" cy="369332"/>
          </a:xfrm>
          <a:prstGeom prst="rect">
            <a:avLst/>
          </a:prstGeom>
          <a:noFill/>
        </p:spPr>
        <p:txBody>
          <a:bodyPr wrap="none" rtlCol="0">
            <a:spAutoFit/>
          </a:bodyPr>
          <a:lstStyle/>
          <a:p>
            <a:pPr algn="just"/>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8</a:t>
            </a:r>
            <a:r>
              <a:rPr lang="zh-TW" altLang="en-US" dirty="0">
                <a:latin typeface="標楷體" panose="03000509000000000000" pitchFamily="65" charset="-120"/>
                <a:ea typeface="標楷體" panose="03000509000000000000" pitchFamily="65" charset="-120"/>
              </a:rPr>
              <a:t>、步態週期</a:t>
            </a:r>
          </a:p>
        </p:txBody>
      </p:sp>
    </p:spTree>
    <p:extLst>
      <p:ext uri="{BB962C8B-B14F-4D97-AF65-F5344CB8AC3E}">
        <p14:creationId xmlns:p14="http://schemas.microsoft.com/office/powerpoint/2010/main" val="425613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10343" y="1551214"/>
            <a:ext cx="9971314" cy="3029177"/>
          </a:xfrm>
        </p:spPr>
        <p:txBody>
          <a:bodyPr>
            <a:noAutofit/>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Using a new wearable detecting instrument to investigate pathologic neurological claudication due to degenerative lumbar canal stenosis</a:t>
            </a:r>
            <a:b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Investigation of pathological gait with instrumental gait analysis, using the example of spinal stenosis</a:t>
            </a:r>
            <a:br>
              <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b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以新的穿戴式步態偵測器調查病理性步態，以脊椎狹窄症為例</a:t>
            </a:r>
            <a:b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以儀器步態分析調查病理性步態，以脊椎狹窄症為例</a:t>
            </a:r>
          </a:p>
        </p:txBody>
      </p:sp>
      <p:sp>
        <p:nvSpPr>
          <p:cNvPr id="3" name="副標題 2"/>
          <p:cNvSpPr>
            <a:spLocks noGrp="1"/>
          </p:cNvSpPr>
          <p:nvPr>
            <p:ph type="subTitle" idx="1"/>
          </p:nvPr>
        </p:nvSpPr>
        <p:spPr>
          <a:xfrm>
            <a:off x="1524000" y="4512356"/>
            <a:ext cx="9144000" cy="1655762"/>
          </a:xfrm>
        </p:spPr>
        <p:txBody>
          <a:bodyPr>
            <a:normAutofit lnSpcReduction="10000"/>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張醫師建議的題目</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指導教授</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王文楓教授</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學生</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戴華偉</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17910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397932" y="1563158"/>
            <a:ext cx="11446935" cy="5078942"/>
          </a:xfrm>
        </p:spPr>
        <p:txBody>
          <a:bodyPr>
            <a:noAutofit/>
          </a:bodyPr>
          <a:lstStyle/>
          <a:p>
            <a:pPr marL="0" indent="-1371600" algn="just">
              <a:lnSpc>
                <a:spcPct val="170000"/>
              </a:lnSpc>
              <a:spcBef>
                <a:spcPts val="600"/>
              </a:spcBef>
              <a:buNone/>
            </a:pPr>
            <a:r>
              <a:rPr lang="en-US" altLang="zh-TW" sz="1800" dirty="0">
                <a:latin typeface="標楷體" panose="03000509000000000000" pitchFamily="65" charset="-120"/>
                <a:ea typeface="標楷體" panose="03000509000000000000" pitchFamily="65" charset="-120"/>
                <a:sym typeface="Wingdings" panose="05000000000000000000" pitchFamily="2" charset="2"/>
              </a:rPr>
              <a:t>(1)</a:t>
            </a:r>
            <a:r>
              <a:rPr lang="zh-TW" altLang="en-US" sz="1800" dirty="0">
                <a:latin typeface="標楷體" panose="03000509000000000000" pitchFamily="65" charset="-120"/>
                <a:ea typeface="標楷體" panose="03000509000000000000" pitchFamily="65" charset="-120"/>
                <a:sym typeface="Wingdings" panose="05000000000000000000" pitchFamily="2" charset="2"/>
              </a:rPr>
              <a:t>步態訊號收集</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r>
              <a:rPr lang="zh-TW" altLang="en-US" sz="1800" dirty="0">
                <a:latin typeface="標楷體" panose="03000509000000000000" pitchFamily="65" charset="-120"/>
                <a:ea typeface="標楷體" panose="03000509000000000000" pitchFamily="65" charset="-120"/>
                <a:sym typeface="Wingdings" panose="05000000000000000000" pitchFamily="2" charset="2"/>
              </a:rPr>
              <a:t>使用步態感測器收集病人的病理訊號，包含加速度、陀螺儀、歐拉角還有疼痛點的紀錄，再經由藍芽模組以</a:t>
            </a:r>
            <a:r>
              <a:rPr lang="en-US" altLang="zh-TW" sz="1800" dirty="0">
                <a:latin typeface="標楷體" panose="03000509000000000000" pitchFamily="65" charset="-120"/>
                <a:ea typeface="標楷體" panose="03000509000000000000" pitchFamily="65" charset="-120"/>
                <a:sym typeface="Wingdings" panose="05000000000000000000" pitchFamily="2" charset="2"/>
              </a:rPr>
              <a:t>json</a:t>
            </a:r>
            <a:r>
              <a:rPr lang="zh-TW" altLang="en-US" sz="1800" dirty="0">
                <a:latin typeface="標楷體" panose="03000509000000000000" pitchFamily="65" charset="-120"/>
                <a:ea typeface="標楷體" panose="03000509000000000000" pitchFamily="65" charset="-120"/>
                <a:sym typeface="Wingdings" panose="05000000000000000000" pitchFamily="2" charset="2"/>
              </a:rPr>
              <a:t>檔格式傳輸至電腦保存。</a:t>
            </a:r>
            <a:endParaRPr lang="en-US" altLang="zh-TW" sz="1800" dirty="0">
              <a:latin typeface="標楷體" panose="03000509000000000000" pitchFamily="65" charset="-120"/>
              <a:ea typeface="標楷體" panose="03000509000000000000" pitchFamily="65" charset="-120"/>
            </a:endParaRPr>
          </a:p>
          <a:p>
            <a:pPr marL="0" indent="-1371600" algn="just">
              <a:lnSpc>
                <a:spcPct val="170000"/>
              </a:lnSpc>
              <a:spcBef>
                <a:spcPts val="600"/>
              </a:spcBef>
              <a:buNone/>
            </a:pPr>
            <a:r>
              <a:rPr lang="en-US" altLang="zh-TW" sz="1800" dirty="0">
                <a:latin typeface="標楷體" panose="03000509000000000000" pitchFamily="65" charset="-120"/>
                <a:ea typeface="標楷體" panose="03000509000000000000" pitchFamily="65" charset="-120"/>
                <a:sym typeface="Wingdings" panose="05000000000000000000" pitchFamily="2" charset="2"/>
              </a:rPr>
              <a:t>(2)</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訊號前處理</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r>
              <a:rPr lang="zh-TW" altLang="en-US" sz="1800" dirty="0">
                <a:latin typeface="標楷體" panose="03000509000000000000" pitchFamily="65" charset="-120"/>
                <a:ea typeface="標楷體" panose="03000509000000000000" pitchFamily="65" charset="-120"/>
                <a:sym typeface="Wingdings" panose="05000000000000000000" pitchFamily="2" charset="2"/>
              </a:rPr>
              <a:t>使用</a:t>
            </a:r>
            <a:r>
              <a:rPr lang="en-US" altLang="zh-TW" sz="1800" dirty="0" err="1">
                <a:latin typeface="標楷體" panose="03000509000000000000" pitchFamily="65" charset="-120"/>
                <a:ea typeface="標楷體" panose="03000509000000000000" pitchFamily="65" charset="-120"/>
              </a:rPr>
              <a:t>butterworth</a:t>
            </a:r>
            <a:r>
              <a:rPr lang="en-US" altLang="zh-TW" sz="1800" dirty="0">
                <a:latin typeface="標楷體" panose="03000509000000000000" pitchFamily="65" charset="-120"/>
                <a:ea typeface="標楷體" panose="03000509000000000000" pitchFamily="65" charset="-120"/>
              </a:rPr>
              <a:t> digital </a:t>
            </a:r>
            <a:r>
              <a:rPr lang="zh-TW" altLang="en-US" sz="1800" dirty="0">
                <a:latin typeface="標楷體" panose="03000509000000000000" pitchFamily="65" charset="-120"/>
                <a:ea typeface="標楷體" panose="03000509000000000000" pitchFamily="65" charset="-120"/>
              </a:rPr>
              <a:t>低通濾波器和</a:t>
            </a:r>
            <a:r>
              <a:rPr lang="en-US" altLang="zh-TW" sz="1800" dirty="0" err="1">
                <a:latin typeface="標楷體" panose="03000509000000000000" pitchFamily="65" charset="-120"/>
                <a:ea typeface="標楷體" panose="03000509000000000000" pitchFamily="65" charset="-120"/>
              </a:rPr>
              <a:t>Savitzky-Golay</a:t>
            </a:r>
            <a:r>
              <a:rPr lang="en-US" altLang="zh-TW" sz="1800" dirty="0">
                <a:latin typeface="標楷體" panose="03000509000000000000" pitchFamily="65" charset="-120"/>
                <a:ea typeface="標楷體" panose="03000509000000000000" pitchFamily="65" charset="-120"/>
              </a:rPr>
              <a:t> filter</a:t>
            </a:r>
            <a:r>
              <a:rPr lang="zh-TW" altLang="en-US" sz="1800" dirty="0">
                <a:latin typeface="標楷體" panose="03000509000000000000" pitchFamily="65" charset="-120"/>
                <a:ea typeface="標楷體" panose="03000509000000000000" pitchFamily="65" charset="-120"/>
                <a:sym typeface="Wingdings" panose="05000000000000000000" pitchFamily="2" charset="2"/>
              </a:rPr>
              <a:t>將加速度和陀螺儀，去除訊號中的高頻和雜訊。</a:t>
            </a:r>
            <a:endParaRPr lang="en-US" altLang="zh-TW" sz="1800" dirty="0">
              <a:latin typeface="標楷體" panose="03000509000000000000" pitchFamily="65" charset="-120"/>
              <a:ea typeface="標楷體" panose="03000509000000000000" pitchFamily="65" charset="-120"/>
              <a:sym typeface="Wingdings" panose="05000000000000000000" pitchFamily="2" charset="2"/>
            </a:endParaRPr>
          </a:p>
          <a:p>
            <a:pPr marL="0" indent="-1371600" algn="just">
              <a:lnSpc>
                <a:spcPct val="170000"/>
              </a:lnSpc>
              <a:spcBef>
                <a:spcPts val="600"/>
              </a:spcBef>
              <a:buNone/>
            </a:pPr>
            <a:r>
              <a:rPr lang="en-US" altLang="zh-TW" sz="1800" dirty="0">
                <a:latin typeface="標楷體" panose="03000509000000000000" pitchFamily="65" charset="-120"/>
                <a:ea typeface="標楷體" panose="03000509000000000000" pitchFamily="65" charset="-120"/>
                <a:sym typeface="Wingdings" panose="05000000000000000000" pitchFamily="2" charset="2"/>
              </a:rPr>
              <a:t>(3)</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訊號切割</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r>
              <a:rPr lang="zh-TW" altLang="en-US" sz="1800" dirty="0">
                <a:latin typeface="標楷體" panose="03000509000000000000" pitchFamily="65" charset="-120"/>
                <a:ea typeface="標楷體" panose="03000509000000000000" pitchFamily="65" charset="-120"/>
                <a:sym typeface="Wingdings" panose="05000000000000000000" pitchFamily="2" charset="2"/>
              </a:rPr>
              <a:t>根據陀螺儀</a:t>
            </a:r>
            <a:r>
              <a:rPr lang="en-US" altLang="zh-TW" sz="1800" dirty="0">
                <a:latin typeface="標楷體" panose="03000509000000000000" pitchFamily="65" charset="-120"/>
                <a:ea typeface="標楷體" panose="03000509000000000000" pitchFamily="65" charset="-120"/>
                <a:sym typeface="Wingdings" panose="05000000000000000000" pitchFamily="2" charset="2"/>
              </a:rPr>
              <a:t>Z</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軸和歐拉角</a:t>
            </a:r>
            <a:r>
              <a:rPr lang="en-US" altLang="zh-TW" sz="1800" dirty="0">
                <a:latin typeface="標楷體" panose="03000509000000000000" pitchFamily="65" charset="-120"/>
                <a:ea typeface="標楷體" panose="03000509000000000000" pitchFamily="65" charset="-120"/>
                <a:sym typeface="Wingdings" panose="05000000000000000000" pitchFamily="2" charset="2"/>
              </a:rPr>
              <a:t>Z</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軸使用</a:t>
            </a:r>
            <a:r>
              <a:rPr lang="zh-TW" altLang="en-US" sz="1800" dirty="0">
                <a:latin typeface="標楷體" panose="03000509000000000000" pitchFamily="65" charset="-120"/>
                <a:ea typeface="標楷體" panose="03000509000000000000" pitchFamily="65" charset="-120"/>
              </a:rPr>
              <a:t>峰值搜尋算法，抓出峰值為特徵點，再將特徵點定位再加速度訊號做步態特徵切割。</a:t>
            </a:r>
            <a:endParaRPr lang="en-US" altLang="zh-TW" sz="1800" dirty="0">
              <a:latin typeface="標楷體" panose="03000509000000000000" pitchFamily="65" charset="-120"/>
              <a:ea typeface="標楷體" panose="03000509000000000000" pitchFamily="65" charset="-120"/>
              <a:sym typeface="Wingdings" panose="05000000000000000000" pitchFamily="2" charset="2"/>
            </a:endParaRPr>
          </a:p>
          <a:p>
            <a:pPr marL="0" indent="-1371600" algn="just">
              <a:lnSpc>
                <a:spcPct val="170000"/>
              </a:lnSpc>
              <a:spcBef>
                <a:spcPts val="600"/>
              </a:spcBef>
              <a:buNone/>
            </a:pPr>
            <a:r>
              <a:rPr lang="en-US" altLang="zh-TW" sz="1800" dirty="0">
                <a:latin typeface="標楷體" panose="03000509000000000000" pitchFamily="65" charset="-120"/>
                <a:ea typeface="標楷體" panose="03000509000000000000" pitchFamily="65" charset="-120"/>
                <a:sym typeface="Wingdings" panose="05000000000000000000" pitchFamily="2" charset="2"/>
              </a:rPr>
              <a:t>(4)</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訊號分類</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r>
              <a:rPr lang="zh-TW" altLang="en-US" sz="1800" dirty="0">
                <a:latin typeface="標楷體" panose="03000509000000000000" pitchFamily="65" charset="-120"/>
                <a:ea typeface="標楷體" panose="03000509000000000000" pitchFamily="65" charset="-120"/>
                <a:sym typeface="Wingdings" panose="05000000000000000000" pitchFamily="2" charset="2"/>
              </a:rPr>
              <a:t>以我們的疼痛紀錄點的那一步為中心基準，往前抓</a:t>
            </a:r>
            <a:r>
              <a:rPr lang="en-US" altLang="zh-TW" sz="1800" dirty="0">
                <a:latin typeface="標楷體" panose="03000509000000000000" pitchFamily="65" charset="-120"/>
                <a:ea typeface="標楷體" panose="03000509000000000000" pitchFamily="65" charset="-120"/>
                <a:sym typeface="Wingdings" panose="05000000000000000000" pitchFamily="2" charset="2"/>
              </a:rPr>
              <a:t>1~3</a:t>
            </a:r>
            <a:r>
              <a:rPr lang="zh-TW" altLang="en-US" sz="1800" dirty="0">
                <a:latin typeface="標楷體" panose="03000509000000000000" pitchFamily="65" charset="-120"/>
                <a:ea typeface="標楷體" panose="03000509000000000000" pitchFamily="65" charset="-120"/>
                <a:sym typeface="Wingdings" panose="05000000000000000000" pitchFamily="2" charset="2"/>
              </a:rPr>
              <a:t>步再往後抓</a:t>
            </a:r>
            <a:r>
              <a:rPr lang="en-US" altLang="zh-TW" sz="1800" dirty="0">
                <a:latin typeface="標楷體" panose="03000509000000000000" pitchFamily="65" charset="-120"/>
                <a:ea typeface="標楷體" panose="03000509000000000000" pitchFamily="65" charset="-120"/>
                <a:sym typeface="Wingdings" panose="05000000000000000000" pitchFamily="2" charset="2"/>
              </a:rPr>
              <a:t>1~5</a:t>
            </a:r>
            <a:r>
              <a:rPr lang="zh-TW" altLang="en-US" sz="1800" dirty="0">
                <a:latin typeface="標楷體" panose="03000509000000000000" pitchFamily="65" charset="-120"/>
                <a:ea typeface="標楷體" panose="03000509000000000000" pitchFamily="65" charset="-120"/>
                <a:sym typeface="Wingdings" panose="05000000000000000000" pitchFamily="2" charset="2"/>
              </a:rPr>
              <a:t>步當作疼痛特徵的波型共</a:t>
            </a:r>
            <a:r>
              <a:rPr lang="en-US" altLang="zh-TW" sz="1800" dirty="0">
                <a:latin typeface="標楷體" panose="03000509000000000000" pitchFamily="65" charset="-120"/>
                <a:ea typeface="標楷體" panose="03000509000000000000" pitchFamily="65" charset="-120"/>
                <a:sym typeface="Wingdings" panose="05000000000000000000" pitchFamily="2" charset="2"/>
              </a:rPr>
              <a:t>15</a:t>
            </a:r>
            <a:r>
              <a:rPr lang="zh-TW" altLang="en-US" sz="1800" dirty="0">
                <a:latin typeface="標楷體" panose="03000509000000000000" pitchFamily="65" charset="-120"/>
                <a:ea typeface="標楷體" panose="03000509000000000000" pitchFamily="65" charset="-120"/>
                <a:sym typeface="Wingdings" panose="05000000000000000000" pitchFamily="2" charset="2"/>
              </a:rPr>
              <a:t>種。</a:t>
            </a:r>
            <a:endParaRPr lang="en-US" altLang="zh-TW" sz="1800" dirty="0">
              <a:latin typeface="標楷體" panose="03000509000000000000" pitchFamily="65" charset="-120"/>
              <a:ea typeface="標楷體" panose="03000509000000000000" pitchFamily="65" charset="-120"/>
              <a:sym typeface="Wingdings" panose="05000000000000000000" pitchFamily="2" charset="2"/>
            </a:endParaRPr>
          </a:p>
          <a:p>
            <a:pPr marL="0" indent="-1371600" algn="just">
              <a:lnSpc>
                <a:spcPct val="170000"/>
              </a:lnSpc>
              <a:spcBef>
                <a:spcPts val="600"/>
              </a:spcBef>
              <a:buNone/>
            </a:pPr>
            <a:r>
              <a:rPr lang="en-US" altLang="zh-TW" sz="1800" dirty="0">
                <a:latin typeface="標楷體" panose="03000509000000000000" pitchFamily="65" charset="-120"/>
                <a:ea typeface="標楷體" panose="03000509000000000000" pitchFamily="65" charset="-120"/>
                <a:sym typeface="Wingdings" panose="05000000000000000000" pitchFamily="2" charset="2"/>
              </a:rPr>
              <a:t>(5)</a:t>
            </a:r>
            <a:r>
              <a:rPr lang="zh-TW" altLang="en-US" sz="1800" dirty="0">
                <a:latin typeface="標楷體" panose="03000509000000000000" pitchFamily="65" charset="-120"/>
                <a:ea typeface="標楷體" panose="03000509000000000000" pitchFamily="65" charset="-120"/>
                <a:sym typeface="Wingdings" panose="05000000000000000000" pitchFamily="2" charset="2"/>
              </a:rPr>
              <a:t>訊號運算</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r>
              <a:rPr lang="zh-TW" altLang="en-US" sz="1800" dirty="0">
                <a:latin typeface="標楷體" panose="03000509000000000000" pitchFamily="65" charset="-120"/>
                <a:ea typeface="標楷體" panose="03000509000000000000" pitchFamily="65" charset="-120"/>
                <a:sym typeface="Wingdings" panose="05000000000000000000" pitchFamily="2" charset="2"/>
              </a:rPr>
              <a:t>在本研究中，我們採用的是互相關和互摺積訊號。</a:t>
            </a:r>
            <a:endParaRPr lang="en-US" altLang="zh-TW" sz="1800" dirty="0">
              <a:latin typeface="標楷體" panose="03000509000000000000" pitchFamily="65" charset="-120"/>
              <a:ea typeface="標楷體" panose="03000509000000000000" pitchFamily="65" charset="-120"/>
              <a:sym typeface="Wingdings" panose="05000000000000000000" pitchFamily="2" charset="2"/>
            </a:endParaRPr>
          </a:p>
          <a:p>
            <a:pPr marL="0" indent="-1371600" algn="just">
              <a:lnSpc>
                <a:spcPct val="170000"/>
              </a:lnSpc>
              <a:spcBef>
                <a:spcPts val="600"/>
              </a:spcBef>
              <a:buNone/>
            </a:pPr>
            <a:r>
              <a:rPr lang="en-US" altLang="zh-TW" sz="1800" dirty="0">
                <a:latin typeface="標楷體" panose="03000509000000000000" pitchFamily="65" charset="-120"/>
                <a:ea typeface="標楷體" panose="03000509000000000000" pitchFamily="65" charset="-120"/>
                <a:sym typeface="Wingdings" panose="05000000000000000000" pitchFamily="2" charset="2"/>
              </a:rPr>
              <a:t>(6)</a:t>
            </a:r>
            <a:r>
              <a:rPr lang="zh-TW" altLang="en-US" sz="1800" dirty="0">
                <a:latin typeface="標楷體" panose="03000509000000000000" pitchFamily="65" charset="-120"/>
                <a:ea typeface="標楷體" panose="03000509000000000000" pitchFamily="65" charset="-120"/>
                <a:sym typeface="Wingdings" panose="05000000000000000000" pitchFamily="2" charset="2"/>
              </a:rPr>
              <a:t>統計與分析</a:t>
            </a:r>
            <a:r>
              <a:rPr lang="en-US" altLang="zh-TW" sz="1800" dirty="0">
                <a:latin typeface="標楷體" panose="03000509000000000000" pitchFamily="65" charset="-120"/>
                <a:ea typeface="標楷體" panose="03000509000000000000" pitchFamily="65" charset="-120"/>
                <a:sym typeface="Wingdings" panose="05000000000000000000" pitchFamily="2" charset="2"/>
              </a:rPr>
              <a:t>:</a:t>
            </a:r>
            <a:r>
              <a:rPr lang="zh-TW" altLang="en-US" sz="1800" dirty="0">
                <a:latin typeface="標楷體" panose="03000509000000000000" pitchFamily="65" charset="-120"/>
                <a:ea typeface="標楷體" panose="03000509000000000000" pitchFamily="65" charset="-120"/>
                <a:sym typeface="Wingdings" panose="05000000000000000000" pitchFamily="2" charset="2"/>
              </a:rPr>
              <a:t>使用</a:t>
            </a:r>
            <a:r>
              <a:rPr lang="zh-TW" altLang="en-US" sz="1800" dirty="0">
                <a:latin typeface="標楷體" panose="03000509000000000000" pitchFamily="65" charset="-120"/>
                <a:ea typeface="標楷體" panose="03000509000000000000" pitchFamily="65" charset="-120"/>
              </a:rPr>
              <a:t>峰值搜尋算法，找出重複出現的位置以及紀錄最後一次出現對應的特徵，用以定位出疼痛發現的開始至結束。</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618355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訊號前處理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訊號淨化方法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5"/>
            <a:ext cx="10993967" cy="4351338"/>
          </a:xfrm>
        </p:spPr>
        <p:txBody>
          <a:bodyPr>
            <a:normAutofit/>
          </a:bodyPr>
          <a:lstStyle/>
          <a:p>
            <a:pPr marL="900000" lvl="1" indent="-1371600">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步驟二：先將加速度的訊號使用</a:t>
            </a:r>
            <a:r>
              <a:rPr lang="en-US" altLang="zh-TW" sz="1800" dirty="0" err="1">
                <a:latin typeface="標楷體" panose="03000509000000000000" pitchFamily="65" charset="-120"/>
                <a:ea typeface="標楷體" panose="03000509000000000000" pitchFamily="65" charset="-120"/>
                <a:cs typeface="Times New Roman" panose="02020603050405020304" pitchFamily="18" charset="0"/>
              </a:rPr>
              <a:t>butterworth</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 digital </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低通濾波器計算，處理訊號的高低頻，使用四階低通   濾波器</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15Hz</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去除雜訊</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如圖</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9</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所示</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。再將陀螺儀使用</a:t>
            </a:r>
            <a:r>
              <a:rPr lang="en-US" altLang="zh-TW" sz="1800" dirty="0" err="1">
                <a:latin typeface="標楷體" panose="03000509000000000000" pitchFamily="65" charset="-120"/>
                <a:ea typeface="標楷體" panose="03000509000000000000" pitchFamily="65" charset="-120"/>
                <a:cs typeface="Times New Roman" panose="02020603050405020304" pitchFamily="18" charset="0"/>
              </a:rPr>
              <a:t>Savitzky-Golay</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 filter</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 以三</a:t>
            </a:r>
            <a:r>
              <a:rPr lang="zh-TW" altLang="en-US" sz="1800" dirty="0">
                <a:latin typeface="標楷體" panose="03000509000000000000" pitchFamily="65" charset="-120"/>
                <a:ea typeface="標楷體" panose="03000509000000000000" pitchFamily="65" charset="-120"/>
              </a:rPr>
              <a:t>階且</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平滑</a:t>
            </a:r>
            <a:r>
              <a:rPr lang="zh-TW" altLang="en-US" sz="1800" dirty="0">
                <a:latin typeface="標楷體" panose="03000509000000000000" pitchFamily="65" charset="-120"/>
                <a:ea typeface="標楷體" panose="03000509000000000000" pitchFamily="65" charset="-120"/>
              </a:rPr>
              <a:t>視窗為</a:t>
            </a:r>
            <a:r>
              <a:rPr lang="en-US" altLang="zh-CN" sz="1800" dirty="0">
                <a:latin typeface="標楷體" panose="03000509000000000000" pitchFamily="65" charset="-120"/>
                <a:ea typeface="標楷體" panose="03000509000000000000" pitchFamily="65" charset="-120"/>
              </a:rPr>
              <a:t>11</a:t>
            </a:r>
            <a:r>
              <a:rPr lang="zh-TW" altLang="en-US" sz="1800" dirty="0">
                <a:latin typeface="標楷體" panose="03000509000000000000" pitchFamily="65" charset="-120"/>
                <a:ea typeface="標楷體" panose="03000509000000000000" pitchFamily="65" charset="-120"/>
              </a:rPr>
              <a:t>做</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訊號平滑處理</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圖九</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a:p>
            <a:pPr marL="900000" lvl="1" indent="-1371600" algn="just">
              <a:lnSpc>
                <a:spcPct val="150000"/>
              </a:lnSpc>
              <a:spcBef>
                <a:spcPts val="0"/>
              </a:spcBef>
              <a:buNone/>
            </a:pP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a:p>
            <a:pPr marL="1224000" lvl="1" indent="-1371600" algn="just">
              <a:buNone/>
            </a:pP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a:extLst>
              <a:ext uri="{FF2B5EF4-FFF2-40B4-BE49-F238E27FC236}">
                <a16:creationId xmlns:a16="http://schemas.microsoft.com/office/drawing/2014/main" id="{7AD8BE94-6106-49C7-BD7C-496A0219B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734" y="3133083"/>
            <a:ext cx="4711111" cy="3326984"/>
          </a:xfrm>
          <a:prstGeom prst="rect">
            <a:avLst/>
          </a:prstGeom>
        </p:spPr>
      </p:pic>
      <p:sp>
        <p:nvSpPr>
          <p:cNvPr id="13" name="文字方塊 12">
            <a:extLst>
              <a:ext uri="{FF2B5EF4-FFF2-40B4-BE49-F238E27FC236}">
                <a16:creationId xmlns:a16="http://schemas.microsoft.com/office/drawing/2014/main" id="{D3F14740-C032-483C-9792-51908CFE6E03}"/>
              </a:ext>
            </a:extLst>
          </p:cNvPr>
          <p:cNvSpPr txBox="1"/>
          <p:nvPr/>
        </p:nvSpPr>
        <p:spPr>
          <a:xfrm>
            <a:off x="2060075" y="6454775"/>
            <a:ext cx="249299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cs typeface="Times New Roman" panose="02020603050405020304" pitchFamily="18" charset="0"/>
              </a:rPr>
              <a:t>圖</a:t>
            </a:r>
            <a:r>
              <a:rPr lang="en-US" altLang="zh-TW" dirty="0">
                <a:latin typeface="標楷體" panose="03000509000000000000" pitchFamily="65" charset="-120"/>
                <a:ea typeface="標楷體" panose="03000509000000000000" pitchFamily="65" charset="-120"/>
                <a:cs typeface="Times New Roman" panose="02020603050405020304" pitchFamily="18" charset="0"/>
              </a:rPr>
              <a:t>9:</a:t>
            </a:r>
            <a:r>
              <a:rPr lang="zh-TW" altLang="en-US" dirty="0">
                <a:latin typeface="標楷體" panose="03000509000000000000" pitchFamily="65" charset="-120"/>
                <a:ea typeface="標楷體" panose="03000509000000000000" pitchFamily="65" charset="-120"/>
                <a:cs typeface="Times New Roman" panose="02020603050405020304" pitchFamily="18" charset="0"/>
              </a:rPr>
              <a:t>加速度訊號示意圖</a:t>
            </a:r>
          </a:p>
        </p:txBody>
      </p:sp>
      <p:sp>
        <p:nvSpPr>
          <p:cNvPr id="14" name="文字方塊 13">
            <a:extLst>
              <a:ext uri="{FF2B5EF4-FFF2-40B4-BE49-F238E27FC236}">
                <a16:creationId xmlns:a16="http://schemas.microsoft.com/office/drawing/2014/main" id="{ADB5E826-7B9B-42AE-B5D8-842D2495A1C0}"/>
              </a:ext>
            </a:extLst>
          </p:cNvPr>
          <p:cNvSpPr txBox="1"/>
          <p:nvPr/>
        </p:nvSpPr>
        <p:spPr>
          <a:xfrm>
            <a:off x="7451593" y="6405033"/>
            <a:ext cx="272382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cs typeface="Times New Roman" panose="02020603050405020304" pitchFamily="18" charset="0"/>
              </a:rPr>
              <a:t>圖九、陀螺儀訊號示意圖</a:t>
            </a:r>
          </a:p>
        </p:txBody>
      </p:sp>
      <p:pic>
        <p:nvPicPr>
          <p:cNvPr id="16" name="圖片 15">
            <a:extLst>
              <a:ext uri="{FF2B5EF4-FFF2-40B4-BE49-F238E27FC236}">
                <a16:creationId xmlns:a16="http://schemas.microsoft.com/office/drawing/2014/main" id="{070E0080-1617-4433-9BF7-00D3F1C0A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157" y="3133083"/>
            <a:ext cx="4774603" cy="3326984"/>
          </a:xfrm>
          <a:prstGeom prst="rect">
            <a:avLst/>
          </a:prstGeom>
        </p:spPr>
      </p:pic>
    </p:spTree>
    <p:extLst>
      <p:ext uri="{BB962C8B-B14F-4D97-AF65-F5344CB8AC3E}">
        <p14:creationId xmlns:p14="http://schemas.microsoft.com/office/powerpoint/2010/main" val="3806215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5"/>
            <a:ext cx="10574867" cy="4351338"/>
          </a:xfrm>
        </p:spPr>
        <p:txBody>
          <a:bodyPr>
            <a:normAutofit/>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步驟二：在訊號收集中，主要使用的是</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ACC</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加速度與</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Gyro</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陀螺儀的訊號，我們可以從此兩種訊號去切割步態事件，進而可以得知在不同的特徵時間情況下，以較為</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精確的方式抓出異常發生的時間點</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圖十</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表二</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a:p>
            <a:pPr marL="1224000" lvl="1" indent="-1371600" algn="just">
              <a:buNone/>
            </a:pP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CE475D83-1A1B-4BB6-9462-21ECE2A25A2F}"/>
              </a:ext>
            </a:extLst>
          </p:cNvPr>
          <p:cNvGraphicFramePr>
            <a:graphicFrameLocks noGrp="1"/>
          </p:cNvGraphicFramePr>
          <p:nvPr>
            <p:extLst>
              <p:ext uri="{D42A27DB-BD31-4B8C-83A1-F6EECF244321}">
                <p14:modId xmlns:p14="http://schemas.microsoft.com/office/powerpoint/2010/main" val="4007023507"/>
              </p:ext>
            </p:extLst>
          </p:nvPr>
        </p:nvGraphicFramePr>
        <p:xfrm>
          <a:off x="7848070" y="2926715"/>
          <a:ext cx="2759187" cy="3566160"/>
        </p:xfrm>
        <a:graphic>
          <a:graphicData uri="http://schemas.openxmlformats.org/drawingml/2006/table">
            <a:tbl>
              <a:tblPr firstRow="1" bandRow="1">
                <a:tableStyleId>{5C22544A-7EE6-4342-B048-85BDC9FD1C3A}</a:tableStyleId>
              </a:tblPr>
              <a:tblGrid>
                <a:gridCol w="2759187">
                  <a:extLst>
                    <a:ext uri="{9D8B030D-6E8A-4147-A177-3AD203B41FA5}">
                      <a16:colId xmlns:a16="http://schemas.microsoft.com/office/drawing/2014/main" val="1587014540"/>
                    </a:ext>
                  </a:extLst>
                </a:gridCol>
              </a:tblGrid>
              <a:tr h="318374">
                <a:tc>
                  <a:txBody>
                    <a:bodyPr/>
                    <a:lstStyle/>
                    <a:p>
                      <a:r>
                        <a:rPr lang="zh-TW" altLang="en-US" dirty="0">
                          <a:latin typeface="標楷體" panose="03000509000000000000" pitchFamily="65" charset="-120"/>
                          <a:ea typeface="標楷體" panose="03000509000000000000" pitchFamily="65" charset="-120"/>
                        </a:rPr>
                        <a:t>特徵</a:t>
                      </a:r>
                    </a:p>
                  </a:txBody>
                  <a:tcPr/>
                </a:tc>
                <a:extLst>
                  <a:ext uri="{0D108BD9-81ED-4DB2-BD59-A6C34878D82A}">
                    <a16:rowId xmlns:a16="http://schemas.microsoft.com/office/drawing/2014/main" val="1381786544"/>
                  </a:ext>
                </a:extLst>
              </a:tr>
              <a:tr h="557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拇指離地</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Toe off</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2160269567"/>
                  </a:ext>
                </a:extLst>
              </a:tr>
              <a:tr h="562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腳底擺平</a:t>
                      </a:r>
                    </a:p>
                    <a:p>
                      <a:pPr marL="0" algn="l" defTabSz="914400" rtl="0" eaLnBrk="1" latinLnBrk="0" hangingPunct="1"/>
                      <a:r>
                        <a:rPr lang="en-US" altLang="zh-TW"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Feet adjacent</a:t>
                      </a:r>
                      <a:endParaRPr lang="zh-TW" altLang="en-US"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240697225"/>
                  </a:ext>
                </a:extLst>
              </a:tr>
              <a:tr h="562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脛骨垂直</a:t>
                      </a:r>
                    </a:p>
                    <a:p>
                      <a:pPr marL="0" algn="l" defTabSz="914400" rtl="0" eaLnBrk="1" latinLnBrk="0" hangingPunct="1"/>
                      <a:r>
                        <a:rPr lang="en-US" altLang="zh-TW"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Tibia vertical</a:t>
                      </a:r>
                      <a:endParaRPr lang="zh-TW" altLang="en-US"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656154558"/>
                  </a:ext>
                </a:extLst>
              </a:tr>
              <a:tr h="562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腳跟著地</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Initial contact</a:t>
                      </a:r>
                      <a:endParaRPr lang="zh-TW" altLang="en-US"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299501094"/>
                  </a:ext>
                </a:extLst>
              </a:tr>
              <a:tr h="557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腳跟抬起</a:t>
                      </a:r>
                    </a:p>
                    <a:p>
                      <a:pPr marL="0" algn="l" defTabSz="914400" rtl="0" eaLnBrk="1" latinLnBrk="0" hangingPunct="1"/>
                      <a:r>
                        <a:rPr lang="en-US" altLang="zh-TW"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Heel rise</a:t>
                      </a:r>
                      <a:endParaRPr lang="zh-TW" altLang="en-US" sz="18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85387467"/>
                  </a:ext>
                </a:extLst>
              </a:tr>
            </a:tbl>
          </a:graphicData>
        </a:graphic>
      </p:graphicFrame>
      <p:pic>
        <p:nvPicPr>
          <p:cNvPr id="7" name="圖片 6">
            <a:extLst>
              <a:ext uri="{FF2B5EF4-FFF2-40B4-BE49-F238E27FC236}">
                <a16:creationId xmlns:a16="http://schemas.microsoft.com/office/drawing/2014/main" id="{AFC4C387-F4E0-41C2-A9D9-F618B7146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838" y="3185249"/>
            <a:ext cx="6450793" cy="3326984"/>
          </a:xfrm>
          <a:prstGeom prst="rect">
            <a:avLst/>
          </a:prstGeom>
        </p:spPr>
      </p:pic>
      <p:sp>
        <p:nvSpPr>
          <p:cNvPr id="9" name="文字方塊 8">
            <a:extLst>
              <a:ext uri="{FF2B5EF4-FFF2-40B4-BE49-F238E27FC236}">
                <a16:creationId xmlns:a16="http://schemas.microsoft.com/office/drawing/2014/main" id="{ADD75398-A361-4591-B74E-B4839594397F}"/>
              </a:ext>
            </a:extLst>
          </p:cNvPr>
          <p:cNvSpPr txBox="1"/>
          <p:nvPr/>
        </p:nvSpPr>
        <p:spPr>
          <a:xfrm>
            <a:off x="2385268" y="6484033"/>
            <a:ext cx="249299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cs typeface="Times New Roman" panose="02020603050405020304" pitchFamily="18" charset="0"/>
              </a:rPr>
              <a:t>圖十、加速度訊號切割</a:t>
            </a:r>
          </a:p>
        </p:txBody>
      </p:sp>
      <p:sp>
        <p:nvSpPr>
          <p:cNvPr id="10" name="文字方塊 9">
            <a:extLst>
              <a:ext uri="{FF2B5EF4-FFF2-40B4-BE49-F238E27FC236}">
                <a16:creationId xmlns:a16="http://schemas.microsoft.com/office/drawing/2014/main" id="{28086C56-1498-4DFA-9ACB-368515B57B3F}"/>
              </a:ext>
            </a:extLst>
          </p:cNvPr>
          <p:cNvSpPr txBox="1"/>
          <p:nvPr/>
        </p:nvSpPr>
        <p:spPr>
          <a:xfrm>
            <a:off x="8095930" y="6484033"/>
            <a:ext cx="2084225"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cs typeface="Times New Roman" panose="02020603050405020304" pitchFamily="18" charset="0"/>
              </a:rPr>
              <a:t>表二、訊號特徵表</a:t>
            </a:r>
          </a:p>
        </p:txBody>
      </p:sp>
    </p:spTree>
    <p:extLst>
      <p:ext uri="{BB962C8B-B14F-4D97-AF65-F5344CB8AC3E}">
        <p14:creationId xmlns:p14="http://schemas.microsoft.com/office/powerpoint/2010/main" val="2937635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220133" y="1825625"/>
            <a:ext cx="11844867" cy="4351338"/>
          </a:xfrm>
        </p:spPr>
        <p:txBody>
          <a:bodyPr>
            <a:normAutofit/>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步驟三：我會先</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在</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不疼痛時期</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找出起步後第六步為開始</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，往後</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抓的</a:t>
            </a:r>
            <a:r>
              <a:rPr lang="en-US" altLang="zh-TW" sz="1800" u="sng" dirty="0">
                <a:latin typeface="Times New Roman" panose="02020603050405020304" pitchFamily="18" charset="0"/>
                <a:ea typeface="標楷體" panose="03000509000000000000" pitchFamily="65" charset="-120"/>
                <a:cs typeface="Times New Roman" panose="02020603050405020304" pitchFamily="18" charset="0"/>
              </a:rPr>
              <a:t>3~9</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步</a:t>
            </a:r>
            <a:r>
              <a:rPr lang="en-US" altLang="zh-TW" sz="1800" b="1" u="sng"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Pattern</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步態週期</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，準備當作</a:t>
            </a:r>
            <a:r>
              <a:rPr lang="zh-TW" altLang="en-US"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不痛</a:t>
            </a:r>
            <a:r>
              <a:rPr lang="en-US"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Pattern</a:t>
            </a:r>
            <a:br>
              <a:rPr lang="en-US" altLang="zh-TW" sz="1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圖十一</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900000" lvl="1" indent="-1371600" algn="just">
              <a:lnSpc>
                <a:spcPct val="150000"/>
              </a:lnSpc>
              <a:spcBef>
                <a:spcPts val="0"/>
              </a:spcBef>
              <a:buNone/>
            </a:pP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	</a:t>
            </a:r>
          </a:p>
        </p:txBody>
      </p:sp>
      <p:pic>
        <p:nvPicPr>
          <p:cNvPr id="15" name="圖片 14">
            <a:extLst>
              <a:ext uri="{FF2B5EF4-FFF2-40B4-BE49-F238E27FC236}">
                <a16:creationId xmlns:a16="http://schemas.microsoft.com/office/drawing/2014/main" id="{3C522698-DA1C-42CF-A16F-AF2B4416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37" y="3282950"/>
            <a:ext cx="10982325" cy="2857500"/>
          </a:xfrm>
          <a:prstGeom prst="rect">
            <a:avLst/>
          </a:prstGeom>
        </p:spPr>
      </p:pic>
      <p:sp>
        <p:nvSpPr>
          <p:cNvPr id="17" name="文字方塊 16">
            <a:extLst>
              <a:ext uri="{FF2B5EF4-FFF2-40B4-BE49-F238E27FC236}">
                <a16:creationId xmlns:a16="http://schemas.microsoft.com/office/drawing/2014/main" id="{FB7B6CE5-5C37-4743-A327-5C62A3E2A8AD}"/>
              </a:ext>
            </a:extLst>
          </p:cNvPr>
          <p:cNvSpPr txBox="1"/>
          <p:nvPr/>
        </p:nvSpPr>
        <p:spPr>
          <a:xfrm>
            <a:off x="4667643" y="6141006"/>
            <a:ext cx="3070071"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cs typeface="Times New Roman" panose="02020603050405020304" pitchFamily="18" charset="0"/>
              </a:rPr>
              <a:t>圖十一、不痛</a:t>
            </a:r>
            <a:r>
              <a:rPr lang="en-US" altLang="zh-TW" dirty="0">
                <a:latin typeface="標楷體" panose="03000509000000000000" pitchFamily="65" charset="-120"/>
                <a:ea typeface="標楷體" panose="03000509000000000000" pitchFamily="65" charset="-120"/>
                <a:cs typeface="Times New Roman" panose="02020603050405020304" pitchFamily="18" charset="0"/>
              </a:rPr>
              <a:t>Pattern</a:t>
            </a:r>
            <a:r>
              <a:rPr lang="zh-TW" altLang="en-US" dirty="0">
                <a:latin typeface="標楷體" panose="03000509000000000000" pitchFamily="65" charset="-120"/>
                <a:ea typeface="標楷體" panose="03000509000000000000" pitchFamily="65" charset="-120"/>
                <a:cs typeface="Times New Roman" panose="02020603050405020304" pitchFamily="18" charset="0"/>
              </a:rPr>
              <a:t>示意圖</a:t>
            </a:r>
          </a:p>
        </p:txBody>
      </p:sp>
    </p:spTree>
    <p:extLst>
      <p:ext uri="{BB962C8B-B14F-4D97-AF65-F5344CB8AC3E}">
        <p14:creationId xmlns:p14="http://schemas.microsoft.com/office/powerpoint/2010/main" val="3942169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訊號處理流程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220133" y="1825625"/>
            <a:ext cx="11844867" cy="4351338"/>
          </a:xfrm>
        </p:spPr>
        <p:txBody>
          <a:bodyPr>
            <a:normAutofit/>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步驟四</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當抓到疼痛點時，病人不一定是只痛那一步，所以在</a:t>
            </a:r>
            <a:r>
              <a:rPr lang="zh-TW" altLang="en-US" sz="1800" u="sng" dirty="0">
                <a:latin typeface="標楷體" panose="03000509000000000000" pitchFamily="65" charset="-120"/>
                <a:ea typeface="標楷體" panose="03000509000000000000" pitchFamily="65" charset="-120"/>
                <a:cs typeface="Times New Roman" panose="02020603050405020304" pitchFamily="18" charset="0"/>
              </a:rPr>
              <a:t>疼痛時期</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會以疼痛點為中心</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往前抓</a:t>
            </a:r>
            <a:r>
              <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1~3</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步加上中心往後抓</a:t>
            </a:r>
            <a:r>
              <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1~5</a:t>
            </a:r>
            <a:r>
              <a:rPr lang="zh-TW" altLang="en-US"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步</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當作疼痛</a:t>
            </a:r>
            <a:r>
              <a:rPr lang="en-US" altLang="zh-TW" sz="1800" b="1" u="sng"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Pattern</a:t>
            </a:r>
            <a:r>
              <a:rPr lang="zh-TW" altLang="en-US" sz="1800" u="sng" dirty="0">
                <a:latin typeface="Times New Roman" panose="02020603050405020304" pitchFamily="18" charset="0"/>
                <a:ea typeface="標楷體" panose="03000509000000000000" pitchFamily="65" charset="-120"/>
                <a:cs typeface="Times New Roman" panose="02020603050405020304" pitchFamily="18" charset="0"/>
              </a:rPr>
              <a:t>步態週期</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t>圖十二</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13" name="圖片 12">
            <a:extLst>
              <a:ext uri="{FF2B5EF4-FFF2-40B4-BE49-F238E27FC236}">
                <a16:creationId xmlns:a16="http://schemas.microsoft.com/office/drawing/2014/main" id="{8FDFB3D7-70BB-4E36-A964-877BD5B85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3" y="3069167"/>
            <a:ext cx="11901082" cy="3067076"/>
          </a:xfrm>
          <a:prstGeom prst="rect">
            <a:avLst/>
          </a:prstGeom>
        </p:spPr>
      </p:pic>
      <p:sp>
        <p:nvSpPr>
          <p:cNvPr id="7" name="文字方塊 6">
            <a:extLst>
              <a:ext uri="{FF2B5EF4-FFF2-40B4-BE49-F238E27FC236}">
                <a16:creationId xmlns:a16="http://schemas.microsoft.com/office/drawing/2014/main" id="{B17BCFBF-5A0E-4466-9EFE-71C27DADD239}"/>
              </a:ext>
            </a:extLst>
          </p:cNvPr>
          <p:cNvSpPr txBox="1"/>
          <p:nvPr/>
        </p:nvSpPr>
        <p:spPr>
          <a:xfrm>
            <a:off x="4621077" y="6311900"/>
            <a:ext cx="3070071"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cs typeface="Times New Roman" panose="02020603050405020304" pitchFamily="18" charset="0"/>
              </a:rPr>
              <a:t>圖十二、疼痛</a:t>
            </a:r>
            <a:r>
              <a:rPr lang="en-US" altLang="zh-TW" dirty="0">
                <a:latin typeface="標楷體" panose="03000509000000000000" pitchFamily="65" charset="-120"/>
                <a:ea typeface="標楷體" panose="03000509000000000000" pitchFamily="65" charset="-120"/>
                <a:cs typeface="Times New Roman" panose="02020603050405020304" pitchFamily="18" charset="0"/>
              </a:rPr>
              <a:t>Pattern</a:t>
            </a:r>
            <a:r>
              <a:rPr lang="zh-TW" altLang="en-US" dirty="0">
                <a:latin typeface="標楷體" panose="03000509000000000000" pitchFamily="65" charset="-120"/>
                <a:ea typeface="標楷體" panose="03000509000000000000" pitchFamily="65" charset="-120"/>
                <a:cs typeface="Times New Roman" panose="02020603050405020304" pitchFamily="18" charset="0"/>
              </a:rPr>
              <a:t>示意圖</a:t>
            </a:r>
          </a:p>
        </p:txBody>
      </p:sp>
    </p:spTree>
    <p:extLst>
      <p:ext uri="{BB962C8B-B14F-4D97-AF65-F5344CB8AC3E}">
        <p14:creationId xmlns:p14="http://schemas.microsoft.com/office/powerpoint/2010/main" val="1833444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5"/>
            <a:ext cx="9872133" cy="1024383"/>
          </a:xfrm>
        </p:spPr>
        <p:txBody>
          <a:bodyPr>
            <a:normAutofit fontScale="85000" lnSpcReduction="10000"/>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步驟五：我們會使用互相觀運算</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(Cross-Correlation)</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和互摺積</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(Cross-Convolution)</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運算並且在圖形標示疼痛發生時間</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a:p>
            <a:pPr marL="900000" lvl="1" indent="-1371600" algn="just">
              <a:lnSpc>
                <a:spcPct val="150000"/>
              </a:lnSpc>
              <a:spcBef>
                <a:spcPts val="0"/>
              </a:spcBef>
              <a:buNone/>
            </a:pP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圖十三</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2E3A6E9-0803-4DAA-89E8-EF2C9AE5E481}"/>
                  </a:ext>
                </a:extLst>
              </p:cNvPr>
              <p:cNvSpPr/>
              <p:nvPr/>
            </p:nvSpPr>
            <p:spPr>
              <a:xfrm>
                <a:off x="3899453" y="3580152"/>
                <a:ext cx="4792686" cy="1002519"/>
              </a:xfrm>
              <a:prstGeom prst="rect">
                <a:avLst/>
              </a:prstGeom>
            </p:spPr>
            <p:txBody>
              <a:bodyPr wrap="square">
                <a:spAutoFit/>
              </a:bodyPr>
              <a:lstStyle/>
              <a:p>
                <a:r>
                  <a:rPr lang="en-US" altLang="zh-TW" sz="240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CCR(</a:t>
                </a:r>
                <a:r>
                  <a:rPr lang="en-US" altLang="zh-TW" sz="2400" i="1"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a:t>
                </a:r>
                <a:r>
                  <a:rPr lang="en-US" altLang="zh-TW" sz="240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f>
                      <m:fPr>
                        <m:ctrlPr>
                          <a:rPr lang="zh-TW" altLang="zh-TW" sz="2400" i="1" kern="0">
                            <a:solidFill>
                              <a:schemeClr val="tx1"/>
                            </a:solidFill>
                            <a:latin typeface="Cambria Math" panose="02040503050406030204" pitchFamily="18" charset="0"/>
                            <a:ea typeface="標楷體" panose="03000509000000000000" pitchFamily="65" charset="-120"/>
                          </a:rPr>
                        </m:ctrlPr>
                      </m:fPr>
                      <m:num>
                        <m:nary>
                          <m:naryPr>
                            <m:chr m:val="∑"/>
                            <m:limLoc m:val="undOvr"/>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𝑝</m:t>
                                </m:r>
                              </m:e>
                              <m:sub>
                                <m:r>
                                  <a:rPr lang="en-US" altLang="zh-TW" sz="2400" kern="0">
                                    <a:solidFill>
                                      <a:schemeClr val="tx1"/>
                                    </a:solidFill>
                                    <a:latin typeface="Cambria Math" panose="02040503050406030204" pitchFamily="18" charset="0"/>
                                    <a:ea typeface="標楷體" panose="03000509000000000000" pitchFamily="65" charset="-120"/>
                                  </a:rPr>
                                  <m:t>𝑖</m:t>
                                </m:r>
                              </m:sub>
                            </m:sSub>
                            <m:r>
                              <a:rPr lang="en-US" altLang="zh-TW" sz="2400" kern="0">
                                <a:solidFill>
                                  <a:schemeClr val="tx1"/>
                                </a:solidFill>
                                <a:latin typeface="Cambria Math" panose="02040503050406030204" pitchFamily="18" charset="0"/>
                                <a:ea typeface="標楷體" panose="03000509000000000000" pitchFamily="65" charset="-120"/>
                              </a:rPr>
                              <m:t>−</m:t>
                            </m:r>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𝑝</m:t>
                                </m:r>
                              </m:e>
                            </m:acc>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𝑞</m:t>
                                </m:r>
                              </m:e>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m:t>
                                </m:r>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𝑞</m:t>
                                    </m:r>
                                  </m:e>
                                </m:acc>
                              </m:e>
                              <m:sub>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e>
                        </m:nary>
                      </m:num>
                      <m:den>
                        <m:rad>
                          <m:radPr>
                            <m:degHide m:val="on"/>
                            <m:ctrlPr>
                              <a:rPr lang="zh-TW" altLang="zh-TW" sz="2400" i="1" kern="0">
                                <a:solidFill>
                                  <a:schemeClr val="tx1"/>
                                </a:solidFill>
                                <a:latin typeface="Cambria Math" panose="02040503050406030204" pitchFamily="18" charset="0"/>
                                <a:ea typeface="標楷體" panose="03000509000000000000" pitchFamily="65" charset="-120"/>
                              </a:rPr>
                            </m:ctrlPr>
                          </m:radPr>
                          <m:deg/>
                          <m:e>
                            <m:nary>
                              <m:naryPr>
                                <m:chr m:val="∑"/>
                                <m:limLoc m:val="subSup"/>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sSup>
                                  <m:sSupPr>
                                    <m:ctrlPr>
                                      <a:rPr lang="zh-TW" altLang="zh-TW" sz="2400" i="1" kern="0">
                                        <a:solidFill>
                                          <a:schemeClr val="tx1"/>
                                        </a:solidFill>
                                        <a:latin typeface="Cambria Math" panose="02040503050406030204" pitchFamily="18" charset="0"/>
                                        <a:ea typeface="標楷體" panose="03000509000000000000" pitchFamily="65" charset="-120"/>
                                      </a:rPr>
                                    </m:ctrlPr>
                                  </m:sSupPr>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𝑝</m:t>
                                        </m:r>
                                      </m:e>
                                      <m:sub>
                                        <m:r>
                                          <a:rPr lang="en-US" altLang="zh-TW" sz="2400" kern="0">
                                            <a:solidFill>
                                              <a:schemeClr val="tx1"/>
                                            </a:solidFill>
                                            <a:latin typeface="Cambria Math" panose="02040503050406030204" pitchFamily="18" charset="0"/>
                                            <a:ea typeface="標楷體" panose="03000509000000000000" pitchFamily="65" charset="-120"/>
                                          </a:rPr>
                                          <m:t>𝑖</m:t>
                                        </m:r>
                                      </m:sub>
                                    </m:sSub>
                                    <m:r>
                                      <a:rPr lang="en-US" altLang="zh-TW" sz="2400" kern="0">
                                        <a:solidFill>
                                          <a:schemeClr val="tx1"/>
                                        </a:solidFill>
                                        <a:latin typeface="Cambria Math" panose="02040503050406030204" pitchFamily="18" charset="0"/>
                                        <a:ea typeface="標楷體" panose="03000509000000000000" pitchFamily="65" charset="-120"/>
                                      </a:rPr>
                                      <m:t>−</m:t>
                                    </m:r>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𝑝</m:t>
                                        </m:r>
                                      </m:e>
                                    </m:acc>
                                    <m:r>
                                      <a:rPr lang="en-US" altLang="zh-TW" sz="2400" kern="0">
                                        <a:solidFill>
                                          <a:schemeClr val="tx1"/>
                                        </a:solidFill>
                                        <a:latin typeface="Cambria Math" panose="02040503050406030204" pitchFamily="18" charset="0"/>
                                        <a:ea typeface="標楷體" panose="03000509000000000000" pitchFamily="65" charset="-120"/>
                                      </a:rPr>
                                      <m:t>)</m:t>
                                    </m:r>
                                  </m:e>
                                  <m:sup>
                                    <m:r>
                                      <a:rPr lang="en-US" altLang="zh-TW" sz="2400" kern="0">
                                        <a:solidFill>
                                          <a:schemeClr val="tx1"/>
                                        </a:solidFill>
                                        <a:latin typeface="Cambria Math" panose="02040503050406030204" pitchFamily="18" charset="0"/>
                                        <a:ea typeface="標楷體" panose="03000509000000000000" pitchFamily="65" charset="-120"/>
                                      </a:rPr>
                                      <m:t>2</m:t>
                                    </m:r>
                                  </m:sup>
                                </m:sSup>
                              </m:e>
                            </m:nary>
                            <m:nary>
                              <m:naryPr>
                                <m:chr m:val="∑"/>
                                <m:limLoc m:val="undOvr"/>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sSup>
                                  <m:sSupPr>
                                    <m:ctrlPr>
                                      <a:rPr lang="zh-TW" altLang="zh-TW" sz="2400" i="1" kern="0">
                                        <a:solidFill>
                                          <a:schemeClr val="tx1"/>
                                        </a:solidFill>
                                        <a:latin typeface="Cambria Math" panose="02040503050406030204" pitchFamily="18" charset="0"/>
                                        <a:ea typeface="標楷體" panose="03000509000000000000" pitchFamily="65" charset="-120"/>
                                      </a:rPr>
                                    </m:ctrlPr>
                                  </m:sSupPr>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𝑞</m:t>
                                        </m:r>
                                      </m:e>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m:t>
                                        </m:r>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𝑞</m:t>
                                            </m:r>
                                          </m:e>
                                        </m:acc>
                                      </m:e>
                                      <m:sub>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e>
                                  <m:sup>
                                    <m:r>
                                      <a:rPr lang="en-US" altLang="zh-TW" sz="2400" kern="0">
                                        <a:solidFill>
                                          <a:schemeClr val="tx1"/>
                                        </a:solidFill>
                                        <a:latin typeface="Cambria Math" panose="02040503050406030204" pitchFamily="18" charset="0"/>
                                        <a:ea typeface="標楷體" panose="03000509000000000000" pitchFamily="65" charset="-120"/>
                                      </a:rPr>
                                      <m:t>2</m:t>
                                    </m:r>
                                  </m:sup>
                                </m:sSup>
                              </m:e>
                            </m:nary>
                          </m:e>
                        </m:rad>
                      </m:den>
                    </m:f>
                  </m:oMath>
                </a14:m>
                <a:endParaRPr lang="zh-TW" alt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42E3A6E9-0803-4DAA-89E8-EF2C9AE5E481}"/>
                  </a:ext>
                </a:extLst>
              </p:cNvPr>
              <p:cNvSpPr>
                <a:spLocks noRot="1" noChangeAspect="1" noMove="1" noResize="1" noEditPoints="1" noAdjustHandles="1" noChangeArrowheads="1" noChangeShapeType="1" noTextEdit="1"/>
              </p:cNvSpPr>
              <p:nvPr/>
            </p:nvSpPr>
            <p:spPr>
              <a:xfrm>
                <a:off x="3899453" y="3580152"/>
                <a:ext cx="4792686" cy="1002519"/>
              </a:xfrm>
              <a:prstGeom prst="rect">
                <a:avLst/>
              </a:prstGeom>
              <a:blipFill>
                <a:blip r:embed="rId2"/>
                <a:stretch>
                  <a:fillRect l="-20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53BA5B3-889B-4498-9FA0-EADC0BF51EA9}"/>
                  </a:ext>
                </a:extLst>
              </p:cNvPr>
              <p:cNvSpPr/>
              <p:nvPr/>
            </p:nvSpPr>
            <p:spPr>
              <a:xfrm>
                <a:off x="3899453" y="4909734"/>
                <a:ext cx="6571723" cy="102438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400" b="0" u="none" strike="noStrike" kern="0" cap="none" spc="0" normalizeH="0" baseline="0" noProof="0" dirty="0">
                    <a:ln>
                      <a:noFill/>
                    </a:ln>
                    <a:solidFill>
                      <a:schemeClr val="tx1"/>
                    </a:solidFill>
                    <a:effectLst/>
                    <a:uLnTx/>
                    <a:uFillTx/>
                    <a:ea typeface="標楷體" panose="03000509000000000000" pitchFamily="65" charset="-120"/>
                  </a:rPr>
                  <a:t>CCv(</a:t>
                </a:r>
                <a:r>
                  <a:rPr kumimoji="0" lang="en-US" altLang="zh-TW" sz="2400" b="0" i="1" u="none" strike="noStrike" kern="0" cap="none" spc="0" normalizeH="0" baseline="0" noProof="0" dirty="0">
                    <a:ln>
                      <a:noFill/>
                    </a:ln>
                    <a:solidFill>
                      <a:schemeClr val="tx1"/>
                    </a:solidFill>
                    <a:effectLst/>
                    <a:uLnTx/>
                    <a:uFillTx/>
                    <a:ea typeface="標楷體" panose="03000509000000000000" pitchFamily="65" charset="-120"/>
                  </a:rPr>
                  <a:t>t</a:t>
                </a:r>
                <a:r>
                  <a:rPr kumimoji="0" lang="en-US" altLang="zh-TW" sz="2400" b="0" u="none" strike="noStrike" kern="0" cap="none" spc="0" normalizeH="0" baseline="0" noProof="0" dirty="0">
                    <a:ln>
                      <a:noFill/>
                    </a:ln>
                    <a:solidFill>
                      <a:schemeClr val="tx1"/>
                    </a:solidFill>
                    <a:effectLst/>
                    <a:uLnTx/>
                    <a:uFillTx/>
                    <a:ea typeface="標楷體" panose="03000509000000000000" pitchFamily="65" charset="-120"/>
                  </a:rPr>
                  <a:t>)=</a:t>
                </a:r>
                <a14:m>
                  <m:oMath xmlns:m="http://schemas.openxmlformats.org/officeDocument/2006/math">
                    <m:f>
                      <m:fPr>
                        <m:ctrlPr>
                          <a:rPr kumimoji="0" lang="zh-TW"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ctrlPr>
                      </m:fPr>
                      <m:num>
                        <m:nary>
                          <m:naryPr>
                            <m:chr m:val="∑"/>
                            <m:limLoc m:val="undOv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acc>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sub>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𝑁</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+1)</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acc>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nary>
                      </m:num>
                      <m:den>
                        <m:rad>
                          <m:radPr>
                            <m:degHide m:val="on"/>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radPr>
                          <m:deg/>
                          <m:e>
                            <m:nary>
                              <m:naryPr>
                                <m:chr m:val="∑"/>
                                <m:limLoc m:val="subSup"/>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sSup>
                                  <m:sSup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p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acc>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2</m:t>
                                    </m:r>
                                  </m:sup>
                                </m:sSup>
                              </m:e>
                            </m:nary>
                            <m:nary>
                              <m:naryPr>
                                <m:chr m:val="∑"/>
                                <m:limLoc m:val="undOv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sSup>
                                  <m:sSup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p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sub>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𝑁</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+1)</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acc>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2</m:t>
                                    </m:r>
                                  </m:sup>
                                </m:sSup>
                              </m:e>
                            </m:nary>
                          </m:e>
                        </m:rad>
                      </m:den>
                    </m:f>
                  </m:oMath>
                </a14:m>
                <a:endParaRPr kumimoji="0" lang="zh-TW" altLang="en-US" sz="2400" b="0" i="0" u="none" strike="noStrike" kern="0" cap="none" spc="0" normalizeH="0" baseline="0" noProof="0" dirty="0">
                  <a:ln>
                    <a:noFill/>
                  </a:ln>
                  <a:solidFill>
                    <a:schemeClr val="tx1"/>
                  </a:solidFill>
                  <a:effectLst/>
                  <a:uLnTx/>
                  <a:uFillTx/>
                </a:endParaRPr>
              </a:p>
            </p:txBody>
          </p:sp>
        </mc:Choice>
        <mc:Fallback xmlns="">
          <p:sp>
            <p:nvSpPr>
              <p:cNvPr id="11" name="矩形 10">
                <a:extLst>
                  <a:ext uri="{FF2B5EF4-FFF2-40B4-BE49-F238E27FC236}">
                    <a16:creationId xmlns:a16="http://schemas.microsoft.com/office/drawing/2014/main" id="{353BA5B3-889B-4498-9FA0-EADC0BF51EA9}"/>
                  </a:ext>
                </a:extLst>
              </p:cNvPr>
              <p:cNvSpPr>
                <a:spLocks noRot="1" noChangeAspect="1" noMove="1" noResize="1" noEditPoints="1" noAdjustHandles="1" noChangeArrowheads="1" noChangeShapeType="1" noTextEdit="1"/>
              </p:cNvSpPr>
              <p:nvPr/>
            </p:nvSpPr>
            <p:spPr>
              <a:xfrm>
                <a:off x="3899453" y="4909734"/>
                <a:ext cx="6571723" cy="1024383"/>
              </a:xfrm>
              <a:prstGeom prst="rect">
                <a:avLst/>
              </a:prstGeom>
              <a:blipFill>
                <a:blip r:embed="rId3"/>
                <a:stretch>
                  <a:fillRect l="-148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49160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訊號特徵設計與提取方法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5"/>
            <a:ext cx="10430933" cy="1024383"/>
          </a:xfrm>
        </p:spPr>
        <p:txBody>
          <a:bodyPr>
            <a:normAutofit/>
          </a:bodyPr>
          <a:lstStyle/>
          <a:p>
            <a:pPr marL="900000" lvl="1" indent="-1371600" algn="just">
              <a:lnSpc>
                <a:spcPct val="150000"/>
              </a:lnSpc>
              <a:spcBef>
                <a:spcPts val="0"/>
              </a:spcBef>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步驟五：我們會使用互相觀運算</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(Cross-Correlation)(</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公式一</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和互摺積</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(Cross-Convolution)(</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公式二</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運算並且在圖形標示疼痛發生時間</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圖十三</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 。</a:t>
            </a:r>
            <a:endParaRPr lang="en-US" altLang="zh-TW" sz="1800" dirty="0">
              <a:latin typeface="標楷體" panose="03000509000000000000" pitchFamily="65" charset="-12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2E3A6E9-0803-4DAA-89E8-EF2C9AE5E481}"/>
                  </a:ext>
                </a:extLst>
              </p:cNvPr>
              <p:cNvSpPr/>
              <p:nvPr/>
            </p:nvSpPr>
            <p:spPr>
              <a:xfrm>
                <a:off x="5444620" y="3074900"/>
                <a:ext cx="4792686" cy="1002519"/>
              </a:xfrm>
              <a:prstGeom prst="rect">
                <a:avLst/>
              </a:prstGeom>
            </p:spPr>
            <p:txBody>
              <a:bodyPr wrap="square">
                <a:spAutoFit/>
              </a:bodyPr>
              <a:lstStyle/>
              <a:p>
                <a:r>
                  <a:rPr lang="en-US" altLang="zh-TW" sz="240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CCR(</a:t>
                </a:r>
                <a:r>
                  <a:rPr lang="en-US" altLang="zh-TW" sz="2400" i="1"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a:t>
                </a:r>
                <a:r>
                  <a:rPr lang="en-US" altLang="zh-TW" sz="240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f>
                      <m:fPr>
                        <m:ctrlPr>
                          <a:rPr lang="zh-TW" altLang="zh-TW" sz="2400" i="1" kern="0">
                            <a:solidFill>
                              <a:schemeClr val="tx1"/>
                            </a:solidFill>
                            <a:latin typeface="Cambria Math" panose="02040503050406030204" pitchFamily="18" charset="0"/>
                            <a:ea typeface="標楷體" panose="03000509000000000000" pitchFamily="65" charset="-120"/>
                          </a:rPr>
                        </m:ctrlPr>
                      </m:fPr>
                      <m:num>
                        <m:nary>
                          <m:naryPr>
                            <m:chr m:val="∑"/>
                            <m:limLoc m:val="undOvr"/>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𝑝</m:t>
                                </m:r>
                              </m:e>
                              <m:sub>
                                <m:r>
                                  <a:rPr lang="en-US" altLang="zh-TW" sz="2400" kern="0">
                                    <a:solidFill>
                                      <a:schemeClr val="tx1"/>
                                    </a:solidFill>
                                    <a:latin typeface="Cambria Math" panose="02040503050406030204" pitchFamily="18" charset="0"/>
                                    <a:ea typeface="標楷體" panose="03000509000000000000" pitchFamily="65" charset="-120"/>
                                  </a:rPr>
                                  <m:t>𝑖</m:t>
                                </m:r>
                              </m:sub>
                            </m:sSub>
                            <m:r>
                              <a:rPr lang="en-US" altLang="zh-TW" sz="2400" kern="0">
                                <a:solidFill>
                                  <a:schemeClr val="tx1"/>
                                </a:solidFill>
                                <a:latin typeface="Cambria Math" panose="02040503050406030204" pitchFamily="18" charset="0"/>
                                <a:ea typeface="標楷體" panose="03000509000000000000" pitchFamily="65" charset="-120"/>
                              </a:rPr>
                              <m:t>−</m:t>
                            </m:r>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𝑝</m:t>
                                </m:r>
                              </m:e>
                            </m:acc>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𝑞</m:t>
                                </m:r>
                              </m:e>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m:t>
                                </m:r>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𝑞</m:t>
                                    </m:r>
                                  </m:e>
                                </m:acc>
                              </m:e>
                              <m:sub>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e>
                        </m:nary>
                      </m:num>
                      <m:den>
                        <m:rad>
                          <m:radPr>
                            <m:degHide m:val="on"/>
                            <m:ctrlPr>
                              <a:rPr lang="zh-TW" altLang="zh-TW" sz="2400" i="1" kern="0">
                                <a:solidFill>
                                  <a:schemeClr val="tx1"/>
                                </a:solidFill>
                                <a:latin typeface="Cambria Math" panose="02040503050406030204" pitchFamily="18" charset="0"/>
                                <a:ea typeface="標楷體" panose="03000509000000000000" pitchFamily="65" charset="-120"/>
                              </a:rPr>
                            </m:ctrlPr>
                          </m:radPr>
                          <m:deg/>
                          <m:e>
                            <m:nary>
                              <m:naryPr>
                                <m:chr m:val="∑"/>
                                <m:limLoc m:val="subSup"/>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sSup>
                                  <m:sSupPr>
                                    <m:ctrlPr>
                                      <a:rPr lang="zh-TW" altLang="zh-TW" sz="2400" i="1" kern="0">
                                        <a:solidFill>
                                          <a:schemeClr val="tx1"/>
                                        </a:solidFill>
                                        <a:latin typeface="Cambria Math" panose="02040503050406030204" pitchFamily="18" charset="0"/>
                                        <a:ea typeface="標楷體" panose="03000509000000000000" pitchFamily="65" charset="-120"/>
                                      </a:rPr>
                                    </m:ctrlPr>
                                  </m:sSupPr>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𝑝</m:t>
                                        </m:r>
                                      </m:e>
                                      <m:sub>
                                        <m:r>
                                          <a:rPr lang="en-US" altLang="zh-TW" sz="2400" kern="0">
                                            <a:solidFill>
                                              <a:schemeClr val="tx1"/>
                                            </a:solidFill>
                                            <a:latin typeface="Cambria Math" panose="02040503050406030204" pitchFamily="18" charset="0"/>
                                            <a:ea typeface="標楷體" panose="03000509000000000000" pitchFamily="65" charset="-120"/>
                                          </a:rPr>
                                          <m:t>𝑖</m:t>
                                        </m:r>
                                      </m:sub>
                                    </m:sSub>
                                    <m:r>
                                      <a:rPr lang="en-US" altLang="zh-TW" sz="2400" kern="0">
                                        <a:solidFill>
                                          <a:schemeClr val="tx1"/>
                                        </a:solidFill>
                                        <a:latin typeface="Cambria Math" panose="02040503050406030204" pitchFamily="18" charset="0"/>
                                        <a:ea typeface="標楷體" panose="03000509000000000000" pitchFamily="65" charset="-120"/>
                                      </a:rPr>
                                      <m:t>−</m:t>
                                    </m:r>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𝑝</m:t>
                                        </m:r>
                                      </m:e>
                                    </m:acc>
                                    <m:r>
                                      <a:rPr lang="en-US" altLang="zh-TW" sz="2400" kern="0">
                                        <a:solidFill>
                                          <a:schemeClr val="tx1"/>
                                        </a:solidFill>
                                        <a:latin typeface="Cambria Math" panose="02040503050406030204" pitchFamily="18" charset="0"/>
                                        <a:ea typeface="標楷體" panose="03000509000000000000" pitchFamily="65" charset="-120"/>
                                      </a:rPr>
                                      <m:t>)</m:t>
                                    </m:r>
                                  </m:e>
                                  <m:sup>
                                    <m:r>
                                      <a:rPr lang="en-US" altLang="zh-TW" sz="2400" kern="0">
                                        <a:solidFill>
                                          <a:schemeClr val="tx1"/>
                                        </a:solidFill>
                                        <a:latin typeface="Cambria Math" panose="02040503050406030204" pitchFamily="18" charset="0"/>
                                        <a:ea typeface="標楷體" panose="03000509000000000000" pitchFamily="65" charset="-120"/>
                                      </a:rPr>
                                      <m:t>2</m:t>
                                    </m:r>
                                  </m:sup>
                                </m:sSup>
                              </m:e>
                            </m:nary>
                            <m:nary>
                              <m:naryPr>
                                <m:chr m:val="∑"/>
                                <m:limLoc m:val="undOvr"/>
                                <m:ctrlPr>
                                  <a:rPr lang="zh-TW" altLang="zh-TW" sz="2400" i="1" kern="0">
                                    <a:solidFill>
                                      <a:schemeClr val="tx1"/>
                                    </a:solidFill>
                                    <a:latin typeface="Cambria Math" panose="02040503050406030204" pitchFamily="18" charset="0"/>
                                    <a:ea typeface="標楷體" panose="03000509000000000000" pitchFamily="65" charset="-120"/>
                                  </a:rPr>
                                </m:ctrlPr>
                              </m:naryPr>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=1</m:t>
                                </m:r>
                              </m:sub>
                              <m:sup>
                                <m:r>
                                  <a:rPr lang="en-US" altLang="zh-TW" sz="2400" kern="0">
                                    <a:solidFill>
                                      <a:schemeClr val="tx1"/>
                                    </a:solidFill>
                                    <a:latin typeface="Cambria Math" panose="02040503050406030204" pitchFamily="18" charset="0"/>
                                    <a:ea typeface="標楷體" panose="03000509000000000000" pitchFamily="65" charset="-120"/>
                                  </a:rPr>
                                  <m:t>𝑁</m:t>
                                </m:r>
                              </m:sup>
                              <m:e>
                                <m:sSup>
                                  <m:sSupPr>
                                    <m:ctrlPr>
                                      <a:rPr lang="zh-TW" altLang="zh-TW" sz="2400" i="1" kern="0">
                                        <a:solidFill>
                                          <a:schemeClr val="tx1"/>
                                        </a:solidFill>
                                        <a:latin typeface="Cambria Math" panose="02040503050406030204" pitchFamily="18" charset="0"/>
                                        <a:ea typeface="標楷體" panose="03000509000000000000" pitchFamily="65" charset="-120"/>
                                      </a:rPr>
                                    </m:ctrlPr>
                                  </m:sSupPr>
                                  <m:e>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r>
                                          <a:rPr lang="en-US" altLang="zh-TW" sz="2400" kern="0">
                                            <a:solidFill>
                                              <a:schemeClr val="tx1"/>
                                            </a:solidFill>
                                            <a:latin typeface="Cambria Math" panose="02040503050406030204" pitchFamily="18" charset="0"/>
                                            <a:ea typeface="標楷體" panose="03000509000000000000" pitchFamily="65" charset="-120"/>
                                          </a:rPr>
                                          <m:t>𝑞</m:t>
                                        </m:r>
                                      </m:e>
                                      <m:sub>
                                        <m:r>
                                          <a:rPr lang="en-US" altLang="zh-TW" sz="2400" kern="0">
                                            <a:solidFill>
                                              <a:schemeClr val="tx1"/>
                                            </a:solidFill>
                                            <a:latin typeface="Cambria Math" panose="02040503050406030204" pitchFamily="18" charset="0"/>
                                            <a:ea typeface="標楷體" panose="03000509000000000000" pitchFamily="65" charset="-120"/>
                                          </a:rPr>
                                          <m:t>𝑖</m:t>
                                        </m:r>
                                        <m:r>
                                          <a:rPr lang="en-US" altLang="zh-TW" sz="2400" kern="0">
                                            <a:solidFill>
                                              <a:schemeClr val="tx1"/>
                                            </a:solidFill>
                                            <a:latin typeface="Cambria Math" panose="02040503050406030204" pitchFamily="18" charset="0"/>
                                            <a:ea typeface="標楷體" panose="03000509000000000000" pitchFamily="65" charset="-120"/>
                                          </a:rPr>
                                          <m:t>+</m:t>
                                        </m:r>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sSub>
                                      <m:sSubPr>
                                        <m:ctrlPr>
                                          <a:rPr lang="zh-TW" altLang="zh-TW" sz="2400" i="1" kern="0">
                                            <a:solidFill>
                                              <a:schemeClr val="tx1"/>
                                            </a:solidFill>
                                            <a:latin typeface="Cambria Math" panose="02040503050406030204" pitchFamily="18" charset="0"/>
                                            <a:ea typeface="標楷體" panose="03000509000000000000" pitchFamily="65" charset="-120"/>
                                          </a:rPr>
                                        </m:ctrlPr>
                                      </m:sSubPr>
                                      <m:e>
                                        <m:acc>
                                          <m:accPr>
                                            <m:chr m:val="̅"/>
                                            <m:ctrlPr>
                                              <a:rPr lang="zh-TW" altLang="zh-TW" sz="2400" i="1" kern="0">
                                                <a:solidFill>
                                                  <a:schemeClr val="tx1"/>
                                                </a:solidFill>
                                                <a:latin typeface="Cambria Math" panose="02040503050406030204" pitchFamily="18" charset="0"/>
                                                <a:ea typeface="標楷體" panose="03000509000000000000" pitchFamily="65" charset="-120"/>
                                              </a:rPr>
                                            </m:ctrlPr>
                                          </m:accPr>
                                          <m:e>
                                            <m:r>
                                              <a:rPr lang="en-US" altLang="zh-TW" sz="2400" kern="0">
                                                <a:solidFill>
                                                  <a:schemeClr val="tx1"/>
                                                </a:solidFill>
                                                <a:latin typeface="Cambria Math" panose="02040503050406030204" pitchFamily="18" charset="0"/>
                                                <a:ea typeface="標楷體" panose="03000509000000000000" pitchFamily="65" charset="-120"/>
                                              </a:rPr>
                                              <m:t>𝑞</m:t>
                                            </m:r>
                                          </m:e>
                                        </m:acc>
                                      </m:e>
                                      <m:sub>
                                        <m:r>
                                          <a:rPr lang="en-US" altLang="zh-TW" sz="2400" kern="0">
                                            <a:solidFill>
                                              <a:schemeClr val="tx1"/>
                                            </a:solidFill>
                                            <a:latin typeface="Cambria Math" panose="02040503050406030204" pitchFamily="18" charset="0"/>
                                            <a:ea typeface="標楷體" panose="03000509000000000000" pitchFamily="65" charset="-120"/>
                                          </a:rPr>
                                          <m:t>𝑡</m:t>
                                        </m:r>
                                      </m:sub>
                                    </m:sSub>
                                    <m:r>
                                      <a:rPr lang="en-US" altLang="zh-TW" sz="2400" kern="0">
                                        <a:solidFill>
                                          <a:schemeClr val="tx1"/>
                                        </a:solidFill>
                                        <a:latin typeface="Cambria Math" panose="02040503050406030204" pitchFamily="18" charset="0"/>
                                        <a:ea typeface="標楷體" panose="03000509000000000000" pitchFamily="65" charset="-120"/>
                                      </a:rPr>
                                      <m:t>)</m:t>
                                    </m:r>
                                  </m:e>
                                  <m:sup>
                                    <m:r>
                                      <a:rPr lang="en-US" altLang="zh-TW" sz="2400" kern="0">
                                        <a:solidFill>
                                          <a:schemeClr val="tx1"/>
                                        </a:solidFill>
                                        <a:latin typeface="Cambria Math" panose="02040503050406030204" pitchFamily="18" charset="0"/>
                                        <a:ea typeface="標楷體" panose="03000509000000000000" pitchFamily="65" charset="-120"/>
                                      </a:rPr>
                                      <m:t>2</m:t>
                                    </m:r>
                                  </m:sup>
                                </m:sSup>
                              </m:e>
                            </m:nary>
                          </m:e>
                        </m:rad>
                      </m:den>
                    </m:f>
                  </m:oMath>
                </a14:m>
                <a:endParaRPr lang="zh-TW" alt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42E3A6E9-0803-4DAA-89E8-EF2C9AE5E481}"/>
                  </a:ext>
                </a:extLst>
              </p:cNvPr>
              <p:cNvSpPr>
                <a:spLocks noRot="1" noChangeAspect="1" noMove="1" noResize="1" noEditPoints="1" noAdjustHandles="1" noChangeArrowheads="1" noChangeShapeType="1" noTextEdit="1"/>
              </p:cNvSpPr>
              <p:nvPr/>
            </p:nvSpPr>
            <p:spPr>
              <a:xfrm>
                <a:off x="5444620" y="3074900"/>
                <a:ext cx="4792686" cy="1002519"/>
              </a:xfrm>
              <a:prstGeom prst="rect">
                <a:avLst/>
              </a:prstGeom>
              <a:blipFill>
                <a:blip r:embed="rId2"/>
                <a:stretch>
                  <a:fillRect l="-19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53BA5B3-889B-4498-9FA0-EADC0BF51EA9}"/>
                  </a:ext>
                </a:extLst>
              </p:cNvPr>
              <p:cNvSpPr/>
              <p:nvPr/>
            </p:nvSpPr>
            <p:spPr>
              <a:xfrm>
                <a:off x="5444620" y="4482641"/>
                <a:ext cx="6571723" cy="102438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400" b="0" u="none" strike="noStrike" kern="0" cap="none" spc="0" normalizeH="0" baseline="0" noProof="0" dirty="0">
                    <a:ln>
                      <a:noFill/>
                    </a:ln>
                    <a:solidFill>
                      <a:schemeClr val="tx1"/>
                    </a:solidFill>
                    <a:effectLst/>
                    <a:uLnTx/>
                    <a:uFillTx/>
                    <a:ea typeface="標楷體" panose="03000509000000000000" pitchFamily="65" charset="-120"/>
                  </a:rPr>
                  <a:t>CCv(</a:t>
                </a:r>
                <a:r>
                  <a:rPr kumimoji="0" lang="en-US" altLang="zh-TW" sz="2400" b="0" i="1" u="none" strike="noStrike" kern="0" cap="none" spc="0" normalizeH="0" baseline="0" noProof="0" dirty="0">
                    <a:ln>
                      <a:noFill/>
                    </a:ln>
                    <a:solidFill>
                      <a:schemeClr val="tx1"/>
                    </a:solidFill>
                    <a:effectLst/>
                    <a:uLnTx/>
                    <a:uFillTx/>
                    <a:ea typeface="標楷體" panose="03000509000000000000" pitchFamily="65" charset="-120"/>
                  </a:rPr>
                  <a:t>t</a:t>
                </a:r>
                <a:r>
                  <a:rPr kumimoji="0" lang="en-US" altLang="zh-TW" sz="2400" b="0" u="none" strike="noStrike" kern="0" cap="none" spc="0" normalizeH="0" baseline="0" noProof="0" dirty="0">
                    <a:ln>
                      <a:noFill/>
                    </a:ln>
                    <a:solidFill>
                      <a:schemeClr val="tx1"/>
                    </a:solidFill>
                    <a:effectLst/>
                    <a:uLnTx/>
                    <a:uFillTx/>
                    <a:ea typeface="標楷體" panose="03000509000000000000" pitchFamily="65" charset="-120"/>
                  </a:rPr>
                  <a:t>)=</a:t>
                </a:r>
                <a14:m>
                  <m:oMath xmlns:m="http://schemas.openxmlformats.org/officeDocument/2006/math">
                    <m:f>
                      <m:fPr>
                        <m:ctrlPr>
                          <a:rPr kumimoji="0" lang="zh-TW"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ctrlPr>
                      </m:fPr>
                      <m:num>
                        <m:nary>
                          <m:naryPr>
                            <m:chr m:val="∑"/>
                            <m:limLoc m:val="undOv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acc>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sub>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𝑁</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+1)</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acc>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nary>
                      </m:num>
                      <m:den>
                        <m:rad>
                          <m:radPr>
                            <m:degHide m:val="on"/>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radPr>
                          <m:deg/>
                          <m:e>
                            <m:nary>
                              <m:naryPr>
                                <m:chr m:val="∑"/>
                                <m:limLoc m:val="subSup"/>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sSup>
                                  <m:sSup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p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𝑝</m:t>
                                        </m:r>
                                      </m:e>
                                    </m:acc>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2</m:t>
                                    </m:r>
                                  </m:sup>
                                </m:sSup>
                              </m:e>
                            </m:nary>
                            <m:nary>
                              <m:naryPr>
                                <m:chr m:val="∑"/>
                                <m:limLoc m:val="undOv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naryPr>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=1</m:t>
                                </m:r>
                              </m:sub>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𝑁</m:t>
                                </m:r>
                              </m:sup>
                              <m:e>
                                <m:sSup>
                                  <m:sSup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p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sub>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1"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𝑁</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𝑖</m:t>
                                        </m:r>
                                        <m:r>
                                          <a:rPr kumimoji="0" lang="en-US" altLang="zh-TW" sz="2400" b="0" i="0" u="none" strike="noStrike" kern="0" cap="none" spc="0" normalizeH="0" baseline="0" noProof="0" smtClean="0">
                                            <a:ln>
                                              <a:noFill/>
                                            </a:ln>
                                            <a:solidFill>
                                              <a:schemeClr val="tx1"/>
                                            </a:solidFill>
                                            <a:effectLst/>
                                            <a:uLnTx/>
                                            <a:uFillTx/>
                                            <a:latin typeface="Cambria Math" panose="02040503050406030204" pitchFamily="18" charset="0"/>
                                            <a:ea typeface="標楷體" panose="03000509000000000000" pitchFamily="65" charset="-120"/>
                                          </a:rPr>
                                          <m:t>+1)</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sSub>
                                      <m:sSubPr>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sSubPr>
                                      <m:e>
                                        <m:acc>
                                          <m:accPr>
                                            <m:chr m:val="̅"/>
                                            <m:ctrlPr>
                                              <a:rPr kumimoji="0" lang="zh-TW" altLang="zh-TW" sz="2400" b="0" i="1"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ctrlPr>
                                          </m:accPr>
                                          <m:e>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𝑞</m:t>
                                            </m:r>
                                          </m:e>
                                        </m:acc>
                                      </m:e>
                                      <m: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𝑡</m:t>
                                        </m:r>
                                      </m:sub>
                                    </m:sSub>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m:t>
                                    </m:r>
                                  </m:e>
                                  <m:sup>
                                    <m:r>
                                      <a:rPr kumimoji="0" lang="en-US" altLang="zh-TW" sz="2400" b="0" i="0" u="none" strike="noStrike" kern="0" cap="none" spc="0" normalizeH="0" baseline="0" noProof="0">
                                        <a:ln>
                                          <a:noFill/>
                                        </a:ln>
                                        <a:solidFill>
                                          <a:schemeClr val="tx1"/>
                                        </a:solidFill>
                                        <a:effectLst/>
                                        <a:uLnTx/>
                                        <a:uFillTx/>
                                        <a:latin typeface="Cambria Math" panose="02040503050406030204" pitchFamily="18" charset="0"/>
                                        <a:ea typeface="標楷體" panose="03000509000000000000" pitchFamily="65" charset="-120"/>
                                      </a:rPr>
                                      <m:t>2</m:t>
                                    </m:r>
                                  </m:sup>
                                </m:sSup>
                              </m:e>
                            </m:nary>
                          </m:e>
                        </m:rad>
                      </m:den>
                    </m:f>
                  </m:oMath>
                </a14:m>
                <a:endParaRPr kumimoji="0" lang="zh-TW" altLang="en-US" sz="2400" b="0" i="0" u="none" strike="noStrike" kern="0" cap="none" spc="0" normalizeH="0" baseline="0" noProof="0" dirty="0">
                  <a:ln>
                    <a:noFill/>
                  </a:ln>
                  <a:solidFill>
                    <a:schemeClr val="tx1"/>
                  </a:solidFill>
                  <a:effectLst/>
                  <a:uLnTx/>
                  <a:uFillTx/>
                </a:endParaRPr>
              </a:p>
            </p:txBody>
          </p:sp>
        </mc:Choice>
        <mc:Fallback xmlns="">
          <p:sp>
            <p:nvSpPr>
              <p:cNvPr id="11" name="矩形 10">
                <a:extLst>
                  <a:ext uri="{FF2B5EF4-FFF2-40B4-BE49-F238E27FC236}">
                    <a16:creationId xmlns:a16="http://schemas.microsoft.com/office/drawing/2014/main" id="{353BA5B3-889B-4498-9FA0-EADC0BF51EA9}"/>
                  </a:ext>
                </a:extLst>
              </p:cNvPr>
              <p:cNvSpPr>
                <a:spLocks noRot="1" noChangeAspect="1" noMove="1" noResize="1" noEditPoints="1" noAdjustHandles="1" noChangeArrowheads="1" noChangeShapeType="1" noTextEdit="1"/>
              </p:cNvSpPr>
              <p:nvPr/>
            </p:nvSpPr>
            <p:spPr>
              <a:xfrm>
                <a:off x="5444620" y="4482641"/>
                <a:ext cx="6571723" cy="1024383"/>
              </a:xfrm>
              <a:prstGeom prst="rect">
                <a:avLst/>
              </a:prstGeom>
              <a:blipFill>
                <a:blip r:embed="rId3"/>
                <a:stretch>
                  <a:fillRect l="-1391"/>
                </a:stretch>
              </a:blipFill>
            </p:spPr>
            <p:txBody>
              <a:bodyPr/>
              <a:lstStyle/>
              <a:p>
                <a:r>
                  <a:rPr lang="zh-TW" altLang="en-US">
                    <a:noFill/>
                  </a:rPr>
                  <a:t> </a:t>
                </a:r>
              </a:p>
            </p:txBody>
          </p:sp>
        </mc:Fallback>
      </mc:AlternateContent>
      <p:sp>
        <p:nvSpPr>
          <p:cNvPr id="14" name="矩形 13">
            <a:extLst>
              <a:ext uri="{FF2B5EF4-FFF2-40B4-BE49-F238E27FC236}">
                <a16:creationId xmlns:a16="http://schemas.microsoft.com/office/drawing/2014/main" id="{BD34999E-B872-435D-8BF7-15FA466B69F4}"/>
              </a:ext>
            </a:extLst>
          </p:cNvPr>
          <p:cNvSpPr/>
          <p:nvPr/>
        </p:nvSpPr>
        <p:spPr>
          <a:xfrm>
            <a:off x="2224130" y="5998774"/>
            <a:ext cx="2031325" cy="369332"/>
          </a:xfrm>
          <a:prstGeom prst="rect">
            <a:avLst/>
          </a:prstGeom>
        </p:spPr>
        <p:txBody>
          <a:bodyPr wrap="none">
            <a:spAutoFit/>
          </a:bodyPr>
          <a:lstStyle/>
          <a:p>
            <a:r>
              <a:rPr lang="zh-TW" altLang="en-US" dirty="0"/>
              <a:t>圖十三訊號示意圖</a:t>
            </a:r>
          </a:p>
        </p:txBody>
      </p:sp>
      <p:sp>
        <p:nvSpPr>
          <p:cNvPr id="7" name="文字方塊 6">
            <a:extLst>
              <a:ext uri="{FF2B5EF4-FFF2-40B4-BE49-F238E27FC236}">
                <a16:creationId xmlns:a16="http://schemas.microsoft.com/office/drawing/2014/main" id="{A006428D-DA84-4E80-A455-9663777DFAB2}"/>
              </a:ext>
            </a:extLst>
          </p:cNvPr>
          <p:cNvSpPr txBox="1"/>
          <p:nvPr/>
        </p:nvSpPr>
        <p:spPr>
          <a:xfrm>
            <a:off x="10541001" y="3677625"/>
            <a:ext cx="877163" cy="369332"/>
          </a:xfrm>
          <a:prstGeom prst="rect">
            <a:avLst/>
          </a:prstGeom>
          <a:noFill/>
        </p:spPr>
        <p:txBody>
          <a:bodyPr wrap="none" rtlCol="0">
            <a:spAutoFit/>
          </a:bodyPr>
          <a:lstStyle/>
          <a:p>
            <a:r>
              <a:rPr lang="zh-TW" altLang="en-US" dirty="0"/>
              <a:t>公式一</a:t>
            </a:r>
          </a:p>
        </p:txBody>
      </p:sp>
      <p:sp>
        <p:nvSpPr>
          <p:cNvPr id="12" name="文字方塊 11">
            <a:extLst>
              <a:ext uri="{FF2B5EF4-FFF2-40B4-BE49-F238E27FC236}">
                <a16:creationId xmlns:a16="http://schemas.microsoft.com/office/drawing/2014/main" id="{7E0F7421-8DE9-406E-806D-26245B748F3E}"/>
              </a:ext>
            </a:extLst>
          </p:cNvPr>
          <p:cNvSpPr txBox="1"/>
          <p:nvPr/>
        </p:nvSpPr>
        <p:spPr>
          <a:xfrm>
            <a:off x="10541001" y="4724400"/>
            <a:ext cx="877163" cy="369332"/>
          </a:xfrm>
          <a:prstGeom prst="rect">
            <a:avLst/>
          </a:prstGeom>
          <a:noFill/>
        </p:spPr>
        <p:txBody>
          <a:bodyPr wrap="none" rtlCol="0">
            <a:spAutoFit/>
          </a:bodyPr>
          <a:lstStyle/>
          <a:p>
            <a:r>
              <a:rPr lang="zh-TW" altLang="en-US" dirty="0"/>
              <a:t>公式二</a:t>
            </a:r>
          </a:p>
        </p:txBody>
      </p:sp>
      <p:pic>
        <p:nvPicPr>
          <p:cNvPr id="9" name="圖片 8">
            <a:extLst>
              <a:ext uri="{FF2B5EF4-FFF2-40B4-BE49-F238E27FC236}">
                <a16:creationId xmlns:a16="http://schemas.microsoft.com/office/drawing/2014/main" id="{C2436F18-7B8C-4559-B087-CEA036BC2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179" y="2831933"/>
            <a:ext cx="4105960" cy="3232352"/>
          </a:xfrm>
          <a:prstGeom prst="rect">
            <a:avLst/>
          </a:prstGeom>
        </p:spPr>
      </p:pic>
    </p:spTree>
    <p:extLst>
      <p:ext uri="{BB962C8B-B14F-4D97-AF65-F5344CB8AC3E}">
        <p14:creationId xmlns:p14="http://schemas.microsoft.com/office/powerpoint/2010/main" val="2020286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訊號分類與辨識</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825624"/>
            <a:ext cx="10515600" cy="4351338"/>
          </a:xfrm>
        </p:spPr>
        <p:txBody>
          <a:bodyPr>
            <a:normAutofit/>
          </a:bodyPr>
          <a:lstStyle/>
          <a:p>
            <a:pPr marL="1224000" lvl="1" indent="-1371600">
              <a:buNone/>
            </a:pP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步驟六：會將訊號設定閥值產生出標記點，取標記點出現次數大於</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4</a:t>
            </a:r>
            <a:r>
              <a:rPr lang="zh-TW" altLang="en-US" sz="1800" dirty="0">
                <a:latin typeface="標楷體" panose="03000509000000000000" pitchFamily="65" charset="-120"/>
                <a:ea typeface="標楷體" panose="03000509000000000000" pitchFamily="65" charset="-120"/>
                <a:cs typeface="Times New Roman" panose="02020603050405020304" pitchFamily="18" charset="0"/>
              </a:rPr>
              <a:t>的標記點顯示</a:t>
            </a:r>
          </a:p>
        </p:txBody>
      </p:sp>
      <p:pic>
        <p:nvPicPr>
          <p:cNvPr id="10" name="圖片 9">
            <a:extLst>
              <a:ext uri="{FF2B5EF4-FFF2-40B4-BE49-F238E27FC236}">
                <a16:creationId xmlns:a16="http://schemas.microsoft.com/office/drawing/2014/main" id="{AE96DB22-15FE-49E7-9DA1-863CE5FDB42E}"/>
              </a:ext>
            </a:extLst>
          </p:cNvPr>
          <p:cNvPicPr>
            <a:picLocks noChangeAspect="1"/>
          </p:cNvPicPr>
          <p:nvPr/>
        </p:nvPicPr>
        <p:blipFill>
          <a:blip r:embed="rId2"/>
          <a:stretch>
            <a:fillRect/>
          </a:stretch>
        </p:blipFill>
        <p:spPr>
          <a:xfrm>
            <a:off x="3426867" y="2677046"/>
            <a:ext cx="4305331" cy="2181241"/>
          </a:xfrm>
          <a:prstGeom prst="rect">
            <a:avLst/>
          </a:prstGeom>
        </p:spPr>
      </p:pic>
    </p:spTree>
    <p:extLst>
      <p:ext uri="{BB962C8B-B14F-4D97-AF65-F5344CB8AC3E}">
        <p14:creationId xmlns:p14="http://schemas.microsoft.com/office/powerpoint/2010/main" val="600835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結果分析</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Results</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實驗對象與過程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 cross validation, confusion matrix, sensitivity, specificity, etc.)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概述</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數據分析方法和各種案例設想概述</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數據分析案例一類</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數據分析案例二類</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討論</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(Discussions)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94088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結論</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Conclusions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本研究之具體成果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與相關研究中前一研究案例之成果比較</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未來研究</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展望</a:t>
            </a:r>
          </a:p>
        </p:txBody>
      </p:sp>
    </p:spTree>
    <p:extLst>
      <p:ext uri="{BB962C8B-B14F-4D97-AF65-F5344CB8AC3E}">
        <p14:creationId xmlns:p14="http://schemas.microsoft.com/office/powerpoint/2010/main" val="208598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10343" y="1551214"/>
            <a:ext cx="9971314" cy="3029177"/>
          </a:xfrm>
        </p:spPr>
        <p:txBody>
          <a:bodyPr>
            <a:no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Instrumental Gait Analysis to Investigate Pathologic Neurological Claudication due to Degenerative Lumbar Canal Stenosis</a:t>
            </a:r>
            <a:b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br>
            <a:b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儀器步態分析研究退行性腰椎管狹窄引起的病理性神經性跛行</a:t>
            </a:r>
          </a:p>
        </p:txBody>
      </p:sp>
      <p:sp>
        <p:nvSpPr>
          <p:cNvPr id="3" name="副標題 2"/>
          <p:cNvSpPr>
            <a:spLocks noGrp="1"/>
          </p:cNvSpPr>
          <p:nvPr>
            <p:ph type="subTitle" idx="1"/>
          </p:nvPr>
        </p:nvSpPr>
        <p:spPr>
          <a:xfrm>
            <a:off x="1524000" y="4512356"/>
            <a:ext cx="9144000" cy="1655762"/>
          </a:xfrm>
        </p:spPr>
        <p:txBody>
          <a:bodyPr>
            <a:normAutofit/>
          </a:bodyPr>
          <a:lstStyle/>
          <a:p>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老師確認後的題目</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sym typeface="Wingdings 2" panose="05020102010507070707" pitchFamily="18" charset="2"/>
              </a:rPr>
              <a:t></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指導教授</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王文楓教授</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dirty="0">
                <a:latin typeface="標楷體" panose="03000509000000000000" pitchFamily="65" charset="-120"/>
                <a:ea typeface="標楷體" panose="03000509000000000000" pitchFamily="65" charset="-120"/>
                <a:cs typeface="Times New Roman" panose="02020603050405020304" pitchFamily="18" charset="0"/>
              </a:rPr>
              <a:t>學生</a:t>
            </a:r>
            <a:r>
              <a:rPr lang="en-US" altLang="zh-TW"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cs typeface="Times New Roman" panose="02020603050405020304" pitchFamily="18" charset="0"/>
              </a:rPr>
              <a:t>戴華偉</a:t>
            </a:r>
            <a:endParaRPr lang="en-US" altLang="zh-TW"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75806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碩論撰寫順序建議</a:t>
            </a: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2</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3</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4</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1</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 5</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Abstract</a:t>
            </a: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a:extLst>
              <a:ext uri="{FF2B5EF4-FFF2-40B4-BE49-F238E27FC236}">
                <a16:creationId xmlns:a16="http://schemas.microsoft.com/office/drawing/2014/main" id="{9C27D03A-8776-470A-A203-01E59428EEBD}"/>
              </a:ext>
            </a:extLst>
          </p:cNvPr>
          <p:cNvPicPr>
            <a:picLocks noChangeAspect="1"/>
          </p:cNvPicPr>
          <p:nvPr/>
        </p:nvPicPr>
        <p:blipFill>
          <a:blip r:embed="rId2"/>
          <a:stretch>
            <a:fillRect/>
          </a:stretch>
        </p:blipFill>
        <p:spPr>
          <a:xfrm>
            <a:off x="3251200" y="0"/>
            <a:ext cx="5689600" cy="6858000"/>
          </a:xfrm>
          <a:prstGeom prst="rect">
            <a:avLst/>
          </a:prstGeom>
        </p:spPr>
      </p:pic>
    </p:spTree>
    <p:extLst>
      <p:ext uri="{BB962C8B-B14F-4D97-AF65-F5344CB8AC3E}">
        <p14:creationId xmlns:p14="http://schemas.microsoft.com/office/powerpoint/2010/main" val="2536401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附錄一</a:t>
            </a:r>
          </a:p>
        </p:txBody>
      </p:sp>
      <p:pic>
        <p:nvPicPr>
          <p:cNvPr id="8" name="圖片 7">
            <a:extLst>
              <a:ext uri="{FF2B5EF4-FFF2-40B4-BE49-F238E27FC236}">
                <a16:creationId xmlns:a16="http://schemas.microsoft.com/office/drawing/2014/main" id="{FEB18170-025B-4420-87BF-4DF4F19BEC4C}"/>
              </a:ext>
            </a:extLst>
          </p:cNvPr>
          <p:cNvPicPr>
            <a:picLocks noChangeAspect="1"/>
          </p:cNvPicPr>
          <p:nvPr/>
        </p:nvPicPr>
        <p:blipFill>
          <a:blip r:embed="rId2"/>
          <a:stretch>
            <a:fillRect/>
          </a:stretch>
        </p:blipFill>
        <p:spPr>
          <a:xfrm>
            <a:off x="1290118" y="1475368"/>
            <a:ext cx="4429116" cy="5281703"/>
          </a:xfrm>
          <a:prstGeom prst="rect">
            <a:avLst/>
          </a:prstGeom>
        </p:spPr>
      </p:pic>
      <p:pic>
        <p:nvPicPr>
          <p:cNvPr id="11" name="圖片 10">
            <a:extLst>
              <a:ext uri="{FF2B5EF4-FFF2-40B4-BE49-F238E27FC236}">
                <a16:creationId xmlns:a16="http://schemas.microsoft.com/office/drawing/2014/main" id="{4418AE74-E7EB-4844-8F7E-BFAD0474C29E}"/>
              </a:ext>
            </a:extLst>
          </p:cNvPr>
          <p:cNvPicPr>
            <a:picLocks noChangeAspect="1"/>
          </p:cNvPicPr>
          <p:nvPr/>
        </p:nvPicPr>
        <p:blipFill>
          <a:blip r:embed="rId3"/>
          <a:stretch>
            <a:fillRect/>
          </a:stretch>
        </p:blipFill>
        <p:spPr>
          <a:xfrm>
            <a:off x="5719234" y="1475368"/>
            <a:ext cx="5750109" cy="4357705"/>
          </a:xfrm>
          <a:prstGeom prst="rect">
            <a:avLst/>
          </a:prstGeom>
        </p:spPr>
      </p:pic>
    </p:spTree>
    <p:extLst>
      <p:ext uri="{BB962C8B-B14F-4D97-AF65-F5344CB8AC3E}">
        <p14:creationId xmlns:p14="http://schemas.microsoft.com/office/powerpoint/2010/main" val="2056581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A0ED1C-9329-4D1F-B715-49857573482E}"/>
              </a:ext>
            </a:extLst>
          </p:cNvPr>
          <p:cNvSpPr>
            <a:spLocks noGrp="1"/>
          </p:cNvSpPr>
          <p:nvPr>
            <p:ph type="title"/>
          </p:nvPr>
        </p:nvSpPr>
        <p:spPr/>
        <p:txBody>
          <a:bodyPr/>
          <a:lstStyle/>
          <a:p>
            <a:r>
              <a:rPr lang="zh-TW" altLang="en-US" dirty="0"/>
              <a:t>參考文獻</a:t>
            </a:r>
          </a:p>
        </p:txBody>
      </p:sp>
      <p:sp>
        <p:nvSpPr>
          <p:cNvPr id="3" name="內容版面配置區 2">
            <a:extLst>
              <a:ext uri="{FF2B5EF4-FFF2-40B4-BE49-F238E27FC236}">
                <a16:creationId xmlns:a16="http://schemas.microsoft.com/office/drawing/2014/main" id="{FBDB597F-DB0A-41B2-8732-9598D5CAA16D}"/>
              </a:ext>
            </a:extLst>
          </p:cNvPr>
          <p:cNvSpPr>
            <a:spLocks noGrp="1"/>
          </p:cNvSpPr>
          <p:nvPr>
            <p:ph idx="1"/>
          </p:nvPr>
        </p:nvSpPr>
        <p:spPr>
          <a:xfrm>
            <a:off x="838200" y="1838325"/>
            <a:ext cx="10515600" cy="4351338"/>
          </a:xfrm>
        </p:spPr>
        <p:txBody>
          <a:bodyPr>
            <a:normAutofit fontScale="25000" lnSpcReduction="20000"/>
          </a:bodyPr>
          <a:lstStyle/>
          <a:p>
            <a:pPr marL="0" indent="0">
              <a:lnSpc>
                <a:spcPct val="120000"/>
              </a:lnSpc>
              <a:buNone/>
            </a:pP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[1]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Jetsada</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Amin,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Peeraya</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Ruthiraphong</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Cloud-based Gait Analysis Using a Single IMU for Parkinson Disease”, 2021 18th International Conference on Electrical Engineering/Electronics, Computer, Telecommunications and Information Technology (ECTI-CON) | 978-1-6654-0382-5/20/$31.00 ©2021 IEEE | DOI: 10.1109/ECTI-CON51831.2021.9454716.</a:t>
            </a:r>
          </a:p>
          <a:p>
            <a:pPr marL="0" indent="0">
              <a:lnSpc>
                <a:spcPct val="120000"/>
              </a:lnSpc>
              <a:buNone/>
            </a:pP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[2] Lin Meng, Jun Pang ,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Yifan</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Yang , Lei Chen, Rui Xu , and Dong Ming , Senior Member, “Inertial-Based Gait Metrics During Turning Improve the Detection of Early-Stage Parkinson’s Disease Patients”,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2">
                  <a:extLst>
                    <a:ext uri="{A12FA001-AC4F-418D-AE19-62706E023703}">
                      <ahyp:hlinkClr xmlns:ahyp="http://schemas.microsoft.com/office/drawing/2018/hyperlinkcolor" val="tx"/>
                    </a:ext>
                  </a:extLst>
                </a:hlinkClick>
              </a:rPr>
              <a:t>IEEE Transactions on Neural Systems and Rehabilitation Engineering</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 Volume: 31), 24 January 2023,,pp 1472-1482,DOI: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3">
                  <a:extLst>
                    <a:ext uri="{A12FA001-AC4F-418D-AE19-62706E023703}">
                      <ahyp:hlinkClr xmlns:ahyp="http://schemas.microsoft.com/office/drawing/2018/hyperlinkcolor" val="tx"/>
                    </a:ext>
                  </a:extLst>
                </a:hlinkClick>
              </a:rPr>
              <a:t>10.1109/TNSRE.2023.3237903</a:t>
            </a:r>
            <a:endParaRPr lang="en-US" altLang="zh-TW" sz="7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[3]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Minsu</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Song and </a:t>
            </a:r>
            <a:r>
              <a:rPr lang="en-US" altLang="zh-TW" sz="7200" dirty="0" err="1">
                <a:latin typeface="Times New Roman" panose="02020603050405020304" pitchFamily="18" charset="0"/>
                <a:ea typeface="標楷體" panose="03000509000000000000" pitchFamily="65" charset="-120"/>
                <a:cs typeface="Times New Roman" panose="02020603050405020304" pitchFamily="18" charset="0"/>
              </a:rPr>
              <a:t>Jonghyun</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Kim, “Simple ambulatory gait monitoring system using a single IMU for various daily-life gait activities”,</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4">
                  <a:extLst>
                    <a:ext uri="{A12FA001-AC4F-418D-AE19-62706E023703}">
                      <ahyp:hlinkClr xmlns:ahyp="http://schemas.microsoft.com/office/drawing/2018/hyperlinkcolor" val="tx"/>
                    </a:ext>
                  </a:extLst>
                </a:hlinkClick>
              </a:rPr>
              <a:t> 2016 IEEE-EMBS International Conference on Biomedical and Health Informatics (BHI)</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,2016, DOI: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5">
                  <a:extLst>
                    <a:ext uri="{A12FA001-AC4F-418D-AE19-62706E023703}">
                      <ahyp:hlinkClr xmlns:ahyp="http://schemas.microsoft.com/office/drawing/2018/hyperlinkcolor" val="tx"/>
                    </a:ext>
                  </a:extLst>
                </a:hlinkClick>
              </a:rPr>
              <a:t>10.1109/BHI.2016.7455926</a:t>
            </a:r>
            <a:endParaRPr lang="en-US" altLang="zh-TW" sz="7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[4] </a:t>
            </a:r>
            <a:r>
              <a:rPr lang="pt-BR" altLang="zh-TW" sz="7200" dirty="0">
                <a:latin typeface="Times New Roman" panose="02020603050405020304" pitchFamily="18" charset="0"/>
                <a:ea typeface="標楷體" panose="03000509000000000000" pitchFamily="65" charset="-120"/>
                <a:cs typeface="Times New Roman" panose="02020603050405020304" pitchFamily="18" charset="0"/>
              </a:rPr>
              <a:t>Francisco A. Garcia , Juan C. Pérez-Ibarra , Marco H. Terra, Member, IEEE, and Adriano A. G. Siqueira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Adaptive Algorithm for Gait Segmentation Using a Single IMU in the Thigh Pocket</a:t>
            </a:r>
            <a:r>
              <a:rPr lang="pt-BR" altLang="zh-TW" sz="7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6">
                  <a:extLst>
                    <a:ext uri="{A12FA001-AC4F-418D-AE19-62706E023703}">
                      <ahyp:hlinkClr xmlns:ahyp="http://schemas.microsoft.com/office/drawing/2018/hyperlinkcolor" val="tx"/>
                    </a:ext>
                  </a:extLst>
                </a:hlinkClick>
              </a:rPr>
              <a:t> IEEE Sensors Journal</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 Volume: 22,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7">
                  <a:extLst>
                    <a:ext uri="{A12FA001-AC4F-418D-AE19-62706E023703}">
                      <ahyp:hlinkClr xmlns:ahyp="http://schemas.microsoft.com/office/drawing/2018/hyperlinkcolor" val="tx"/>
                    </a:ext>
                  </a:extLst>
                </a:hlinkClick>
              </a:rPr>
              <a:t>Issue: 13</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rPr>
              <a:t>, 01 July 2022),2022,pp13251-13261, DOI: </a:t>
            </a:r>
            <a:r>
              <a:rPr lang="en-US" altLang="zh-TW" sz="7200" dirty="0">
                <a:latin typeface="Times New Roman" panose="02020603050405020304" pitchFamily="18" charset="0"/>
                <a:ea typeface="標楷體" panose="03000509000000000000" pitchFamily="65" charset="-120"/>
                <a:cs typeface="Times New Roman" panose="02020603050405020304" pitchFamily="18" charset="0"/>
                <a:hlinkClick r:id="rId8">
                  <a:extLst>
                    <a:ext uri="{A12FA001-AC4F-418D-AE19-62706E023703}">
                      <ahyp:hlinkClr xmlns:ahyp="http://schemas.microsoft.com/office/drawing/2018/hyperlinkcolor" val="tx"/>
                    </a:ext>
                  </a:extLst>
                </a:hlinkClick>
              </a:rPr>
              <a:t>10.1109/JSEN.2022.3177951</a:t>
            </a:r>
            <a:endParaRPr lang="pt-BR" altLang="zh-TW" sz="7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dirty="0"/>
            </a:b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2220316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A0ED1C-9329-4D1F-B715-49857573482E}"/>
              </a:ext>
            </a:extLst>
          </p:cNvPr>
          <p:cNvSpPr>
            <a:spLocks noGrp="1"/>
          </p:cNvSpPr>
          <p:nvPr>
            <p:ph type="title"/>
          </p:nvPr>
        </p:nvSpPr>
        <p:spPr/>
        <p:txBody>
          <a:bodyPr/>
          <a:lstStyle/>
          <a:p>
            <a:r>
              <a:rPr lang="zh-TW" altLang="en-US" dirty="0"/>
              <a:t>參考文獻</a:t>
            </a:r>
          </a:p>
        </p:txBody>
      </p:sp>
      <p:sp>
        <p:nvSpPr>
          <p:cNvPr id="3" name="內容版面配置區 2">
            <a:extLst>
              <a:ext uri="{FF2B5EF4-FFF2-40B4-BE49-F238E27FC236}">
                <a16:creationId xmlns:a16="http://schemas.microsoft.com/office/drawing/2014/main" id="{FBDB597F-DB0A-41B2-8732-9598D5CAA16D}"/>
              </a:ext>
            </a:extLst>
          </p:cNvPr>
          <p:cNvSpPr>
            <a:spLocks noGrp="1"/>
          </p:cNvSpPr>
          <p:nvPr>
            <p:ph idx="1"/>
          </p:nvPr>
        </p:nvSpPr>
        <p:spPr>
          <a:xfrm>
            <a:off x="838200" y="1838325"/>
            <a:ext cx="10515600" cy="4351338"/>
          </a:xfrm>
        </p:spPr>
        <p:txBody>
          <a:bodyPr>
            <a:normAutofit fontScale="32500" lnSpcReduction="20000"/>
          </a:bodyPr>
          <a:lstStyle/>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[5]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
                  <a:extLst>
                    <a:ext uri="{A12FA001-AC4F-418D-AE19-62706E023703}">
                      <ahyp:hlinkClr xmlns:ahyp="http://schemas.microsoft.com/office/drawing/2018/hyperlinkcolor" val="tx"/>
                    </a:ext>
                  </a:extLst>
                </a:hlinkClick>
              </a:rPr>
              <a:t>Trupti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
                  <a:extLst>
                    <a:ext uri="{A12FA001-AC4F-418D-AE19-62706E023703}">
                      <ahyp:hlinkClr xmlns:ahyp="http://schemas.microsoft.com/office/drawing/2018/hyperlinkcolor" val="tx"/>
                    </a:ext>
                  </a:extLst>
                </a:hlinkClick>
              </a:rPr>
              <a:t>Gujarathi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3">
                  <a:extLst>
                    <a:ext uri="{A12FA001-AC4F-418D-AE19-62706E023703}">
                      <ahyp:hlinkClr xmlns:ahyp="http://schemas.microsoft.com/office/drawing/2018/hyperlinkcolor" val="tx"/>
                    </a:ext>
                  </a:extLst>
                </a:hlinkClick>
              </a:rPr>
              <a:t>Kalyani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3">
                  <a:extLst>
                    <a:ext uri="{A12FA001-AC4F-418D-AE19-62706E023703}">
                      <ahyp:hlinkClr xmlns:ahyp="http://schemas.microsoft.com/office/drawing/2018/hyperlinkcolor" val="tx"/>
                    </a:ext>
                  </a:extLst>
                </a:hlinkClick>
              </a:rPr>
              <a:t>Bhole</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GAIT ANALYSIS USING IMU SENSOR”,</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4">
                  <a:extLst>
                    <a:ext uri="{A12FA001-AC4F-418D-AE19-62706E023703}">
                      <ahyp:hlinkClr xmlns:ahyp="http://schemas.microsoft.com/office/drawing/2018/hyperlinkcolor" val="tx"/>
                    </a:ext>
                  </a:extLst>
                </a:hlinkClick>
              </a:rPr>
              <a:t> 2019 10th International Conference on Computing, Communication and Networking Technologies (ICCCNT)</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,2019, DOI: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5">
                  <a:extLst>
                    <a:ext uri="{A12FA001-AC4F-418D-AE19-62706E023703}">
                      <ahyp:hlinkClr xmlns:ahyp="http://schemas.microsoft.com/office/drawing/2018/hyperlinkcolor" val="tx"/>
                    </a:ext>
                  </a:extLst>
                </a:hlinkClick>
              </a:rPr>
              <a:t>10.1109/ICCCNT45670.2019.8944545</a:t>
            </a:r>
            <a:endParaRPr lang="en-US" altLang="zh-TW" sz="55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[6]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6">
                  <a:extLst>
                    <a:ext uri="{A12FA001-AC4F-418D-AE19-62706E023703}">
                      <ahyp:hlinkClr xmlns:ahyp="http://schemas.microsoft.com/office/drawing/2018/hyperlinkcolor" val="tx"/>
                    </a:ext>
                  </a:extLst>
                </a:hlinkClick>
              </a:rPr>
              <a:t>Hongyu</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6">
                  <a:extLst>
                    <a:ext uri="{A12FA001-AC4F-418D-AE19-62706E023703}">
                      <ahyp:hlinkClr xmlns:ahyp="http://schemas.microsoft.com/office/drawing/2018/hyperlinkcolor" val="tx"/>
                    </a:ext>
                  </a:extLst>
                </a:hlinkClick>
              </a:rPr>
              <a:t> Zhao</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7">
                  <a:extLst>
                    <a:ext uri="{A12FA001-AC4F-418D-AE19-62706E023703}">
                      <ahyp:hlinkClr xmlns:ahyp="http://schemas.microsoft.com/office/drawing/2018/hyperlinkcolor" val="tx"/>
                    </a:ext>
                  </a:extLst>
                </a:hlinkClick>
              </a:rPr>
              <a:t>Zhelong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7">
                  <a:extLst>
                    <a:ext uri="{A12FA001-AC4F-418D-AE19-62706E023703}">
                      <ahyp:hlinkClr xmlns:ahyp="http://schemas.microsoft.com/office/drawing/2018/hyperlinkcolor" val="tx"/>
                    </a:ext>
                  </a:extLst>
                </a:hlinkClick>
              </a:rPr>
              <a:t> Wang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8">
                  <a:extLst>
                    <a:ext uri="{A12FA001-AC4F-418D-AE19-62706E023703}">
                      <ahyp:hlinkClr xmlns:ahyp="http://schemas.microsoft.com/office/drawing/2018/hyperlinkcolor" val="tx"/>
                    </a:ext>
                  </a:extLst>
                </a:hlinkClick>
              </a:rPr>
              <a:t>Sen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8">
                  <a:extLst>
                    <a:ext uri="{A12FA001-AC4F-418D-AE19-62706E023703}">
                      <ahyp:hlinkClr xmlns:ahyp="http://schemas.microsoft.com/office/drawing/2018/hyperlinkcolor" val="tx"/>
                    </a:ext>
                  </a:extLst>
                </a:hlinkClick>
              </a:rPr>
              <a:t>Qiu</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9">
                  <a:extLst>
                    <a:ext uri="{A12FA001-AC4F-418D-AE19-62706E023703}">
                      <ahyp:hlinkClr xmlns:ahyp="http://schemas.microsoft.com/office/drawing/2018/hyperlinkcolor" val="tx"/>
                    </a:ext>
                  </a:extLst>
                </a:hlinkClick>
              </a:rPr>
              <a:t>Yanming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9">
                  <a:extLst>
                    <a:ext uri="{A12FA001-AC4F-418D-AE19-62706E023703}">
                      <ahyp:hlinkClr xmlns:ahyp="http://schemas.microsoft.com/office/drawing/2018/hyperlinkcolor" val="tx"/>
                    </a:ext>
                  </a:extLst>
                </a:hlinkClick>
              </a:rPr>
              <a:t> Shen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10">
                  <a:extLst>
                    <a:ext uri="{A12FA001-AC4F-418D-AE19-62706E023703}">
                      <ahyp:hlinkClr xmlns:ahyp="http://schemas.microsoft.com/office/drawing/2018/hyperlinkcolor" val="tx"/>
                    </a:ext>
                  </a:extLst>
                </a:hlinkClick>
              </a:rPr>
              <a:t>Jianjun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0">
                  <a:extLst>
                    <a:ext uri="{A12FA001-AC4F-418D-AE19-62706E023703}">
                      <ahyp:hlinkClr xmlns:ahyp="http://schemas.microsoft.com/office/drawing/2018/hyperlinkcolor" val="tx"/>
                    </a:ext>
                  </a:extLst>
                </a:hlinkClick>
              </a:rPr>
              <a:t> Wang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,“IMU-based gait analysis for rehabilitation assessment of patients with gait disorders”,</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1">
                  <a:extLst>
                    <a:ext uri="{A12FA001-AC4F-418D-AE19-62706E023703}">
                      <ahyp:hlinkClr xmlns:ahyp="http://schemas.microsoft.com/office/drawing/2018/hyperlinkcolor" val="tx"/>
                    </a:ext>
                  </a:extLst>
                </a:hlinkClick>
              </a:rPr>
              <a:t> 2017 4th International Conference on Systems and Informatics (ICSAI)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DOI: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2">
                  <a:extLst>
                    <a:ext uri="{A12FA001-AC4F-418D-AE19-62706E023703}">
                      <ahyp:hlinkClr xmlns:ahyp="http://schemas.microsoft.com/office/drawing/2018/hyperlinkcolor" val="tx"/>
                    </a:ext>
                  </a:extLst>
                </a:hlinkClick>
              </a:rPr>
              <a:t>10.1109/ICSAI.2017.8248364</a:t>
            </a:r>
            <a:endParaRPr lang="en-US" altLang="zh-TW" sz="55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[7]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3">
                  <a:extLst>
                    <a:ext uri="{A12FA001-AC4F-418D-AE19-62706E023703}">
                      <ahyp:hlinkClr xmlns:ahyp="http://schemas.microsoft.com/office/drawing/2018/hyperlinkcolor" val="tx"/>
                    </a:ext>
                  </a:extLst>
                </a:hlinkClick>
              </a:rPr>
              <a:t>Lei Wang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4">
                  <a:extLst>
                    <a:ext uri="{A12FA001-AC4F-418D-AE19-62706E023703}">
                      <ahyp:hlinkClr xmlns:ahyp="http://schemas.microsoft.com/office/drawing/2018/hyperlinkcolor" val="tx"/>
                    </a:ext>
                  </a:extLst>
                </a:hlinkClick>
              </a:rPr>
              <a:t>Yun Sun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15">
                  <a:extLst>
                    <a:ext uri="{A12FA001-AC4F-418D-AE19-62706E023703}">
                      <ahyp:hlinkClr xmlns:ahyp="http://schemas.microsoft.com/office/drawing/2018/hyperlinkcolor" val="tx"/>
                    </a:ext>
                  </a:extLst>
                </a:hlinkClick>
              </a:rPr>
              <a:t>Qingguo</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5">
                  <a:extLst>
                    <a:ext uri="{A12FA001-AC4F-418D-AE19-62706E023703}">
                      <ahyp:hlinkClr xmlns:ahyp="http://schemas.microsoft.com/office/drawing/2018/hyperlinkcolor" val="tx"/>
                    </a:ext>
                  </a:extLst>
                </a:hlinkClick>
              </a:rPr>
              <a:t> Li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6">
                  <a:extLst>
                    <a:ext uri="{A12FA001-AC4F-418D-AE19-62706E023703}">
                      <ahyp:hlinkClr xmlns:ahyp="http://schemas.microsoft.com/office/drawing/2018/hyperlinkcolor" val="tx"/>
                    </a:ext>
                  </a:extLst>
                </a:hlinkClick>
              </a:rPr>
              <a:t>Tao Liu</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17">
                  <a:extLst>
                    <a:ext uri="{A12FA001-AC4F-418D-AE19-62706E023703}">
                      <ahyp:hlinkClr xmlns:ahyp="http://schemas.microsoft.com/office/drawing/2018/hyperlinkcolor" val="tx"/>
                    </a:ext>
                  </a:extLst>
                </a:hlinkClick>
              </a:rPr>
              <a:t>Jingang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7">
                  <a:extLst>
                    <a:ext uri="{A12FA001-AC4F-418D-AE19-62706E023703}">
                      <ahyp:hlinkClr xmlns:ahyp="http://schemas.microsoft.com/office/drawing/2018/hyperlinkcolor" val="tx"/>
                    </a:ext>
                  </a:extLst>
                </a:hlinkClick>
              </a:rPr>
              <a:t> Yi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IMU-Based Gait Normalcy Index Calculation for Clinical Evaluation of Impaired Gait”,</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8">
                  <a:extLst>
                    <a:ext uri="{A12FA001-AC4F-418D-AE19-62706E023703}">
                      <ahyp:hlinkClr xmlns:ahyp="http://schemas.microsoft.com/office/drawing/2018/hyperlinkcolor" val="tx"/>
                    </a:ext>
                  </a:extLst>
                </a:hlinkClick>
              </a:rPr>
              <a:t> IEEE Journal of Biomedical and Health Informatics</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 Volume: 25,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19">
                  <a:extLst>
                    <a:ext uri="{A12FA001-AC4F-418D-AE19-62706E023703}">
                      <ahyp:hlinkClr xmlns:ahyp="http://schemas.microsoft.com/office/drawing/2018/hyperlinkcolor" val="tx"/>
                    </a:ext>
                  </a:extLst>
                </a:hlinkClick>
              </a:rPr>
              <a:t>Issue: 1</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January 2021),2020,pp.3-12, DOI: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0">
                  <a:extLst>
                    <a:ext uri="{A12FA001-AC4F-418D-AE19-62706E023703}">
                      <ahyp:hlinkClr xmlns:ahyp="http://schemas.microsoft.com/office/drawing/2018/hyperlinkcolor" val="tx"/>
                    </a:ext>
                  </a:extLst>
                </a:hlinkClick>
              </a:rPr>
              <a:t>10.1109/JBHI.2020.2982978</a:t>
            </a:r>
            <a:endParaRPr lang="en-US" altLang="zh-TW" sz="55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[8]</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1">
                  <a:extLst>
                    <a:ext uri="{A12FA001-AC4F-418D-AE19-62706E023703}">
                      <ahyp:hlinkClr xmlns:ahyp="http://schemas.microsoft.com/office/drawing/2018/hyperlinkcolor" val="tx"/>
                    </a:ext>
                  </a:extLst>
                </a:hlinkClick>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1">
                  <a:extLst>
                    <a:ext uri="{A12FA001-AC4F-418D-AE19-62706E023703}">
                      <ahyp:hlinkClr xmlns:ahyp="http://schemas.microsoft.com/office/drawing/2018/hyperlinkcolor" val="tx"/>
                    </a:ext>
                  </a:extLst>
                </a:hlinkClick>
              </a:rPr>
              <a:t>Jiaqi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1">
                  <a:extLst>
                    <a:ext uri="{A12FA001-AC4F-418D-AE19-62706E023703}">
                      <ahyp:hlinkClr xmlns:ahyp="http://schemas.microsoft.com/office/drawing/2018/hyperlinkcolor" val="tx"/>
                    </a:ext>
                  </a:extLst>
                </a:hlinkClick>
              </a:rPr>
              <a:t> Liang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2">
                  <a:extLst>
                    <a:ext uri="{A12FA001-AC4F-418D-AE19-62706E023703}">
                      <ahyp:hlinkClr xmlns:ahyp="http://schemas.microsoft.com/office/drawing/2018/hyperlinkcolor" val="tx"/>
                    </a:ext>
                  </a:extLst>
                </a:hlinkClick>
              </a:rPr>
              <a:t>Hongjun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2">
                  <a:extLst>
                    <a:ext uri="{A12FA001-AC4F-418D-AE19-62706E023703}">
                      <ahyp:hlinkClr xmlns:ahyp="http://schemas.microsoft.com/office/drawing/2018/hyperlinkcolor" val="tx"/>
                    </a:ext>
                  </a:extLst>
                </a:hlinkClick>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2">
                  <a:extLst>
                    <a:ext uri="{A12FA001-AC4F-418D-AE19-62706E023703}">
                      <ahyp:hlinkClr xmlns:ahyp="http://schemas.microsoft.com/office/drawing/2018/hyperlinkcolor" val="tx"/>
                    </a:ext>
                  </a:extLst>
                </a:hlinkClick>
              </a:rPr>
              <a:t>Duan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3">
                  <a:extLst>
                    <a:ext uri="{A12FA001-AC4F-418D-AE19-62706E023703}">
                      <ahyp:hlinkClr xmlns:ahyp="http://schemas.microsoft.com/office/drawing/2018/hyperlinkcolor" val="tx"/>
                    </a:ext>
                  </a:extLst>
                </a:hlinkClick>
              </a:rPr>
              <a:t>Jinli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3">
                  <a:extLst>
                    <a:ext uri="{A12FA001-AC4F-418D-AE19-62706E023703}">
                      <ahyp:hlinkClr xmlns:ahyp="http://schemas.microsoft.com/office/drawing/2018/hyperlinkcolor" val="tx"/>
                    </a:ext>
                  </a:extLst>
                </a:hlinkClick>
              </a:rPr>
              <a:t> Li</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4">
                  <a:extLst>
                    <a:ext uri="{A12FA001-AC4F-418D-AE19-62706E023703}">
                      <ahyp:hlinkClr xmlns:ahyp="http://schemas.microsoft.com/office/drawing/2018/hyperlinkcolor" val="tx"/>
                    </a:ext>
                  </a:extLst>
                </a:hlinkClick>
              </a:rPr>
              <a:t>Hui Sun</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5">
                  <a:extLst>
                    <a:ext uri="{A12FA001-AC4F-418D-AE19-62706E023703}">
                      <ahyp:hlinkClr xmlns:ahyp="http://schemas.microsoft.com/office/drawing/2018/hyperlinkcolor" val="tx"/>
                    </a:ext>
                  </a:extLst>
                </a:hlinkClick>
              </a:rPr>
              <a:t>Xiaopeng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5">
                  <a:extLst>
                    <a:ext uri="{A12FA001-AC4F-418D-AE19-62706E023703}">
                      <ahyp:hlinkClr xmlns:ahyp="http://schemas.microsoft.com/office/drawing/2018/hyperlinkcolor" val="tx"/>
                    </a:ext>
                  </a:extLst>
                </a:hlinkClick>
              </a:rPr>
              <a:t> Sha</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6">
                  <a:extLst>
                    <a:ext uri="{A12FA001-AC4F-418D-AE19-62706E023703}">
                      <ahyp:hlinkClr xmlns:ahyp="http://schemas.microsoft.com/office/drawing/2018/hyperlinkcolor" val="tx"/>
                    </a:ext>
                  </a:extLst>
                </a:hlinkClick>
              </a:rPr>
              <a:t>Yuliang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6">
                  <a:extLst>
                    <a:ext uri="{A12FA001-AC4F-418D-AE19-62706E023703}">
                      <ahyp:hlinkClr xmlns:ahyp="http://schemas.microsoft.com/office/drawing/2018/hyperlinkcolor" val="tx"/>
                    </a:ext>
                  </a:extLst>
                </a:hlinkClick>
              </a:rPr>
              <a:t> Zhao</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5500" dirty="0" err="1">
                <a:latin typeface="Times New Roman" panose="02020603050405020304" pitchFamily="18" charset="0"/>
                <a:ea typeface="標楷體" panose="03000509000000000000" pitchFamily="65" charset="-120"/>
                <a:cs typeface="Times New Roman" panose="02020603050405020304" pitchFamily="18" charset="0"/>
                <a:hlinkClick r:id="rId27">
                  <a:extLst>
                    <a:ext uri="{A12FA001-AC4F-418D-AE19-62706E023703}">
                      <ahyp:hlinkClr xmlns:ahyp="http://schemas.microsoft.com/office/drawing/2018/hyperlinkcolor" val="tx"/>
                    </a:ext>
                  </a:extLst>
                </a:hlinkClick>
              </a:rPr>
              <a:t>Lianqing</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7">
                  <a:extLst>
                    <a:ext uri="{A12FA001-AC4F-418D-AE19-62706E023703}">
                      <ahyp:hlinkClr xmlns:ahyp="http://schemas.microsoft.com/office/drawing/2018/hyperlinkcolor" val="tx"/>
                    </a:ext>
                  </a:extLst>
                </a:hlinkClick>
              </a:rPr>
              <a:t> Liu</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 Accurate Estimation of Gait Altitude Using One Wearable IMU Sensor”,</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8">
                  <a:extLst>
                    <a:ext uri="{A12FA001-AC4F-418D-AE19-62706E023703}">
                      <ahyp:hlinkClr xmlns:ahyp="http://schemas.microsoft.com/office/drawing/2018/hyperlinkcolor" val="tx"/>
                    </a:ext>
                  </a:extLst>
                </a:hlinkClick>
              </a:rPr>
              <a:t> 2018 IEEE 1st International Conference on Micro/Nano Sensors for AI, Healthcare, and Robotics (NSENS)</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,2018, DOI: </a:t>
            </a:r>
            <a:r>
              <a:rPr lang="en-US" altLang="zh-TW" sz="5500" dirty="0">
                <a:latin typeface="Times New Roman" panose="02020603050405020304" pitchFamily="18" charset="0"/>
                <a:ea typeface="標楷體" panose="03000509000000000000" pitchFamily="65" charset="-120"/>
                <a:cs typeface="Times New Roman" panose="02020603050405020304" pitchFamily="18" charset="0"/>
                <a:hlinkClick r:id="rId29">
                  <a:extLst>
                    <a:ext uri="{A12FA001-AC4F-418D-AE19-62706E023703}">
                      <ahyp:hlinkClr xmlns:ahyp="http://schemas.microsoft.com/office/drawing/2018/hyperlinkcolor" val="tx"/>
                    </a:ext>
                  </a:extLst>
                </a:hlinkClick>
              </a:rPr>
              <a:t>10.1109/NSENS.2018.8713562</a:t>
            </a:r>
            <a:endParaRPr lang="en-US" altLang="zh-TW" sz="55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20000"/>
              </a:lnSpc>
              <a:buNone/>
            </a:pPr>
            <a:r>
              <a:rPr lang="en-US" altLang="zh-TW" sz="5500"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dirty="0"/>
            </a:b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253146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論文題目評估</a:t>
            </a:r>
          </a:p>
        </p:txBody>
      </p:sp>
      <p:sp>
        <p:nvSpPr>
          <p:cNvPr id="3" name="內容版面配置區 2"/>
          <p:cNvSpPr>
            <a:spLocks noGrp="1"/>
          </p:cNvSpPr>
          <p:nvPr>
            <p:ph idx="1"/>
          </p:nvPr>
        </p:nvSpPr>
        <p:spPr/>
        <p:txBody>
          <a:bodyPr/>
          <a:lstStyle/>
          <a:p>
            <a:r>
              <a:rPr lang="en-US" altLang="zh-TW" dirty="0"/>
              <a:t>Assessment of Pain Improvement in LSS Patients before/after Surgery Based on Instrumental Gait Analysis</a:t>
            </a:r>
          </a:p>
          <a:p>
            <a:r>
              <a:rPr lang="zh-TW" altLang="en-US" dirty="0"/>
              <a:t>基於儀器步態分析評估 </a:t>
            </a:r>
            <a:r>
              <a:rPr lang="en-US" altLang="zh-TW" dirty="0"/>
              <a:t>LSS </a:t>
            </a:r>
            <a:r>
              <a:rPr lang="zh-TW" altLang="en-US" dirty="0"/>
              <a:t>患者術前</a:t>
            </a:r>
            <a:r>
              <a:rPr lang="en-US" altLang="zh-TW" dirty="0"/>
              <a:t>/</a:t>
            </a:r>
            <a:r>
              <a:rPr lang="zh-TW" altLang="en-US" dirty="0"/>
              <a:t>術後疼痛之改善</a:t>
            </a:r>
            <a:endParaRPr lang="en-US" altLang="zh-TW" dirty="0"/>
          </a:p>
          <a:p>
            <a:endParaRPr lang="en-US" altLang="zh-TW" dirty="0"/>
          </a:p>
          <a:p>
            <a:r>
              <a:rPr lang="en-US" altLang="zh-TW" dirty="0">
                <a:solidFill>
                  <a:srgbClr val="FF0000"/>
                </a:solidFill>
              </a:rPr>
              <a:t>Pre/Postoperative investigation of walking-induced pain in LSS patients based on instrumental gait analysis</a:t>
            </a:r>
          </a:p>
          <a:p>
            <a:r>
              <a:rPr lang="zh-CN" altLang="en-US"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基於儀器步態分析的</a:t>
            </a:r>
            <a:r>
              <a:rPr lang="en-US" altLang="zh-CN"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LSS</a:t>
            </a:r>
            <a:r>
              <a:rPr lang="zh-CN" altLang="en-US"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患者步行引起的疼痛的術前</a:t>
            </a:r>
            <a:r>
              <a:rPr lang="en-US" altLang="zh-CN"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a:t>
            </a:r>
            <a:r>
              <a:rPr lang="zh-CN" altLang="en-US" u="sng"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術後改善調查</a:t>
            </a:r>
            <a:endParaRPr lang="zh-TW" altLang="en-US" dirty="0">
              <a:solidFill>
                <a:srgbClr val="FF0000"/>
              </a:solidFill>
            </a:endParaRPr>
          </a:p>
        </p:txBody>
      </p:sp>
    </p:spTree>
    <p:extLst>
      <p:ext uri="{BB962C8B-B14F-4D97-AF65-F5344CB8AC3E}">
        <p14:creationId xmlns:p14="http://schemas.microsoft.com/office/powerpoint/2010/main" val="161089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章節分段</a:t>
            </a: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Introduction</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材料</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M</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aterials</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方法</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Methods</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結果分析</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Results</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結論</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Conclusions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44895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Introduction</a:t>
            </a:r>
            <a:endParaRPr lang="zh-TW" altLang="en-US" dirty="0"/>
          </a:p>
        </p:txBody>
      </p:sp>
      <p:sp>
        <p:nvSpPr>
          <p:cNvPr id="3" name="內容版面配置區 2"/>
          <p:cNvSpPr>
            <a:spLocks noGrp="1"/>
          </p:cNvSpPr>
          <p:nvPr>
            <p:ph idx="1"/>
          </p:nvPr>
        </p:nvSpPr>
        <p:spPr>
          <a:xfrm>
            <a:off x="838199" y="1825625"/>
            <a:ext cx="10672233" cy="4351338"/>
          </a:xfrm>
        </p:spPr>
        <p:txBody>
          <a:bodyPr>
            <a:normAutofit fontScale="92500"/>
          </a:bodyPr>
          <a:lstStyle/>
          <a:p>
            <a:pPr>
              <a:lnSpc>
                <a:spcPct val="150000"/>
              </a:lnSpc>
              <a:spcBef>
                <a:spcPts val="0"/>
              </a:spcBef>
            </a:pPr>
            <a:r>
              <a:rPr lang="en-US" altLang="zh-TW" sz="2600" dirty="0">
                <a:latin typeface="標楷體" panose="03000509000000000000" pitchFamily="65" charset="-120"/>
                <a:ea typeface="標楷體" panose="03000509000000000000" pitchFamily="65" charset="-120"/>
              </a:rPr>
              <a:t>1.1 </a:t>
            </a:r>
            <a:r>
              <a:rPr lang="zh-TW" altLang="en-US" sz="2600" dirty="0">
                <a:latin typeface="標楷體" panose="03000509000000000000" pitchFamily="65" charset="-120"/>
                <a:ea typeface="標楷體" panose="03000509000000000000" pitchFamily="65" charset="-120"/>
              </a:rPr>
              <a:t>研究背景</a:t>
            </a:r>
            <a:endParaRPr lang="en-US" altLang="zh-TW" sz="2600" dirty="0">
              <a:latin typeface="標楷體" panose="03000509000000000000" pitchFamily="65" charset="-120"/>
              <a:ea typeface="標楷體" panose="03000509000000000000" pitchFamily="65" charset="-120"/>
            </a:endParaRPr>
          </a:p>
          <a:p>
            <a:pPr marL="0" indent="0" algn="just">
              <a:lnSpc>
                <a:spcPct val="15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solidFill>
                  <a:srgbClr val="FF0000"/>
                </a:solidFill>
                <a:latin typeface="標楷體" panose="03000509000000000000" pitchFamily="65" charset="-120"/>
                <a:ea typeface="標楷體" panose="03000509000000000000" pitchFamily="65" charset="-120"/>
              </a:rPr>
              <a:t>走路狀況這件事算是人類相當重要的一個問題，雖然大部分的人都不會去檢查自己的步態狀況，但是等到需要到檢查時就多半已經是需要開刀治療的階段了</a:t>
            </a:r>
            <a:r>
              <a:rPr lang="zh-TW" altLang="en-US" sz="1800" dirty="0">
                <a:latin typeface="標楷體" panose="03000509000000000000" pitchFamily="65" charset="-120"/>
                <a:ea typeface="標楷體" panose="03000509000000000000" pitchFamily="65" charset="-120"/>
              </a:rPr>
              <a:t>。在現實生活中，每個人的走路方式皆不相同</a:t>
            </a:r>
            <a:r>
              <a:rPr lang="zh-TW" altLang="en-US" sz="1800" dirty="0">
                <a:solidFill>
                  <a:srgbClr val="00B050"/>
                </a:solidFill>
                <a:latin typeface="標楷體" panose="03000509000000000000" pitchFamily="65" charset="-120"/>
                <a:ea typeface="標楷體" panose="03000509000000000000" pitchFamily="65" charset="-120"/>
              </a:rPr>
              <a:t>就像是心律一樣，每個人雖然都會走，但是都還是有些微的差異，但卻因為小小的差異卻反應出來你身體現在真實的情況</a:t>
            </a:r>
            <a:r>
              <a:rPr lang="zh-TW" altLang="en-US" sz="1800" dirty="0">
                <a:latin typeface="標楷體" panose="03000509000000000000" pitchFamily="65" charset="-120"/>
                <a:ea typeface="標楷體" panose="03000509000000000000" pitchFamily="65" charset="-120"/>
              </a:rPr>
              <a:t>。近幾年越來越多學者開始利用</a:t>
            </a:r>
            <a:r>
              <a:rPr lang="en-US" altLang="zh-TW" sz="1800" dirty="0">
                <a:latin typeface="標楷體" panose="03000509000000000000" pitchFamily="65" charset="-120"/>
                <a:ea typeface="標楷體" panose="03000509000000000000" pitchFamily="65" charset="-120"/>
              </a:rPr>
              <a:t>IMU</a:t>
            </a:r>
            <a:r>
              <a:rPr lang="zh-TW" altLang="en-US" sz="1800" dirty="0">
                <a:latin typeface="標楷體" panose="03000509000000000000" pitchFamily="65" charset="-120"/>
                <a:ea typeface="標楷體" panose="03000509000000000000" pitchFamily="65" charset="-120"/>
              </a:rPr>
              <a:t>小型簡便的穿戴式設備</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透過放置於不同的部位去抓出異常的部分，再以收集到的訊號經過處理過後，統計出各種不同的特徵，這些特徵</a:t>
            </a:r>
            <a:r>
              <a:rPr lang="zh-TW" altLang="en-US" sz="1800" strike="sngStrike" dirty="0">
                <a:latin typeface="標楷體" panose="03000509000000000000" pitchFamily="65" charset="-120"/>
                <a:ea typeface="標楷體" panose="03000509000000000000" pitchFamily="65" charset="-120"/>
              </a:rPr>
              <a:t>也</a:t>
            </a:r>
            <a:r>
              <a:rPr lang="zh-TW" altLang="en-US" sz="1800" dirty="0">
                <a:latin typeface="標楷體" panose="03000509000000000000" pitchFamily="65" charset="-120"/>
                <a:ea typeface="標楷體" panose="03000509000000000000" pitchFamily="65" charset="-120"/>
              </a:rPr>
              <a:t>被廣泛應用於不同的研究</a:t>
            </a:r>
            <a:r>
              <a:rPr lang="zh-TW" altLang="en-US" sz="1800" strike="sngStrike" dirty="0">
                <a:latin typeface="標楷體" panose="03000509000000000000" pitchFamily="65" charset="-120"/>
                <a:ea typeface="標楷體" panose="03000509000000000000" pitchFamily="65" charset="-120"/>
              </a:rPr>
              <a:t>情況</a:t>
            </a:r>
            <a:r>
              <a:rPr lang="zh-TW" altLang="en-US" sz="1800" dirty="0">
                <a:latin typeface="標楷體" panose="03000509000000000000" pitchFamily="65" charset="-120"/>
                <a:ea typeface="標楷體" panose="03000509000000000000" pitchFamily="65" charset="-120"/>
              </a:rPr>
              <a:t>，例如</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使用單個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進行帕金森病的步態分析</a:t>
            </a:r>
            <a:r>
              <a:rPr lang="en-US" altLang="zh-TW" sz="1800" dirty="0">
                <a:latin typeface="標楷體" panose="03000509000000000000" pitchFamily="65" charset="-120"/>
                <a:ea typeface="標楷體" panose="03000509000000000000" pitchFamily="65" charset="-120"/>
              </a:rPr>
              <a:t>[1][2]</a:t>
            </a:r>
            <a:r>
              <a:rPr lang="zh-TW" altLang="en-US" sz="1800" dirty="0">
                <a:latin typeface="標楷體" panose="03000509000000000000" pitchFamily="65" charset="-120"/>
                <a:ea typeface="標楷體" panose="03000509000000000000" pitchFamily="65" charset="-120"/>
              </a:rPr>
              <a:t>，使用單個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進行的簡單動態步態監測系統</a:t>
            </a:r>
            <a:r>
              <a:rPr lang="en-US" altLang="zh-TW" sz="1800" dirty="0">
                <a:latin typeface="標楷體" panose="03000509000000000000" pitchFamily="65" charset="-120"/>
                <a:ea typeface="標楷體" panose="03000509000000000000" pitchFamily="65" charset="-120"/>
              </a:rPr>
              <a:t>[3][4]</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marL="0" indent="0" algn="just">
              <a:lnSpc>
                <a:spcPct val="150000"/>
              </a:lnSpc>
              <a:spcBef>
                <a:spcPts val="0"/>
              </a:spcBef>
              <a:buNone/>
            </a:pPr>
            <a:endParaRPr lang="en-US" altLang="zh-TW" sz="1800" dirty="0">
              <a:latin typeface="標楷體" panose="03000509000000000000" pitchFamily="65" charset="-120"/>
              <a:ea typeface="標楷體" panose="03000509000000000000" pitchFamily="65" charset="-120"/>
            </a:endParaRPr>
          </a:p>
          <a:p>
            <a:pPr marL="0" indent="0" algn="just">
              <a:lnSpc>
                <a:spcPct val="150000"/>
              </a:lnSpc>
              <a:spcBef>
                <a:spcPts val="0"/>
              </a:spcBef>
              <a:buNone/>
            </a:pPr>
            <a:r>
              <a:rPr lang="en-US" altLang="zh-TW" sz="1800" b="1" dirty="0">
                <a:solidFill>
                  <a:srgbClr val="FF0000"/>
                </a:solidFill>
                <a:latin typeface="標楷體" panose="03000509000000000000" pitchFamily="65" charset="-120"/>
                <a:ea typeface="標楷體" panose="03000509000000000000" pitchFamily="65" charset="-120"/>
              </a:rPr>
              <a:t>(</a:t>
            </a:r>
            <a:r>
              <a:rPr lang="zh-TW" altLang="en-US" sz="1800" b="1" u="sng" dirty="0">
                <a:solidFill>
                  <a:srgbClr val="FF0000"/>
                </a:solidFill>
                <a:latin typeface="標楷體" panose="03000509000000000000" pitchFamily="65" charset="-120"/>
                <a:ea typeface="標楷體" panose="03000509000000000000" pitchFamily="65" charset="-120"/>
              </a:rPr>
              <a:t>有顏色標示的地方</a:t>
            </a:r>
            <a:r>
              <a:rPr lang="zh-TW" altLang="en-US" sz="1800" b="1" dirty="0">
                <a:solidFill>
                  <a:srgbClr val="FF0000"/>
                </a:solidFill>
                <a:latin typeface="標楷體" panose="03000509000000000000" pitchFamily="65" charset="-120"/>
                <a:ea typeface="標楷體" panose="03000509000000000000" pitchFamily="65" charset="-120"/>
              </a:rPr>
              <a:t>表示文辭很差，</a:t>
            </a:r>
            <a:r>
              <a:rPr lang="zh-TW" altLang="en-US" sz="1800" b="1" u="sng" dirty="0">
                <a:solidFill>
                  <a:srgbClr val="FF0000"/>
                </a:solidFill>
                <a:latin typeface="標楷體" panose="03000509000000000000" pitchFamily="65" charset="-120"/>
                <a:ea typeface="標楷體" panose="03000509000000000000" pitchFamily="65" charset="-120"/>
              </a:rPr>
              <a:t>這樣的敘述</a:t>
            </a:r>
            <a:r>
              <a:rPr lang="zh-TW" altLang="en-US" sz="1800" b="1" dirty="0">
                <a:solidFill>
                  <a:srgbClr val="FF0000"/>
                </a:solidFill>
                <a:latin typeface="標楷體" panose="03000509000000000000" pitchFamily="65" charset="-120"/>
                <a:ea typeface="標楷體" panose="03000509000000000000" pitchFamily="65" charset="-120"/>
              </a:rPr>
              <a:t>不是學術文章該有的語氣，</a:t>
            </a:r>
            <a:r>
              <a:rPr lang="zh-TW" altLang="en-US" sz="1800" b="1" dirty="0">
                <a:solidFill>
                  <a:srgbClr val="00B0F0"/>
                </a:solidFill>
                <a:latin typeface="標楷體" panose="03000509000000000000" pitchFamily="65" charset="-120"/>
                <a:ea typeface="標楷體" panose="03000509000000000000" pitchFamily="65" charset="-120"/>
              </a:rPr>
              <a:t>老師建議你用</a:t>
            </a:r>
            <a:r>
              <a:rPr lang="en-US" altLang="zh-TW" sz="1800" b="1" dirty="0">
                <a:solidFill>
                  <a:srgbClr val="00B0F0"/>
                </a:solidFill>
                <a:latin typeface="標楷體" panose="03000509000000000000" pitchFamily="65" charset="-120"/>
                <a:ea typeface="標楷體" panose="03000509000000000000" pitchFamily="65" charset="-120"/>
              </a:rPr>
              <a:t>GOOGLE</a:t>
            </a:r>
            <a:r>
              <a:rPr lang="zh-TW" altLang="en-US" sz="1800" b="1" dirty="0">
                <a:solidFill>
                  <a:srgbClr val="00B0F0"/>
                </a:solidFill>
                <a:latin typeface="標楷體" panose="03000509000000000000" pitchFamily="65" charset="-120"/>
                <a:ea typeface="標楷體" panose="03000509000000000000" pitchFamily="65" charset="-120"/>
              </a:rPr>
              <a:t>翻譯將幾篇研究參考的論文中</a:t>
            </a:r>
            <a:r>
              <a:rPr lang="en-US" altLang="zh-TW" sz="1800" b="1" dirty="0">
                <a:solidFill>
                  <a:srgbClr val="00B0F0"/>
                </a:solidFill>
                <a:latin typeface="標楷體" panose="03000509000000000000" pitchFamily="65" charset="-120"/>
                <a:ea typeface="標楷體" panose="03000509000000000000" pitchFamily="65" charset="-120"/>
              </a:rPr>
              <a:t>Introduction</a:t>
            </a:r>
            <a:r>
              <a:rPr lang="zh-TW" altLang="en-US" sz="1800" b="1" dirty="0">
                <a:solidFill>
                  <a:srgbClr val="00B0F0"/>
                </a:solidFill>
                <a:latin typeface="標楷體" panose="03000509000000000000" pitchFamily="65" charset="-120"/>
                <a:ea typeface="標楷體" panose="03000509000000000000" pitchFamily="65" charset="-120"/>
              </a:rPr>
              <a:t>部分翻譯成中文，參考一下別人的專業</a:t>
            </a:r>
            <a:r>
              <a:rPr lang="en-US" altLang="zh-TW" sz="1800" b="1" dirty="0">
                <a:solidFill>
                  <a:srgbClr val="00B0F0"/>
                </a:solidFill>
                <a:latin typeface="標楷體" panose="03000509000000000000" pitchFamily="65" charset="-120"/>
                <a:ea typeface="標楷體" panose="03000509000000000000" pitchFamily="65" charset="-120"/>
              </a:rPr>
              <a:t>Introduction</a:t>
            </a:r>
            <a:r>
              <a:rPr lang="zh-TW" altLang="en-US" sz="1800" b="1" dirty="0">
                <a:solidFill>
                  <a:srgbClr val="00B0F0"/>
                </a:solidFill>
                <a:latin typeface="標楷體" panose="03000509000000000000" pitchFamily="65" charset="-120"/>
                <a:ea typeface="標楷體" panose="03000509000000000000" pitchFamily="65" charset="-120"/>
              </a:rPr>
              <a:t>部分是怎麼寫的！！</a:t>
            </a:r>
            <a:r>
              <a:rPr lang="en-US" altLang="zh-TW" sz="1800" b="1" dirty="0">
                <a:solidFill>
                  <a:srgbClr val="FF0000"/>
                </a:solidFill>
                <a:latin typeface="標楷體" panose="03000509000000000000" pitchFamily="65" charset="-120"/>
                <a:ea typeface="標楷體" panose="03000509000000000000" pitchFamily="65" charset="-120"/>
              </a:rPr>
              <a:t>)</a:t>
            </a:r>
          </a:p>
          <a:p>
            <a:pPr>
              <a:lnSpc>
                <a:spcPct val="150000"/>
              </a:lnSpc>
              <a:spcBef>
                <a:spcPts val="0"/>
              </a:spcBef>
            </a:pPr>
            <a:endParaRPr lang="en-US" altLang="zh-TW" sz="1800" dirty="0">
              <a:latin typeface="標楷體" panose="03000509000000000000" pitchFamily="65" charset="-120"/>
              <a:ea typeface="標楷體" panose="03000509000000000000" pitchFamily="65" charset="-120"/>
            </a:endParaRPr>
          </a:p>
          <a:p>
            <a:pPr lvl="1">
              <a:lnSpc>
                <a:spcPct val="150000"/>
              </a:lnSpc>
              <a:spcBef>
                <a:spcPts val="0"/>
              </a:spcBef>
            </a:pPr>
            <a:endParaRPr lang="en-US" altLang="zh-TW" sz="1400" dirty="0">
              <a:latin typeface="標楷體" panose="03000509000000000000" pitchFamily="65" charset="-120"/>
              <a:ea typeface="標楷體" panose="03000509000000000000" pitchFamily="65" charset="-120"/>
            </a:endParaRPr>
          </a:p>
          <a:p>
            <a:pPr>
              <a:lnSpc>
                <a:spcPct val="150000"/>
              </a:lnSpc>
              <a:spcBef>
                <a:spcPts val="0"/>
              </a:spcBef>
            </a:pPr>
            <a:endParaRPr lang="zh-TW" altLang="en-US" sz="1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7185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Introduction</a:t>
            </a:r>
            <a:endParaRPr lang="zh-TW" altLang="en-US" dirty="0"/>
          </a:p>
        </p:txBody>
      </p:sp>
      <p:sp>
        <p:nvSpPr>
          <p:cNvPr id="3" name="內容版面配置區 2"/>
          <p:cNvSpPr>
            <a:spLocks noGrp="1"/>
          </p:cNvSpPr>
          <p:nvPr>
            <p:ph idx="1"/>
          </p:nvPr>
        </p:nvSpPr>
        <p:spPr>
          <a:xfrm>
            <a:off x="838199" y="1825625"/>
            <a:ext cx="10672233" cy="4351338"/>
          </a:xfrm>
        </p:spPr>
        <p:txBody>
          <a:bodyPr>
            <a:normAutofit/>
          </a:bodyPr>
          <a:lstStyle/>
          <a:p>
            <a:pPr>
              <a:lnSpc>
                <a:spcPct val="150000"/>
              </a:lnSpc>
              <a:spcBef>
                <a:spcPts val="0"/>
              </a:spcBef>
            </a:pPr>
            <a:r>
              <a:rPr lang="en-US" altLang="zh-TW" sz="2400" dirty="0">
                <a:latin typeface="標楷體" panose="03000509000000000000" pitchFamily="65" charset="-120"/>
                <a:ea typeface="標楷體" panose="03000509000000000000" pitchFamily="65" charset="-120"/>
              </a:rPr>
              <a:t>1.2</a:t>
            </a:r>
            <a:r>
              <a:rPr lang="zh-TW" altLang="en-US" sz="2400" dirty="0">
                <a:latin typeface="標楷體" panose="03000509000000000000" pitchFamily="65" charset="-120"/>
                <a:ea typeface="標楷體" panose="03000509000000000000" pitchFamily="65" charset="-120"/>
              </a:rPr>
              <a:t> </a:t>
            </a:r>
            <a:r>
              <a:rPr lang="zh-TW" altLang="zh-TW" sz="2400" dirty="0">
                <a:latin typeface="標楷體" panose="03000509000000000000" pitchFamily="65" charset="-120"/>
                <a:ea typeface="標楷體" panose="03000509000000000000" pitchFamily="65" charset="-120"/>
              </a:rPr>
              <a:t>研究動機</a:t>
            </a:r>
            <a:r>
              <a:rPr lang="zh-TW" altLang="en-US" sz="2400" dirty="0">
                <a:latin typeface="標楷體" panose="03000509000000000000" pitchFamily="65" charset="-120"/>
                <a:ea typeface="標楷體" panose="03000509000000000000" pitchFamily="65" charset="-120"/>
              </a:rPr>
              <a:t>與目的</a:t>
            </a:r>
            <a:endParaRPr lang="en-US" altLang="zh-TW" sz="2400" dirty="0">
              <a:latin typeface="標楷體" panose="03000509000000000000" pitchFamily="65" charset="-120"/>
              <a:ea typeface="標楷體" panose="03000509000000000000" pitchFamily="65" charset="-120"/>
            </a:endParaRPr>
          </a:p>
          <a:p>
            <a:pPr marL="0" indent="0">
              <a:lnSpc>
                <a:spcPct val="150000"/>
              </a:lnSpc>
              <a:spcBef>
                <a:spcPts val="0"/>
              </a:spcBef>
              <a:buNone/>
            </a:pPr>
            <a:r>
              <a:rPr lang="en-US" altLang="zh-TW" sz="1800" dirty="0">
                <a:latin typeface="標楷體" panose="03000509000000000000" pitchFamily="65" charset="-120"/>
                <a:ea typeface="標楷體" panose="03000509000000000000" pitchFamily="65" charset="-120"/>
              </a:rPr>
              <a:t>	</a:t>
            </a:r>
            <a:r>
              <a:rPr lang="zh-TW" altLang="en-US" sz="1800" dirty="0">
                <a:solidFill>
                  <a:srgbClr val="FF0000"/>
                </a:solidFill>
                <a:latin typeface="標楷體" panose="03000509000000000000" pitchFamily="65" charset="-120"/>
                <a:ea typeface="標楷體" panose="03000509000000000000" pitchFamily="65" charset="-120"/>
              </a:rPr>
              <a:t>近幾年台灣的人口老化速度加快，再不久的將來台灣會進入超高齡化社會，會容易產生傳統醫療資源不足</a:t>
            </a:r>
            <a:r>
              <a:rPr lang="zh-TW" altLang="en-US" sz="1800" dirty="0">
                <a:latin typeface="標楷體" panose="03000509000000000000" pitchFamily="65" charset="-120"/>
                <a:ea typeface="標楷體" panose="03000509000000000000" pitchFamily="65" charset="-120"/>
              </a:rPr>
              <a:t>，其中以走路步態來說，容易出現因為各種疾病導致走路不穩或是跌倒的情況發生，所以我們將導入步態辨識系統輔助醫療系統</a:t>
            </a:r>
            <a:r>
              <a:rPr lang="zh-TW" altLang="en-US" sz="1800" dirty="0">
                <a:solidFill>
                  <a:srgbClr val="00B050"/>
                </a:solidFill>
                <a:latin typeface="標楷體" panose="03000509000000000000" pitchFamily="65" charset="-120"/>
                <a:ea typeface="標楷體" panose="03000509000000000000" pitchFamily="65" charset="-120"/>
              </a:rPr>
              <a:t>，目前大多是的使用慣性測量單元 </a:t>
            </a:r>
            <a:r>
              <a:rPr lang="en-US" altLang="zh-TW" sz="1800" dirty="0">
                <a:solidFill>
                  <a:srgbClr val="00B050"/>
                </a:solidFill>
                <a:latin typeface="標楷體" panose="03000509000000000000" pitchFamily="65" charset="-120"/>
                <a:ea typeface="標楷體" panose="03000509000000000000" pitchFamily="65" charset="-120"/>
              </a:rPr>
              <a:t>(IMU) </a:t>
            </a:r>
            <a:r>
              <a:rPr lang="zh-TW" altLang="en-US" sz="1800" dirty="0">
                <a:solidFill>
                  <a:srgbClr val="00B050"/>
                </a:solidFill>
                <a:latin typeface="標楷體" panose="03000509000000000000" pitchFamily="65" charset="-120"/>
                <a:ea typeface="標楷體" panose="03000509000000000000" pitchFamily="65" charset="-120"/>
              </a:rPr>
              <a:t>檢測步態事件，從</a:t>
            </a:r>
            <a:r>
              <a:rPr lang="en-US" altLang="zh-TW" sz="1800" dirty="0">
                <a:solidFill>
                  <a:srgbClr val="00B050"/>
                </a:solidFill>
                <a:latin typeface="標楷體" panose="03000509000000000000" pitchFamily="65" charset="-120"/>
                <a:ea typeface="標楷體" panose="03000509000000000000" pitchFamily="65" charset="-120"/>
              </a:rPr>
              <a:t>IMU</a:t>
            </a:r>
            <a:r>
              <a:rPr lang="zh-TW" altLang="en-US" sz="1800" dirty="0">
                <a:solidFill>
                  <a:srgbClr val="00B050"/>
                </a:solidFill>
                <a:latin typeface="標楷體" panose="03000509000000000000" pitchFamily="65" charset="-120"/>
                <a:ea typeface="標楷體" panose="03000509000000000000" pitchFamily="65" charset="-120"/>
              </a:rPr>
              <a:t>可以得到的參數如步頻、步距、步伐時間等</a:t>
            </a:r>
            <a:r>
              <a:rPr lang="zh-TW" altLang="en-US" sz="1800" dirty="0">
                <a:solidFill>
                  <a:srgbClr val="FF0000"/>
                </a:solidFill>
                <a:latin typeface="標楷體" panose="03000509000000000000" pitchFamily="65" charset="-120"/>
                <a:ea typeface="標楷體" panose="03000509000000000000" pitchFamily="65" charset="-120"/>
              </a:rPr>
              <a:t>，</a:t>
            </a:r>
            <a:r>
              <a:rPr lang="zh-TW" altLang="en-US" sz="1800" u="sng" dirty="0">
                <a:latin typeface="標楷體" panose="03000509000000000000" pitchFamily="65" charset="-120"/>
                <a:ea typeface="標楷體" panose="03000509000000000000" pitchFamily="65" charset="-120"/>
              </a:rPr>
              <a:t>我們可以透過這些參數觀察到疼痛在時間上的變化量，以及可以抓出發生的時間區間</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nSpc>
                <a:spcPct val="150000"/>
              </a:lnSpc>
              <a:spcBef>
                <a:spcPts val="0"/>
              </a:spcBef>
            </a:pPr>
            <a:endParaRPr lang="en-US" altLang="zh-TW" sz="1800" dirty="0">
              <a:latin typeface="標楷體" panose="03000509000000000000" pitchFamily="65" charset="-120"/>
              <a:ea typeface="標楷體" panose="03000509000000000000" pitchFamily="65" charset="-120"/>
            </a:endParaRPr>
          </a:p>
          <a:p>
            <a:pPr lvl="1">
              <a:lnSpc>
                <a:spcPct val="150000"/>
              </a:lnSpc>
              <a:spcBef>
                <a:spcPts val="0"/>
              </a:spcBef>
            </a:pPr>
            <a:endParaRPr lang="en-US" altLang="zh-TW" sz="1400" dirty="0">
              <a:latin typeface="標楷體" panose="03000509000000000000" pitchFamily="65" charset="-120"/>
              <a:ea typeface="標楷體" panose="03000509000000000000" pitchFamily="65" charset="-120"/>
            </a:endParaRPr>
          </a:p>
          <a:p>
            <a:pPr>
              <a:lnSpc>
                <a:spcPct val="150000"/>
              </a:lnSpc>
              <a:spcBef>
                <a:spcPts val="0"/>
              </a:spcBef>
            </a:pPr>
            <a:r>
              <a:rPr lang="en-US" altLang="zh-TW" sz="1800" b="1" dirty="0">
                <a:solidFill>
                  <a:srgbClr val="FF0000"/>
                </a:solidFill>
                <a:latin typeface="標楷體" panose="03000509000000000000" pitchFamily="65" charset="-120"/>
                <a:ea typeface="標楷體" panose="03000509000000000000" pitchFamily="65" charset="-120"/>
              </a:rPr>
              <a:t>Comment</a:t>
            </a:r>
            <a:r>
              <a:rPr lang="zh-TW" altLang="en-US" sz="1800" b="1" dirty="0">
                <a:solidFill>
                  <a:srgbClr val="FF0000"/>
                </a:solidFill>
                <a:latin typeface="標楷體" panose="03000509000000000000" pitchFamily="65" charset="-120"/>
                <a:ea typeface="標楷體" panose="03000509000000000000" pitchFamily="65" charset="-120"/>
              </a:rPr>
              <a:t>：畫底線的部分之論述，看起來才是跟你的碩論相關。前面的論述要好好精進。</a:t>
            </a:r>
          </a:p>
        </p:txBody>
      </p:sp>
    </p:spTree>
    <p:extLst>
      <p:ext uri="{BB962C8B-B14F-4D97-AF65-F5344CB8AC3E}">
        <p14:creationId xmlns:p14="http://schemas.microsoft.com/office/powerpoint/2010/main" val="125449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Chapter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簡介</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Symbol" panose="05050102010706020507" pitchFamily="18" charset="2"/>
              </a:rPr>
              <a:t>Introduction</a:t>
            </a:r>
            <a:endParaRPr lang="zh-TW" altLang="en-US" dirty="0"/>
          </a:p>
        </p:txBody>
      </p:sp>
      <p:sp>
        <p:nvSpPr>
          <p:cNvPr id="3" name="內容版面配置區 2"/>
          <p:cNvSpPr>
            <a:spLocks noGrp="1"/>
          </p:cNvSpPr>
          <p:nvPr>
            <p:ph idx="1"/>
          </p:nvPr>
        </p:nvSpPr>
        <p:spPr>
          <a:xfrm>
            <a:off x="838199" y="1825625"/>
            <a:ext cx="10828867" cy="4351338"/>
          </a:xfrm>
        </p:spPr>
        <p:txBody>
          <a:bodyPr>
            <a:normAutofit fontScale="85000" lnSpcReduction="10000"/>
          </a:bodyPr>
          <a:lstStyle/>
          <a:p>
            <a:pPr>
              <a:lnSpc>
                <a:spcPct val="150000"/>
              </a:lnSpc>
            </a:pPr>
            <a:r>
              <a:rPr lang="en-US" altLang="zh-TW" sz="3100" dirty="0">
                <a:latin typeface="標楷體" panose="03000509000000000000" pitchFamily="65" charset="-120"/>
                <a:ea typeface="標楷體" panose="03000509000000000000" pitchFamily="65" charset="-120"/>
              </a:rPr>
              <a:t>1.3</a:t>
            </a:r>
            <a:r>
              <a:rPr lang="zh-TW" altLang="en-US" sz="3100" dirty="0">
                <a:latin typeface="標楷體" panose="03000509000000000000" pitchFamily="65" charset="-120"/>
                <a:ea typeface="標楷體" panose="03000509000000000000" pitchFamily="65" charset="-120"/>
              </a:rPr>
              <a:t>相關研究</a:t>
            </a:r>
            <a:endParaRPr lang="en-US" altLang="zh-TW" sz="3100" dirty="0">
              <a:latin typeface="標楷體" panose="03000509000000000000" pitchFamily="65" charset="-120"/>
              <a:ea typeface="標楷體" panose="03000509000000000000" pitchFamily="65" charset="-120"/>
            </a:endParaRPr>
          </a:p>
          <a:p>
            <a:pPr>
              <a:lnSpc>
                <a:spcPct val="150000"/>
              </a:lnSpc>
            </a:pPr>
            <a:r>
              <a:rPr lang="zh-TW" altLang="en-US" sz="1800" dirty="0">
                <a:latin typeface="標楷體" panose="03000509000000000000" pitchFamily="65" charset="-120"/>
                <a:ea typeface="標楷體" panose="03000509000000000000" pitchFamily="65" charset="-120"/>
              </a:rPr>
              <a:t>研究人員使用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傳感器進行步態分析中，他們會在受測者的兩腳小腿上綁上了</a:t>
            </a:r>
            <a:r>
              <a:rPr lang="en-US" altLang="zh-TW" sz="1800" dirty="0">
                <a:latin typeface="標楷體" panose="03000509000000000000" pitchFamily="65" charset="-120"/>
                <a:ea typeface="標楷體" panose="03000509000000000000" pitchFamily="65" charset="-120"/>
              </a:rPr>
              <a:t>IMU</a:t>
            </a:r>
            <a:r>
              <a:rPr lang="zh-TW" altLang="en-US" sz="1800" dirty="0">
                <a:latin typeface="標楷體" panose="03000509000000000000" pitchFamily="65" charset="-120"/>
                <a:ea typeface="標楷體" panose="03000509000000000000" pitchFamily="65" charset="-120"/>
              </a:rPr>
              <a:t>，通過藍牙</a:t>
            </a:r>
            <a:r>
              <a:rPr lang="en-US" altLang="zh-TW" sz="1800" dirty="0">
                <a:latin typeface="標楷體" panose="03000509000000000000" pitchFamily="65" charset="-120"/>
                <a:ea typeface="標楷體" panose="03000509000000000000" pitchFamily="65" charset="-120"/>
              </a:rPr>
              <a:t> HC-05</a:t>
            </a:r>
            <a:r>
              <a:rPr lang="zh-TW" altLang="en-US" sz="1800" dirty="0">
                <a:latin typeface="標楷體" panose="03000509000000000000" pitchFamily="65" charset="-120"/>
                <a:ea typeface="標楷體" panose="03000509000000000000" pitchFamily="65" charset="-120"/>
              </a:rPr>
              <a:t>模組無線傳輸到安卓的程式上收集，並從這些點並使用適當的計算，他們獲得了步態參數，如步幅持續時間、站姿、擺動以及步幅和步長</a:t>
            </a:r>
            <a:r>
              <a:rPr lang="en-US" altLang="zh-TW" sz="1800" dirty="0">
                <a:latin typeface="標楷體" panose="03000509000000000000" pitchFamily="65" charset="-120"/>
                <a:ea typeface="標楷體" panose="03000509000000000000" pitchFamily="65" charset="-120"/>
              </a:rPr>
              <a:t>[5] </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nSpc>
                <a:spcPct val="150000"/>
              </a:lnSpc>
            </a:pPr>
            <a:r>
              <a:rPr lang="zh-TW" altLang="en-US" sz="1800" dirty="0">
                <a:latin typeface="標楷體" panose="03000509000000000000" pitchFamily="65" charset="-120"/>
                <a:ea typeface="標楷體" panose="03000509000000000000" pitchFamily="65" charset="-120"/>
              </a:rPr>
              <a:t>研究人員以一個低成本、小型和獨立的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構成傳感器，提供了一種表徵步態模式的有效方法。基於量化的步態參數，可以評估步態性能，例如步態對稱性和步態規律性</a:t>
            </a:r>
            <a:r>
              <a:rPr lang="en-US" altLang="zh-TW" sz="1800" dirty="0">
                <a:latin typeface="標楷體" panose="03000509000000000000" pitchFamily="65" charset="-120"/>
                <a:ea typeface="標楷體" panose="03000509000000000000" pitchFamily="65" charset="-120"/>
              </a:rPr>
              <a:t>[6]</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nSpc>
                <a:spcPct val="150000"/>
              </a:lnSpc>
            </a:pPr>
            <a:r>
              <a:rPr lang="zh-TW" altLang="en-US" sz="1800" dirty="0">
                <a:latin typeface="標楷體" panose="03000509000000000000" pitchFamily="65" charset="-120"/>
                <a:ea typeface="標楷體" panose="03000509000000000000" pitchFamily="65" charset="-120"/>
              </a:rPr>
              <a:t>研究人員在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的步態常態指數計算用於步態受損的臨床評估，他們的目標是提出一個基於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的步態常態指數 </a:t>
            </a:r>
            <a:r>
              <a:rPr lang="en-US" altLang="zh-TW" sz="1800" dirty="0">
                <a:latin typeface="標楷體" panose="03000509000000000000" pitchFamily="65" charset="-120"/>
                <a:ea typeface="標楷體" panose="03000509000000000000" pitchFamily="65" charset="-120"/>
              </a:rPr>
              <a:t>(INI)</a:t>
            </a:r>
            <a:r>
              <a:rPr lang="zh-TW" altLang="en-US" sz="1800" dirty="0">
                <a:latin typeface="標楷體" panose="03000509000000000000" pitchFamily="65" charset="-120"/>
                <a:ea typeface="標楷體" panose="03000509000000000000" pitchFamily="65" charset="-120"/>
              </a:rPr>
              <a:t>，使用步態變量對步態偏差進行整體評估</a:t>
            </a:r>
            <a:r>
              <a:rPr lang="en-US" altLang="zh-TW" sz="1800" dirty="0">
                <a:latin typeface="標楷體" panose="03000509000000000000" pitchFamily="65" charset="-120"/>
                <a:ea typeface="標楷體" panose="03000509000000000000" pitchFamily="65" charset="-120"/>
              </a:rPr>
              <a:t>[7]</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a:lnSpc>
                <a:spcPct val="150000"/>
              </a:lnSpc>
            </a:pPr>
            <a:r>
              <a:rPr lang="en-US" altLang="zh-TW" sz="1800" dirty="0" err="1">
                <a:latin typeface="標楷體" panose="03000509000000000000" pitchFamily="65" charset="-120"/>
                <a:ea typeface="標楷體" panose="03000509000000000000" pitchFamily="65" charset="-120"/>
                <a:hlinkClick r:id="rId2"/>
              </a:rPr>
              <a:t>Jiaqi</a:t>
            </a:r>
            <a:r>
              <a:rPr lang="en-US" altLang="zh-TW" sz="1800" dirty="0">
                <a:latin typeface="標楷體" panose="03000509000000000000" pitchFamily="65" charset="-120"/>
                <a:ea typeface="標楷體" panose="03000509000000000000" pitchFamily="65" charset="-120"/>
                <a:hlinkClick r:id="rId2"/>
              </a:rPr>
              <a:t> Liang</a:t>
            </a:r>
            <a:r>
              <a:rPr lang="en-US" altLang="zh-TW" sz="1800" dirty="0">
                <a:latin typeface="標楷體" panose="03000509000000000000" pitchFamily="65" charset="-120"/>
                <a:ea typeface="標楷體" panose="03000509000000000000" pitchFamily="65" charset="-120"/>
              </a:rPr>
              <a:t>; </a:t>
            </a:r>
            <a:r>
              <a:rPr lang="en-US" altLang="zh-TW" sz="1800" dirty="0" err="1">
                <a:latin typeface="標楷體" panose="03000509000000000000" pitchFamily="65" charset="-120"/>
                <a:ea typeface="標楷體" panose="03000509000000000000" pitchFamily="65" charset="-120"/>
                <a:hlinkClick r:id="rId3"/>
              </a:rPr>
              <a:t>Hongjun</a:t>
            </a:r>
            <a:r>
              <a:rPr lang="en-US" altLang="zh-TW" sz="1800" dirty="0">
                <a:latin typeface="標楷體" panose="03000509000000000000" pitchFamily="65" charset="-120"/>
                <a:ea typeface="標楷體" panose="03000509000000000000" pitchFamily="65" charset="-120"/>
                <a:hlinkClick r:id="rId3"/>
              </a:rPr>
              <a:t> </a:t>
            </a:r>
            <a:r>
              <a:rPr lang="en-US" altLang="zh-TW" sz="1800" dirty="0" err="1">
                <a:latin typeface="標楷體" panose="03000509000000000000" pitchFamily="65" charset="-120"/>
                <a:ea typeface="標楷體" panose="03000509000000000000" pitchFamily="65" charset="-120"/>
                <a:hlinkClick r:id="rId3"/>
              </a:rPr>
              <a:t>Duan</a:t>
            </a:r>
            <a:r>
              <a:rPr lang="en-US" altLang="zh-TW" sz="1800" dirty="0">
                <a:latin typeface="標楷體" panose="03000509000000000000" pitchFamily="65" charset="-120"/>
                <a:ea typeface="標楷體" panose="03000509000000000000" pitchFamily="65" charset="-120"/>
              </a:rPr>
              <a:t>; </a:t>
            </a:r>
            <a:r>
              <a:rPr lang="en-US" altLang="zh-TW" sz="1800" dirty="0" err="1">
                <a:latin typeface="標楷體" panose="03000509000000000000" pitchFamily="65" charset="-120"/>
                <a:ea typeface="標楷體" panose="03000509000000000000" pitchFamily="65" charset="-120"/>
                <a:hlinkClick r:id="rId4"/>
              </a:rPr>
              <a:t>Jinli</a:t>
            </a:r>
            <a:r>
              <a:rPr lang="en-US" altLang="zh-TW" sz="1800" dirty="0">
                <a:latin typeface="標楷體" panose="03000509000000000000" pitchFamily="65" charset="-120"/>
                <a:ea typeface="標楷體" panose="03000509000000000000" pitchFamily="65" charset="-120"/>
                <a:hlinkClick r:id="rId4"/>
              </a:rPr>
              <a:t> Li</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等人提出了一種使用從單個慣性測量單元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傳感器獲得的加速度和角速度數據來估算步態高度的新方法。使用該方法實現了高精度的足部跟踪和垂直定位，他們的算法減少了 </a:t>
            </a:r>
            <a:r>
              <a:rPr lang="en-US" altLang="zh-TW" sz="1800" dirty="0">
                <a:latin typeface="標楷體" panose="03000509000000000000" pitchFamily="65" charset="-120"/>
                <a:ea typeface="標楷體" panose="03000509000000000000" pitchFamily="65" charset="-120"/>
              </a:rPr>
              <a:t>IMU </a:t>
            </a:r>
            <a:r>
              <a:rPr lang="zh-TW" altLang="en-US" sz="1800" dirty="0">
                <a:latin typeface="標楷體" panose="03000509000000000000" pitchFamily="65" charset="-120"/>
                <a:ea typeface="標楷體" panose="03000509000000000000" pitchFamily="65" charset="-120"/>
              </a:rPr>
              <a:t>傳感器的固有漂移，使用多閾值檢測方法來確定步態運動中的站立期和擺動期</a:t>
            </a:r>
            <a:r>
              <a:rPr lang="en-US" altLang="zh-TW" sz="1800" dirty="0">
                <a:latin typeface="標楷體" panose="03000509000000000000" pitchFamily="65" charset="-120"/>
                <a:ea typeface="標楷體" panose="03000509000000000000" pitchFamily="65" charset="-120"/>
              </a:rPr>
              <a:t>[8]</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endParaRPr lang="zh-TW" altLang="en-US" sz="1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3226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2.1-IMU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感測器與感測訊號</a:t>
            </a:r>
            <a:endParaRPr lang="zh-TW" altLang="en-US" dirty="0"/>
          </a:p>
        </p:txBody>
      </p:sp>
      <p:sp>
        <p:nvSpPr>
          <p:cNvPr id="3" name="內容版面配置區 2"/>
          <p:cNvSpPr>
            <a:spLocks noGrp="1"/>
          </p:cNvSpPr>
          <p:nvPr>
            <p:ph idx="1"/>
          </p:nvPr>
        </p:nvSpPr>
        <p:spPr>
          <a:xfrm>
            <a:off x="519113" y="1690689"/>
            <a:ext cx="10932054" cy="3839254"/>
          </a:xfrm>
        </p:spPr>
        <p:txBody>
          <a:bodyPr>
            <a:normAutofit/>
          </a:bodyPr>
          <a:lstStyle/>
          <a:p>
            <a:pPr marL="0" indent="0" algn="just">
              <a:lnSpc>
                <a:spcPct val="150000"/>
              </a:lnSpc>
              <a:spcBef>
                <a:spcPts val="120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在本研究中穿戴式感測器為實驗室自行開發</a:t>
            </a:r>
            <a:r>
              <a:rPr lang="en-US" altLang="zh-TW" sz="1800" dirty="0">
                <a:latin typeface="標楷體" panose="03000509000000000000" pitchFamily="65" charset="-120"/>
                <a:ea typeface="標楷體" panose="03000509000000000000" pitchFamily="65" charset="-120"/>
              </a:rPr>
              <a:t>IMU</a:t>
            </a:r>
            <a:r>
              <a:rPr lang="zh-TW" altLang="en-US" sz="1800" dirty="0">
                <a:latin typeface="標楷體" panose="03000509000000000000" pitchFamily="65" charset="-120"/>
                <a:ea typeface="標楷體" panose="03000509000000000000" pitchFamily="65" charset="-120"/>
              </a:rPr>
              <a:t>模組，以</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Bosch </a:t>
            </a:r>
            <a:r>
              <a:rPr lang="en-US" altLang="zh-TW" sz="1800" dirty="0" err="1">
                <a:latin typeface="標楷體" panose="03000509000000000000" pitchFamily="65" charset="-120"/>
                <a:ea typeface="標楷體" panose="03000509000000000000" pitchFamily="65" charset="-120"/>
                <a:cs typeface="Times New Roman" panose="02020603050405020304" pitchFamily="18" charset="0"/>
              </a:rPr>
              <a:t>Sensortec</a:t>
            </a:r>
            <a:r>
              <a:rPr lang="zh-TW" altLang="en-US" sz="1800" dirty="0">
                <a:latin typeface="標楷體" panose="03000509000000000000" pitchFamily="65" charset="-120"/>
                <a:ea typeface="標楷體" panose="03000509000000000000" pitchFamily="65" charset="-120"/>
              </a:rPr>
              <a:t>公司的</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BNO055</a:t>
            </a:r>
            <a:r>
              <a:rPr lang="zh-TW" altLang="en-US" sz="1800" dirty="0">
                <a:latin typeface="標楷體" panose="03000509000000000000" pitchFamily="65" charset="-120"/>
                <a:ea typeface="標楷體" panose="03000509000000000000" pitchFamily="65" charset="-120"/>
              </a:rPr>
              <a:t>九軸感測器為核心</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如圖</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所示</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a:t>
            </a:r>
            <a:r>
              <a:rPr lang="zh-TW" altLang="en-US" sz="1800" dirty="0">
                <a:solidFill>
                  <a:srgbClr val="FF0000"/>
                </a:solidFill>
                <a:latin typeface="標楷體" panose="03000509000000000000" pitchFamily="65" charset="-120"/>
                <a:ea typeface="標楷體" panose="03000509000000000000" pitchFamily="65" charset="-120"/>
              </a:rPr>
              <a:t>以頻率為</a:t>
            </a:r>
            <a:r>
              <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100HZ</a:t>
            </a:r>
            <a:r>
              <a:rPr lang="zh-TW" altLang="en-US" sz="1800" dirty="0">
                <a:solidFill>
                  <a:srgbClr val="FF0000"/>
                </a:solidFill>
                <a:latin typeface="標楷體" panose="03000509000000000000" pitchFamily="65" charset="-120"/>
                <a:ea typeface="標楷體" panose="03000509000000000000" pitchFamily="65" charset="-120"/>
              </a:rPr>
              <a:t>的訊號採樣率記錄病人走路過程的步態訊號</a:t>
            </a:r>
            <a:r>
              <a:rPr lang="zh-TW" altLang="en-US" sz="1800" dirty="0">
                <a:latin typeface="標楷體" panose="03000509000000000000" pitchFamily="65" charset="-120"/>
                <a:ea typeface="標楷體" panose="03000509000000000000" pitchFamily="65" charset="-120"/>
              </a:rPr>
              <a:t>，從</a:t>
            </a:r>
            <a:r>
              <a:rPr lang="en-US" altLang="zh-TW" sz="1800" dirty="0">
                <a:latin typeface="標楷體" panose="03000509000000000000" pitchFamily="65" charset="-120"/>
                <a:ea typeface="標楷體" panose="03000509000000000000" pitchFamily="65" charset="-120"/>
              </a:rPr>
              <a:t>IMU</a:t>
            </a:r>
            <a:r>
              <a:rPr lang="zh-TW" altLang="en-US" sz="1800" dirty="0">
                <a:latin typeface="標楷體" panose="03000509000000000000" pitchFamily="65" charset="-120"/>
                <a:ea typeface="標楷體" panose="03000509000000000000" pitchFamily="65" charset="-120"/>
              </a:rPr>
              <a:t>模組能獲得加速度、陀螺儀、歐拉角、磁力計訊號，最後透過藍芽模組</a:t>
            </a:r>
            <a:r>
              <a:rPr lang="en-US"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MDBT40)</a:t>
            </a:r>
            <a:r>
              <a:rPr lang="zh-TW" altLang="en-US" sz="1800" dirty="0">
                <a:latin typeface="標楷體" panose="03000509000000000000" pitchFamily="65" charset="-120"/>
                <a:ea typeface="標楷體" panose="03000509000000000000" pitchFamily="65" charset="-120"/>
              </a:rPr>
              <a:t>傳輸至個人電腦，且將訊號以</a:t>
            </a:r>
            <a:r>
              <a:rPr lang="en-US" altLang="zh-TW" sz="1800" dirty="0">
                <a:latin typeface="標楷體" panose="03000509000000000000" pitchFamily="65" charset="-120"/>
                <a:ea typeface="標楷體" panose="03000509000000000000" pitchFamily="65" charset="-120"/>
                <a:cs typeface="Times New Roman" panose="02020603050405020304" pitchFamily="18" charset="0"/>
              </a:rPr>
              <a:t>json</a:t>
            </a:r>
            <a:r>
              <a:rPr lang="zh-TW" altLang="en-US" sz="1800" dirty="0">
                <a:latin typeface="標楷體" panose="03000509000000000000" pitchFamily="65" charset="-120"/>
                <a:ea typeface="標楷體" panose="03000509000000000000" pitchFamily="65" charset="-120"/>
              </a:rPr>
              <a:t>資料格式儲存方便後續處理。</a:t>
            </a:r>
            <a:endParaRPr lang="en-US" altLang="zh-TW" sz="1800" dirty="0">
              <a:latin typeface="標楷體" panose="03000509000000000000" pitchFamily="65" charset="-120"/>
              <a:ea typeface="標楷體" panose="03000509000000000000" pitchFamily="65" charset="-120"/>
            </a:endParaRPr>
          </a:p>
          <a:p>
            <a:pPr marL="0" indent="0" algn="just">
              <a:lnSpc>
                <a:spcPct val="150000"/>
              </a:lnSpc>
              <a:spcBef>
                <a:spcPts val="1200"/>
              </a:spcBef>
              <a:buNone/>
            </a:pP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在過程中我們會使用到</a:t>
            </a:r>
            <a:r>
              <a:rPr lang="en-US" altLang="zh-TW" sz="1800" dirty="0" err="1">
                <a:latin typeface="標楷體" panose="03000509000000000000" pitchFamily="65" charset="-120"/>
                <a:ea typeface="標楷體" panose="03000509000000000000" pitchFamily="65" charset="-120"/>
              </a:rPr>
              <a:t>Gopro</a:t>
            </a:r>
            <a:r>
              <a:rPr lang="zh-TW" altLang="en-US" sz="1800" dirty="0">
                <a:latin typeface="標楷體" panose="03000509000000000000" pitchFamily="65" charset="-120"/>
                <a:ea typeface="標楷體" panose="03000509000000000000" pitchFamily="65" charset="-120"/>
              </a:rPr>
              <a:t>運動攝影機</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如圖</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所示</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，以每秒鐘</a:t>
            </a:r>
            <a:r>
              <a:rPr lang="en-US" altLang="zh-TW" sz="1800" dirty="0">
                <a:latin typeface="標楷體" panose="03000509000000000000" pitchFamily="65" charset="-120"/>
                <a:ea typeface="標楷體" panose="03000509000000000000" pitchFamily="65" charset="-120"/>
              </a:rPr>
              <a:t>120HZ</a:t>
            </a:r>
            <a:r>
              <a:rPr lang="zh-TW" altLang="en-US" sz="1800" dirty="0">
                <a:latin typeface="標楷體" panose="03000509000000000000" pitchFamily="65" charset="-120"/>
                <a:ea typeface="標楷體" panose="03000509000000000000" pitchFamily="65" charset="-120"/>
              </a:rPr>
              <a:t>的方式全程記錄病人收案的過程，以利於後續對於訊號紀錄判別的其中一個依據。</a:t>
            </a:r>
            <a:endPar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indent="0">
              <a:lnSpc>
                <a:spcPct val="170000"/>
              </a:lnSpc>
              <a:buNone/>
            </a:pPr>
            <a:endPar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indent="0">
              <a:buNone/>
            </a:pPr>
            <a:endParaRPr lang="en-US" altLang="zh-TW" sz="18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798273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45264</TotalTime>
  <Words>3364</Words>
  <Application>Microsoft Office PowerPoint</Application>
  <PresentationFormat>寬螢幕</PresentationFormat>
  <Paragraphs>188</Paragraphs>
  <Slides>33</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33</vt:i4>
      </vt:variant>
    </vt:vector>
  </HeadingPairs>
  <TitlesOfParts>
    <vt:vector size="44" baseType="lpstr">
      <vt:lpstr>新細明體</vt:lpstr>
      <vt:lpstr>標楷體</vt:lpstr>
      <vt:lpstr>Arial</vt:lpstr>
      <vt:lpstr>Calibri</vt:lpstr>
      <vt:lpstr>Calibri Light</vt:lpstr>
      <vt:lpstr>Cambria Math</vt:lpstr>
      <vt:lpstr>Symbol</vt:lpstr>
      <vt:lpstr>Times New Roman</vt:lpstr>
      <vt:lpstr>Wingdings</vt:lpstr>
      <vt:lpstr>Wingdings 2</vt:lpstr>
      <vt:lpstr>Office 佈景主題</vt:lpstr>
      <vt:lpstr>基於儀器步態分析裝置，客觀性評估手術前/後LSS病患疼痛感的改善程度 Objective assessment of patients' pre/post-operative walking function improvement using a wearable gait analysis device </vt:lpstr>
      <vt:lpstr>Using a new wearable detecting instrument to investigate pathologic neurological claudication due to degenerative lumbar canal stenosis Investigation of pathological gait with instrumental gait analysis, using the example of spinal stenosis 以新的穿戴式步態偵測器調查病理性步態，以脊椎狹窄症為例 以儀器步態分析調查病理性步態，以脊椎狹窄症為例</vt:lpstr>
      <vt:lpstr>Instrumental Gait Analysis to Investigate Pathologic Neurological Claudication due to Degenerative Lumbar Canal Stenosis  儀器步態分析研究退行性腰椎管狹窄引起的病理性神經性跛行</vt:lpstr>
      <vt:lpstr>論文題目評估</vt:lpstr>
      <vt:lpstr>章節分段</vt:lpstr>
      <vt:lpstr>Chapter 1-簡介Introduction</vt:lpstr>
      <vt:lpstr>Chapter 1-簡介Introduction</vt:lpstr>
      <vt:lpstr>Chapter 1-簡介Introduction</vt:lpstr>
      <vt:lpstr>2.1-IMU感測器與感測訊號</vt:lpstr>
      <vt:lpstr>2.1-IMU感測器與感測訊號</vt:lpstr>
      <vt:lpstr>2.1-IMU感測器與感測訊號</vt:lpstr>
      <vt:lpstr>2.2-受試者資訊</vt:lpstr>
      <vt:lpstr>2.3-實驗流程</vt:lpstr>
      <vt:lpstr>2.3-實驗流程</vt:lpstr>
      <vt:lpstr>2.3-實驗流程</vt:lpstr>
      <vt:lpstr>2.4-步態週期</vt:lpstr>
      <vt:lpstr>2.4-步態週期</vt:lpstr>
      <vt:lpstr>Chapter 3-方法Methods</vt:lpstr>
      <vt:lpstr>3.1-研究方法</vt:lpstr>
      <vt:lpstr>3.1-研究方法</vt:lpstr>
      <vt:lpstr>3.2-訊號前處理/訊號淨化方法</vt:lpstr>
      <vt:lpstr>3.2-訊號特徵設計與提取方法</vt:lpstr>
      <vt:lpstr>3.3-訊號特徵設計與提取方法</vt:lpstr>
      <vt:lpstr>3.3-訊號處理流程</vt:lpstr>
      <vt:lpstr>3.3-訊號特徵設計與提取方法</vt:lpstr>
      <vt:lpstr>3.3-訊號特徵設計與提取方法</vt:lpstr>
      <vt:lpstr>3.4-訊號分類與辨識</vt:lpstr>
      <vt:lpstr>Chapter 4-結果分析Results</vt:lpstr>
      <vt:lpstr>Chapter 5-結論Conclusions</vt:lpstr>
      <vt:lpstr>碩論撰寫順序建議</vt:lpstr>
      <vt:lpstr>附錄一</vt:lpstr>
      <vt:lpstr>參考文獻</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步態科技成果分享</dc:title>
  <dc:creator>王文楓</dc:creator>
  <cp:lastModifiedBy>戴華偉</cp:lastModifiedBy>
  <cp:revision>129</cp:revision>
  <dcterms:created xsi:type="dcterms:W3CDTF">2017-04-07T03:25:31Z</dcterms:created>
  <dcterms:modified xsi:type="dcterms:W3CDTF">2023-04-07T13:18:06Z</dcterms:modified>
</cp:coreProperties>
</file>