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296" r:id="rId4"/>
    <p:sldId id="303" r:id="rId5"/>
    <p:sldId id="277" r:id="rId6"/>
    <p:sldId id="278" r:id="rId7"/>
    <p:sldId id="297" r:id="rId8"/>
    <p:sldId id="279" r:id="rId9"/>
    <p:sldId id="298" r:id="rId10"/>
    <p:sldId id="30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E3460-40DB-4E1E-A755-D83ED6AC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7CFC95-5892-4197-BB84-B85E85157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C0650-F404-417F-8F82-1BAECFE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8B0E7-CB24-4137-A467-64C7A648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FF534-79B4-4DD0-8A86-DBDA9FDE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6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08854-8A74-4D2B-8337-21086BF6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9CCA59-D5C3-4FF0-9BB2-A14CD5EF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85BFC-E291-4735-9FB5-9A2ECC7B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4106-3E01-4AD1-B537-FFD25620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70FE1-6AD2-49E7-AA1A-BC4276C3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FE45D9-3589-4817-BC67-DF7A02993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E4CE20-D5DB-4DD1-9BDD-6EF1DD30E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9D1CE-6F28-480C-8C6A-56B3CE63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63236-DBDD-4054-8978-3B534BE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ACEAE-DBEB-4482-9532-0565BCC9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3E80E-783B-496C-8546-69B90A4B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27EEA-E49D-4D5C-A023-F88DEC6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8EAB0-BBA3-4DA0-B57B-DFD5FC9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121F-EA98-4072-BCCD-EB5765CD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4F034-D781-44F0-9562-620AE1E0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3609E-498E-462C-BC4A-32FEFABF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8AE14-344E-4B97-9099-F70B51E9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D106A-5D2A-45E8-8815-C3E61F7A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B6DA8-B30D-4C1E-9369-A91AD08A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F53D7-842B-43A8-A83E-C8216B2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5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5910B-F3DA-44FD-8838-01CE1444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55D3C-2717-4B9F-A79A-E87498C9D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CD9095-729E-4387-9228-99453A65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992D35-78E2-4B09-B11A-2873D55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C9944-13E9-471E-BFE8-39AC6896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C4793B-66F1-40D7-83E9-2D3424E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6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0F0CC-675F-4D80-9687-F8A8D1ED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0F1B1-C4ED-4F58-B4B7-EABC7A0F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C6E91B-5C1F-4506-B0EF-28E57898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03E991-803C-4F22-A1CF-898FD4800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378C87-6111-4761-87D0-E882076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C4318C-818F-4238-ABAB-2B8D6639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C7B223-8201-47F3-AD30-6D9EA5F2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BB11BE-C600-4050-BF88-CAA8FD0A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9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80475-10AD-441C-B43C-9FD802D7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6B6CB7-8C2B-4941-B3E3-948F3FE2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0C93DC-1C67-4100-8ECA-DD58BE5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3EC5CF-A3A4-49B8-AF07-D45079B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847B5B-AE4F-4C30-B1D3-03AC408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EF0CC4-8A6B-4E66-8531-2A2B7BB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7DD1E1-5497-4C04-84DA-8433252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5CFB2-9FE8-402E-A234-BA6B0A98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71E61-646D-497D-9E39-38DD3D2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872D57-4AF1-4CCF-BFE7-66FD254D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DCEFAD-D397-43A9-B542-9D90AA6E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BBB7E-8550-4E27-827D-C595FC70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7CB25D-E44C-4813-B55A-C2A2648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3C585-1FA1-41DB-A338-1827A49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83BF36-FA9D-4B0D-8B80-A2EC2C51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384FB1-C08A-4296-A7E0-98DDD0D9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39CBCF-FFB3-45C7-8D09-98815D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2C35E7-94C5-43A5-93CD-810525F9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91105D-84BC-4A17-B8C1-1493F06B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5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9E751A-24E0-4991-8C7E-B9B4AE8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81924-2D74-47DA-AA21-5245880D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A139A-BCA8-476B-AD0B-BFDB1FE85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F74B-D36B-468D-8B43-A879B75157F4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B0EB7-AEDA-4D87-B249-6972DEFE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4B324B-81C3-43D9-845B-8B91C88E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6102-50F1-4F1B-85E1-B48537050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Chapter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材料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M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訊號種類，及被使用到的訊號性質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相關研究領域概述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-GAIT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本論文內專用之名詞定義與解釋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實驗儀器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實驗方法和流程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碩論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-protocol)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請看圖說故事，自行加入文字說明，圖形是學長的，有版權問題！！，宜自行重劃</a:t>
            </a:r>
            <a:r>
              <a:rPr lang="en-US" altLang="zh-TW" sz="4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TW" altLang="en-US" sz="40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7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307CF-78AC-4277-98A6-72186613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2" y="37589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步態週期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66DC018-B51E-4932-A7DA-C5BE96B4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5" y="1391593"/>
            <a:ext cx="11997265" cy="541983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透過上面七個步態特徵可以產生出七個步態時期，分別有擺盪時期和站立時期。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擺盪時期包含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擺動初期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(Initial swing):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拇指離地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(Toe off)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開始到兩腳相鄰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(Feet adjacent)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擺動中期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(Mid swing):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兩腳相鄰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(Feet adjacent)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開始到脛骨垂直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(Tibia vertical)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擺動末期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(terminal swing):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脛骨垂直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(Tibia vertical)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開始到腳跟著地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(Initial contact)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站立時期包含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著地支撐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(loading response):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腳跟著地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(Initial contact)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開始到腳底擺平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(Foot flat)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站立中期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(mid stance):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腳底擺平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(Foot flat)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開始到腳跟抬起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(Heel rise)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站立末期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(terminal stance) 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腳跟抬起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(Heel rise)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開始到另一腳的腳跟著地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(Opposite heel strike)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3" indent="-342900" algn="just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(pre-swing):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另一腳的腳跟著地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(Opposite heel strike)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開始到下一個拇指離地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(Next toe off)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>
              <a:lnSpc>
                <a:spcPct val="170000"/>
              </a:lnSpc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70000"/>
              </a:lnSpc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F57D6F2F-081A-475C-AA5F-405C01BF845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0" y="4032630"/>
            <a:ext cx="0" cy="2880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B071FAB-7753-4C90-A12B-5619B1FF82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1" y="1960673"/>
            <a:ext cx="0" cy="18000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5321468-8702-476A-9FA9-0F198B7CAD4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0" y="1725271"/>
            <a:ext cx="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研究儀器與感測訊號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214" y="1796522"/>
            <a:ext cx="10982324" cy="38392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在本研究中，使用我們實驗室自行研發的穿戴式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九軸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感測器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態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慣性感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測器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如圖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，步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態感測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器的組成包含：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慣性感測器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(Bosch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Sensortec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公司生產，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型號：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BNO055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、藍芽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Raytac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Corporation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公司生產，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型號：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MDBT40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、電源開關及鋰電池等。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在步態訊號收集中，先將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慣性測量模組取樣頻率設定為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100HZ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，當感測器收集訊號完成後，把原始步態訊號以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文件格式存檔，再透過藍芽與平板電腦連線，並且讓收集到的步態訊號傳輸至平板電腦，最後使用網際網路上傳到實驗室伺服器做資料的保存。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在過程中我們會使用到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Gopro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運動攝影機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如圖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，以每秒鐘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120HZ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的方式錄影，全程記錄病人收案的過程，以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對慣性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步態訊號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紀錄分析時的步態動作影像紀錄之依據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研究儀器與感測訊號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A9BC397-8167-48B8-96DA-449EB452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5" y="1906691"/>
            <a:ext cx="5512055" cy="304461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54A9D9-B6D2-4EC7-B929-F3566A75528E}"/>
              </a:ext>
            </a:extLst>
          </p:cNvPr>
          <p:cNvSpPr txBox="1"/>
          <p:nvPr/>
        </p:nvSpPr>
        <p:spPr>
          <a:xfrm>
            <a:off x="7209308" y="523325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2:Gopro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運動攝影機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706523-C285-4F0D-A66A-56107F5DDCE7}"/>
              </a:ext>
            </a:extLst>
          </p:cNvPr>
          <p:cNvSpPr txBox="1"/>
          <p:nvPr/>
        </p:nvSpPr>
        <p:spPr>
          <a:xfrm>
            <a:off x="2208893" y="52332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感測器示意圖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612D8-EA34-41C1-BBBA-8DBAEC92EF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0" t="8046" r="10329" b="4787"/>
          <a:stretch/>
        </p:blipFill>
        <p:spPr>
          <a:xfrm>
            <a:off x="6983511" y="2720322"/>
            <a:ext cx="306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9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307CF-78AC-4277-98A6-72186613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2" y="37589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研究儀器與感測訊號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66DC018-B51E-4932-A7DA-C5BE96B4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1374661"/>
            <a:ext cx="11210921" cy="1325563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在本研究中主要分析訊號為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IMU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慣性感測器的訊號，包括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加速度計產生的三軸加速度計訊號與陀螺儀產生的三軸陀螺儀訊號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F57D6F2F-081A-475C-AA5F-405C01BF845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0" y="4238463"/>
            <a:ext cx="0" cy="2880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B071FAB-7753-4C90-A12B-5619B1FF82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1" y="1960673"/>
            <a:ext cx="0" cy="18000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15B6CAC-1861-49CF-BCC4-866D38832BE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8" y="3887853"/>
            <a:ext cx="0" cy="28800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5321468-8702-476A-9FA9-0F198B7CAD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0" y="1725271"/>
            <a:ext cx="0" cy="28800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B2E79EA5-D131-4526-80F5-79A2794D7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57" y="2860673"/>
            <a:ext cx="5836373" cy="361484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461835-FB8E-48A1-BC0B-931FD036D1D4}"/>
              </a:ext>
            </a:extLst>
          </p:cNvPr>
          <p:cNvSpPr txBox="1"/>
          <p:nvPr/>
        </p:nvSpPr>
        <p:spPr>
          <a:xfrm>
            <a:off x="4529544" y="63985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加速度和陀螺儀訊號</a:t>
            </a:r>
          </a:p>
        </p:txBody>
      </p:sp>
    </p:spTree>
    <p:extLst>
      <p:ext uri="{BB962C8B-B14F-4D97-AF65-F5344CB8AC3E}">
        <p14:creationId xmlns:p14="http://schemas.microsoft.com/office/powerpoint/2010/main" val="61931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2.2-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受試者資訊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1073" y="1610254"/>
            <a:ext cx="11109854" cy="50845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所有受試者在參與實驗之前，都會請他們填寫書面的知情同意書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如附錄一所示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，並且根據病患的複診時間安排收案，以及在收案前會請受測者告知我們對方的姓名、年齡、疼痛情形且做紀錄。本研究收案時間為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月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號 至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月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日。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本研究受測者條件如下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(IRB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的內容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本研究的受試者都來自於雲林縣斗六市國立成功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大學醫學院附設醫院斗六分院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骨科門診的病患，女性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位、男性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位，共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受試者，受試者平均年齡為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±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，經由骨科主治醫生診斷為退行性腰椎管狹窄引起的跛行病患。研究期間病人收案次數是以病人的回診次數視情況而定，至少要手術前乙次、手術後乙次且進行步態訊號收集。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本研究實驗在根據醫生的判定，病患疼痛狀態主要可以分為兩種，第一種為右腳的疼痛類型病人，第二種為左腳疼痛類型的病人，在本實驗數據中各占比為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X%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X%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52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2.3-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9113" y="1690688"/>
            <a:ext cx="10720388" cy="402007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我們的受測者都在醫院內部進行收案，在測驗之前我們會安排受測者站在指定位置，會將感測器綁在兩腳腳踝外側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，同時會另一位同學會與受測者告知實驗的過程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，因為在過程中會希望在病患行走的過程中出現疼痛的情況，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r>
              <a:rPr lang="zh-TW" altLang="en-US" sz="18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</a:t>
            </a:r>
            <a:r>
              <a:rPr lang="zh-TW" altLang="en-US" sz="18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醫生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護理</a:t>
            </a:r>
            <a:r>
              <a:rPr lang="zh-TW" altLang="en-US" sz="18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師等醫療專家在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旁邊全程協助我們收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案。當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受試著無法行走完實驗流程，我們將會立即中斷實驗，並與醫護人員和醫生攙扶至座位休息且檢查狀況。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在實驗場地中我們會在走廊頭尾放置三角錐做距離定位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請受試者以繞過兩側三角錐的方式正常行走，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以每隔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秒都會與受試者進行一次詢問的方式做疼痛紀錄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，並且在訊號點去做分級紀錄，總共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種分類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33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2.3-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實驗流程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EE8BBF-D5EC-4158-A2C1-EC4E414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79" y="1318155"/>
            <a:ext cx="5277093" cy="466999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BA8E4A2-3092-48CC-9600-49F5C3DB38F2}"/>
              </a:ext>
            </a:extLst>
          </p:cNvPr>
          <p:cNvSpPr txBox="1"/>
          <p:nvPr/>
        </p:nvSpPr>
        <p:spPr>
          <a:xfrm>
            <a:off x="7890291" y="6119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實驗流程圖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B502D9-49F0-B02B-D71E-83CB227F0960}"/>
              </a:ext>
            </a:extLst>
          </p:cNvPr>
          <p:cNvSpPr txBox="1"/>
          <p:nvPr/>
        </p:nvSpPr>
        <p:spPr>
          <a:xfrm>
            <a:off x="1666810" y="61193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感測器安裝示意圖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1AF274-463A-4870-AE34-43D36EC67F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92" y="1611753"/>
            <a:ext cx="3439889" cy="4586518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B1F727E-1E09-405A-8A7A-95C70EEE772B}"/>
              </a:ext>
            </a:extLst>
          </p:cNvPr>
          <p:cNvCxnSpPr>
            <a:cxnSpLocks/>
          </p:cNvCxnSpPr>
          <p:nvPr/>
        </p:nvCxnSpPr>
        <p:spPr>
          <a:xfrm flipV="1">
            <a:off x="2474817" y="4958687"/>
            <a:ext cx="1446640" cy="4254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C671E3A-86DA-4199-972B-C165802D7D58}"/>
              </a:ext>
            </a:extLst>
          </p:cNvPr>
          <p:cNvCxnSpPr>
            <a:cxnSpLocks/>
          </p:cNvCxnSpPr>
          <p:nvPr/>
        </p:nvCxnSpPr>
        <p:spPr>
          <a:xfrm flipV="1">
            <a:off x="2474817" y="3957851"/>
            <a:ext cx="0" cy="104337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61FB9E7-D5DE-4180-BF1C-7ADE72B2E9AC}"/>
              </a:ext>
            </a:extLst>
          </p:cNvPr>
          <p:cNvCxnSpPr>
            <a:cxnSpLocks/>
          </p:cNvCxnSpPr>
          <p:nvPr/>
        </p:nvCxnSpPr>
        <p:spPr>
          <a:xfrm flipH="1">
            <a:off x="1999397" y="4979957"/>
            <a:ext cx="475420" cy="77617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366241-EE41-4F93-A58F-FF1F48C7F0ED}"/>
              </a:ext>
            </a:extLst>
          </p:cNvPr>
          <p:cNvSpPr txBox="1"/>
          <p:nvPr/>
        </p:nvSpPr>
        <p:spPr>
          <a:xfrm>
            <a:off x="3034674" y="49926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48826-4F81-4579-959C-66E050EB49B7}"/>
              </a:ext>
            </a:extLst>
          </p:cNvPr>
          <p:cNvSpPr txBox="1"/>
          <p:nvPr/>
        </p:nvSpPr>
        <p:spPr>
          <a:xfrm>
            <a:off x="1449926" y="4185799"/>
            <a:ext cx="97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B50C2E-9FD1-4F3D-ADC9-CD1228B766A1}"/>
              </a:ext>
            </a:extLst>
          </p:cNvPr>
          <p:cNvSpPr txBox="1"/>
          <p:nvPr/>
        </p:nvSpPr>
        <p:spPr>
          <a:xfrm>
            <a:off x="1999397" y="558150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2.3-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實驗流程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0B111-8097-4B88-869C-B4FF7A00E9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1658" y="2501900"/>
          <a:ext cx="480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09">
                  <a:extLst>
                    <a:ext uri="{9D8B030D-6E8A-4147-A177-3AD203B41FA5}">
                      <a16:colId xmlns:a16="http://schemas.microsoft.com/office/drawing/2014/main" val="3941419543"/>
                    </a:ext>
                  </a:extLst>
                </a:gridCol>
                <a:gridCol w="3084891">
                  <a:extLst>
                    <a:ext uri="{9D8B030D-6E8A-4147-A177-3AD203B41FA5}">
                      <a16:colId xmlns:a16="http://schemas.microsoft.com/office/drawing/2014/main" val="27519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步態特徵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身體表現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3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不疼痛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身體無異常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5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一級疼痛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身體有點疼痛感覺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8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二級疼痛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走路姿態開始出現跛行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6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三級疼痛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痛到無法行走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778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03111F9-4587-478A-8BD8-173AFE3C0D76}"/>
              </a:ext>
            </a:extLst>
          </p:cNvPr>
          <p:cNvSpPr txBox="1"/>
          <p:nvPr/>
        </p:nvSpPr>
        <p:spPr>
          <a:xfrm>
            <a:off x="8756497" y="53055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步態特徵定義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7DDE65-B892-D353-FB66-F6C02DBF8564}"/>
              </a:ext>
            </a:extLst>
          </p:cNvPr>
          <p:cNvSpPr txBox="1"/>
          <p:nvPr/>
        </p:nvSpPr>
        <p:spPr>
          <a:xfrm>
            <a:off x="2188631" y="59418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受測者行走路徑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B174D31-6056-7B69-649D-DB427A537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" y="2046514"/>
            <a:ext cx="6672943" cy="37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307CF-78AC-4277-98A6-72186613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2" y="375896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步態週期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66DC018-B51E-4932-A7DA-C5BE96B4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9" y="1374661"/>
            <a:ext cx="11413062" cy="52589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步態週期主要分為兩個情況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所示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，一個為站立期，一個為擺盪時期，當一隻腳為站立時期，另一隻腳就會呈現擺盪時期，擺盪時期和站立時期各有不同的特徵。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擺盪期特徵包含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拇指離地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(Toe off)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、兩腳相鄰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(Feet adjacent)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、脛骨垂直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(Tibia vertical)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7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站立期特徵包含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腳跟著地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(Initial contact)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、腳底擺平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(Foot flat)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、腳跟抬起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(Heel rise)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、另一腳的腳跟著地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(Opposite heel strike)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70000"/>
              </a:lnSpc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F57D6F2F-081A-475C-AA5F-405C01BF845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0" y="4032630"/>
            <a:ext cx="0" cy="2880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B071FAB-7753-4C90-A12B-5619B1FF82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21" y="1960673"/>
            <a:ext cx="0" cy="18000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55321468-8702-476A-9FA9-0F198B7CAD4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0" y="1725271"/>
            <a:ext cx="0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390CF90-C723-41DD-BB57-7E0640F61ADE}"/>
              </a:ext>
            </a:extLst>
          </p:cNvPr>
          <p:cNvSpPr txBox="1"/>
          <p:nvPr/>
        </p:nvSpPr>
        <p:spPr>
          <a:xfrm>
            <a:off x="5058105" y="6403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步態週期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EEE9CE-902D-4E7A-B4C0-5F9F2B42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604" y="4004147"/>
            <a:ext cx="6004064" cy="238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1220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Wingdings</vt:lpstr>
      <vt:lpstr>Office 佈景主題</vt:lpstr>
      <vt:lpstr>Chapter 2-材料Materials</vt:lpstr>
      <vt:lpstr>2.1-研究儀器與感測訊號</vt:lpstr>
      <vt:lpstr>2.1-研究儀器與感測訊號</vt:lpstr>
      <vt:lpstr>2.1-研究儀器與感測訊號</vt:lpstr>
      <vt:lpstr>2.2-受試者資訊</vt:lpstr>
      <vt:lpstr>2.3-實驗流程</vt:lpstr>
      <vt:lpstr>2.3-實驗流程</vt:lpstr>
      <vt:lpstr>2.3-實驗流程</vt:lpstr>
      <vt:lpstr>2.4-步態週期</vt:lpstr>
      <vt:lpstr>2.4-步態週期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2-材料Materials</dc:title>
  <dc:creator>戴華偉</dc:creator>
  <cp:lastModifiedBy>王文楓</cp:lastModifiedBy>
  <cp:revision>8</cp:revision>
  <dcterms:created xsi:type="dcterms:W3CDTF">2023-04-11T06:15:22Z</dcterms:created>
  <dcterms:modified xsi:type="dcterms:W3CDTF">2023-04-17T16:06:11Z</dcterms:modified>
</cp:coreProperties>
</file>