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8" r:id="rId3"/>
    <p:sldId id="281" r:id="rId4"/>
    <p:sldId id="286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6E4"/>
    <a:srgbClr val="257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B4CA-6FC1-4CD0-8BA1-3FF751015B8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7181-FE6B-45A4-AFB3-5CF4768F5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51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B4CA-6FC1-4CD0-8BA1-3FF751015B8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7181-FE6B-45A4-AFB3-5CF4768F5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0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B4CA-6FC1-4CD0-8BA1-3FF751015B8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7181-FE6B-45A4-AFB3-5CF4768F5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B4CA-6FC1-4CD0-8BA1-3FF751015B8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7181-FE6B-45A4-AFB3-5CF4768F5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9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B4CA-6FC1-4CD0-8BA1-3FF751015B8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7181-FE6B-45A4-AFB3-5CF4768F5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1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B4CA-6FC1-4CD0-8BA1-3FF751015B8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7181-FE6B-45A4-AFB3-5CF4768F5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3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B4CA-6FC1-4CD0-8BA1-3FF751015B8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7181-FE6B-45A4-AFB3-5CF4768F5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B4CA-6FC1-4CD0-8BA1-3FF751015B8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7181-FE6B-45A4-AFB3-5CF4768F5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5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B4CA-6FC1-4CD0-8BA1-3FF751015B8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7181-FE6B-45A4-AFB3-5CF4768F5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B4CA-6FC1-4CD0-8BA1-3FF751015B8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7181-FE6B-45A4-AFB3-5CF4768F5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6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B4CA-6FC1-4CD0-8BA1-3FF751015B8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7181-FE6B-45A4-AFB3-5CF4768F5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3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B4CA-6FC1-4CD0-8BA1-3FF751015B8E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37181-FE6B-45A4-AFB3-5CF4768F5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0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bootstrap@5.3.0" TargetMode="External"/><Relationship Id="rId7" Type="http://schemas.openxmlformats.org/officeDocument/2006/relationships/hyperlink" Target="https://emart.ssg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front.homeplus.co.kr/" TargetMode="External"/><Relationship Id="rId11" Type="http://schemas.openxmlformats.org/officeDocument/2006/relationships/image" Target="../media/image1.wmf"/><Relationship Id="rId5" Type="http://schemas.openxmlformats.org/officeDocument/2006/relationships/hyperlink" Target="https://cu.bgfretail.com/index.do" TargetMode="External"/><Relationship Id="rId10" Type="http://schemas.openxmlformats.org/officeDocument/2006/relationships/oleObject" Target="../embeddings/oleObject2.bin"/><Relationship Id="rId4" Type="http://schemas.openxmlformats.org/officeDocument/2006/relationships/hyperlink" Target="http://gs25.gsretail.com/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/>
          <a:p>
            <a:r>
              <a:rPr lang="ko-KR" altLang="en-US" dirty="0" smtClean="0"/>
              <a:t>와라</a:t>
            </a:r>
            <a:r>
              <a:rPr lang="en-US" altLang="ko-KR" dirty="0" smtClean="0"/>
              <a:t>!</a:t>
            </a:r>
            <a:r>
              <a:rPr lang="ko-KR" altLang="en-US" dirty="0" smtClean="0"/>
              <a:t> 편의점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– </a:t>
            </a:r>
            <a:r>
              <a:rPr lang="ko-KR" altLang="en-US" dirty="0" smtClean="0"/>
              <a:t>미니 프로젝트 </a:t>
            </a:r>
            <a:r>
              <a:rPr lang="en-US" altLang="ko-KR" dirty="0" smtClean="0"/>
              <a:t>–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양선영</a:t>
            </a:r>
            <a:endParaRPr lang="en-US" altLang="ko-KR" dirty="0" smtClean="0"/>
          </a:p>
          <a:p>
            <a:r>
              <a:rPr lang="en-US" altLang="ko-KR" dirty="0" smtClean="0"/>
              <a:t>2023.08.10.</a:t>
            </a:r>
            <a:endParaRPr lang="ko-KR" altLang="en-US" dirty="0"/>
          </a:p>
        </p:txBody>
      </p:sp>
      <p:pic>
        <p:nvPicPr>
          <p:cNvPr id="4" name="Picture 2" descr="8998975041_fl.jpg (680×913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6" t="11301" r="32009" b="81690"/>
          <a:stretch/>
        </p:blipFill>
        <p:spPr bwMode="auto">
          <a:xfrm>
            <a:off x="2673882" y="1691033"/>
            <a:ext cx="4558237" cy="125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15578"/>
              </p:ext>
            </p:extLst>
          </p:nvPr>
        </p:nvGraphicFramePr>
        <p:xfrm>
          <a:off x="2723402" y="1831538"/>
          <a:ext cx="4459197" cy="110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Image" r:id="rId4" imgW="2104560" imgH="523800" progId="Photoshop.Image.21">
                  <p:embed/>
                </p:oleObj>
              </mc:Choice>
              <mc:Fallback>
                <p:oleObj name="Image" r:id="rId4" imgW="2104560" imgH="523800" progId="Photoshop.Image.21">
                  <p:embed/>
                  <p:pic>
                    <p:nvPicPr>
                      <p:cNvPr id="13" name="개체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23402" y="1831538"/>
                        <a:ext cx="4459197" cy="1109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95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4_cyanzzang.jpg (300×34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00" y="2609999"/>
            <a:ext cx="1130232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2_cyanzzang.jpg (300×34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00" y="3905999"/>
            <a:ext cx="1130232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201201131426511002_1.jpg (450×716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2" y="5201999"/>
            <a:ext cx="81452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9400" y="359999"/>
            <a:ext cx="9187200" cy="613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웹사이트 제작을 위한 주제를 정하고</a:t>
            </a:r>
            <a:r>
              <a:rPr lang="en-US" altLang="ko-KR" dirty="0" smtClean="0">
                <a:latin typeface="+mn-ea"/>
              </a:rPr>
              <a:t>, UI/UX </a:t>
            </a:r>
            <a:r>
              <a:rPr lang="ko-KR" altLang="en-US" dirty="0" smtClean="0">
                <a:latin typeface="+mn-ea"/>
              </a:rPr>
              <a:t>가이드 기준 도출하기 위해서 제작한 웹사이트를 이용할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순위</a:t>
            </a:r>
            <a:r>
              <a:rPr lang="en-US" altLang="ko-KR" dirty="0" smtClean="0">
                <a:latin typeface="+mn-ea"/>
              </a:rPr>
              <a:t>, 2</a:t>
            </a:r>
            <a:r>
              <a:rPr lang="ko-KR" altLang="en-US" dirty="0" smtClean="0">
                <a:latin typeface="+mn-ea"/>
              </a:rPr>
              <a:t>순위의 가상의 인물 페르소나를 작성해서 제출하시오</a:t>
            </a:r>
            <a:r>
              <a:rPr lang="en-US" altLang="ko-KR" dirty="0" smtClean="0">
                <a:latin typeface="+mn-ea"/>
              </a:rPr>
              <a:t>. (</a:t>
            </a:r>
            <a:r>
              <a:rPr lang="ko-KR" altLang="en-US" dirty="0" smtClean="0">
                <a:latin typeface="+mn-ea"/>
              </a:rPr>
              <a:t>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페르소나의 인적사항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라이프 스타일</a:t>
            </a:r>
            <a:r>
              <a:rPr lang="en-US" altLang="ko-KR" dirty="0" smtClean="0">
                <a:latin typeface="+mn-ea"/>
              </a:rPr>
              <a:t>, Needs, Needs</a:t>
            </a:r>
            <a:r>
              <a:rPr lang="ko-KR" altLang="en-US" dirty="0" smtClean="0">
                <a:latin typeface="+mn-ea"/>
              </a:rPr>
              <a:t>를 적용한 결과 등을 포함하시오</a:t>
            </a:r>
            <a:r>
              <a:rPr lang="en-US" altLang="ko-KR" dirty="0" smtClean="0">
                <a:latin typeface="+mn-ea"/>
              </a:rPr>
              <a:t>.)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▶ 웹사이트 제작 주제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편의점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00952"/>
              </p:ext>
            </p:extLst>
          </p:nvPr>
        </p:nvGraphicFramePr>
        <p:xfrm>
          <a:off x="453000" y="2069999"/>
          <a:ext cx="9000000" cy="442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494298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756548455"/>
                    </a:ext>
                  </a:extLst>
                </a:gridCol>
                <a:gridCol w="2610000">
                  <a:extLst>
                    <a:ext uri="{9D8B030D-6E8A-4147-A177-3AD203B41FA5}">
                      <a16:colId xmlns:a16="http://schemas.microsoft.com/office/drawing/2014/main" val="1640378604"/>
                    </a:ext>
                  </a:extLst>
                </a:gridCol>
                <a:gridCol w="3150000">
                  <a:extLst>
                    <a:ext uri="{9D8B030D-6E8A-4147-A177-3AD203B41FA5}">
                      <a16:colId xmlns:a16="http://schemas.microsoft.com/office/drawing/2014/main" val="3575349100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인적사항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라이프스타일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Needs </a:t>
                      </a:r>
                      <a:r>
                        <a:rPr lang="ko-KR" altLang="en-US" dirty="0" smtClean="0"/>
                        <a:t>▶ 적용 결과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68999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지점장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남</a:t>
                      </a:r>
                      <a:r>
                        <a:rPr lang="en-US" altLang="ko-KR" sz="1200" dirty="0" smtClean="0"/>
                        <a:t>, 40</a:t>
                      </a:r>
                      <a:r>
                        <a:rPr lang="ko-KR" altLang="en-US" sz="1200" dirty="0" smtClean="0"/>
                        <a:t>대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가장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아내와 딸과 함께 서울 거주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프렌드마트</a:t>
                      </a:r>
                      <a:r>
                        <a:rPr lang="ko-KR" altLang="en-US" sz="1200" baseline="0" dirty="0" smtClean="0"/>
                        <a:t> 점장</a:t>
                      </a:r>
                      <a:endParaRPr lang="en-US" altLang="ko-KR" sz="1200" dirty="0" smtClean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조금 </a:t>
                      </a:r>
                      <a:r>
                        <a:rPr lang="ko-KR" altLang="en-US" sz="1200" b="1" i="1" u="sng" dirty="0" smtClean="0"/>
                        <a:t>게으르고</a:t>
                      </a:r>
                      <a:r>
                        <a:rPr lang="ko-KR" altLang="en-US" sz="1200" dirty="0" smtClean="0"/>
                        <a:t> 종잡을 수 없는 성격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가끔 카리스마를 내뿜기도 함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err="1" smtClean="0"/>
                        <a:t>아이돌그룹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미소녀시대</a:t>
                      </a:r>
                      <a:r>
                        <a:rPr lang="ko-KR" altLang="en-US" sz="1200" baseline="0" dirty="0" smtClean="0"/>
                        <a:t> 팬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마트 매출 등 현황 파악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</a:t>
                      </a:r>
                      <a:r>
                        <a:rPr lang="ko-KR" altLang="en-US" sz="1200" dirty="0" smtClean="0"/>
                        <a:t>매출 상승에 도움되는 사이트 제작 희망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▶ 일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년 매출 자동 계산 및 시각화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▶ </a:t>
                      </a:r>
                      <a:r>
                        <a:rPr lang="ko-KR" altLang="en-US" sz="1200" dirty="0" smtClean="0"/>
                        <a:t>상품 이미지 및 광고 부각으로 소비 자극</a:t>
                      </a:r>
                      <a:endParaRPr lang="en-US" altLang="ko-KR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148393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임은아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여</a:t>
                      </a:r>
                      <a:r>
                        <a:rPr lang="en-US" altLang="ko-KR" sz="1200" dirty="0" smtClean="0"/>
                        <a:t>, 18</a:t>
                      </a:r>
                      <a:r>
                        <a:rPr lang="ko-KR" altLang="en-US" sz="1200" dirty="0" smtClean="0"/>
                        <a:t>세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외동딸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부모님과 서울 거주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프렌드마트 막내 </a:t>
                      </a:r>
                      <a:r>
                        <a:rPr lang="ko-KR" altLang="en-US" sz="1200" dirty="0" err="1" smtClean="0"/>
                        <a:t>알바생</a:t>
                      </a:r>
                      <a:endParaRPr lang="ko-KR" altLang="en-US" sz="1200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학교가 끝나면 바로 마트에 출근하는 성실한 여고생으로 귀여운 외모 덕에 남자들에게 인기가 많음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철이 없고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b="1" i="1" u="sng" dirty="0" smtClean="0"/>
                        <a:t>숫자에 약함</a:t>
                      </a:r>
                      <a:endParaRPr lang="ko-KR" altLang="en-US" sz="1200" b="1" i="1" u="sng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주간 일정 조회 및 이벤트 알림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인수인계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</a:t>
                      </a:r>
                      <a:r>
                        <a:rPr lang="ko-KR" altLang="en-US" sz="1200" dirty="0" smtClean="0"/>
                        <a:t>시재 확인에 도움되는 기능 요청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▶ 마트 관계자만 조회 가능한 페이지 생성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▶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해당 페이지 내 게시판 및 </a:t>
                      </a:r>
                      <a:r>
                        <a:rPr lang="ko-KR" altLang="en-US" sz="1200" dirty="0" smtClean="0"/>
                        <a:t>이력 표시</a:t>
                      </a:r>
                      <a:endParaRPr lang="en-US" altLang="ko-KR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57794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엘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남</a:t>
                      </a:r>
                      <a:r>
                        <a:rPr lang="en-US" altLang="ko-KR" sz="1200" dirty="0" smtClean="0"/>
                        <a:t>, 20</a:t>
                      </a:r>
                      <a:r>
                        <a:rPr lang="ko-KR" altLang="en-US" sz="1200" dirty="0" smtClean="0"/>
                        <a:t>세</a:t>
                      </a:r>
                      <a:r>
                        <a:rPr lang="en-US" altLang="ko-KR" sz="1200" dirty="0" smtClean="0"/>
                        <a:t>), 2</a:t>
                      </a:r>
                      <a:r>
                        <a:rPr lang="ko-KR" altLang="en-US" sz="1200" dirty="0" smtClean="0"/>
                        <a:t>남 중 장남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독립하여 </a:t>
                      </a:r>
                      <a:r>
                        <a:rPr lang="ko-KR" altLang="en-US" sz="1200" dirty="0" err="1" smtClean="0"/>
                        <a:t>반려묘와</a:t>
                      </a:r>
                      <a:r>
                        <a:rPr lang="ko-KR" altLang="en-US" sz="1200" dirty="0" smtClean="0"/>
                        <a:t> 서울 거주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err="1" smtClean="0"/>
                        <a:t>아이돌그룹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와라보이즈</a:t>
                      </a:r>
                      <a:r>
                        <a:rPr lang="ko-KR" altLang="en-US" sz="1200" dirty="0" smtClean="0"/>
                        <a:t> 멤버</a:t>
                      </a:r>
                      <a:endParaRPr lang="en-US" altLang="ko-KR" sz="1200" dirty="0" smtClean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젠틀한</a:t>
                      </a:r>
                      <a:r>
                        <a:rPr lang="ko-KR" altLang="en-US" sz="1200" dirty="0" smtClean="0"/>
                        <a:t> 이미지로 팬들에게 사랑 받음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우연히 마트를 방문했다가 은아에게 반하게 되어 마트 종종 방문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유행에 민감하여 매번 </a:t>
                      </a:r>
                      <a:r>
                        <a:rPr lang="ko-KR" altLang="en-US" sz="1200" b="1" i="1" u="sng" dirty="0" smtClean="0"/>
                        <a:t>신상 구매</a:t>
                      </a:r>
                      <a:endParaRPr lang="en-US" altLang="ko-KR" sz="1200" b="1" i="1" u="sng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요즘 </a:t>
                      </a:r>
                      <a:r>
                        <a:rPr lang="ko-KR" altLang="en-US" sz="1200" dirty="0" err="1" smtClean="0"/>
                        <a:t>트랜드에</a:t>
                      </a:r>
                      <a:r>
                        <a:rPr lang="ko-KR" altLang="en-US" sz="1200" dirty="0" smtClean="0"/>
                        <a:t> 맞는 합리적 소비</a:t>
                      </a:r>
                      <a:endParaRPr lang="en-US" altLang="ko-KR" sz="1200" b="1" i="1" u="sng" dirty="0" smtClean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신상품 구별 용이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식품 </a:t>
                      </a:r>
                      <a:r>
                        <a:rPr lang="ko-KR" altLang="en-US" sz="1200" dirty="0" err="1" smtClean="0"/>
                        <a:t>트랜트</a:t>
                      </a:r>
                      <a:r>
                        <a:rPr lang="ko-KR" altLang="en-US" sz="1200" dirty="0" smtClean="0"/>
                        <a:t> 확인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▶ 신상품 표시 및 출시 예정 일정</a:t>
                      </a:r>
                      <a:r>
                        <a:rPr lang="ko-KR" altLang="en-US" sz="1200" baseline="0" dirty="0" smtClean="0"/>
                        <a:t> 달력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▶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상품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판매순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출시순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정렬 기능 구현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▶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메인 페이지 이벤트 부각 표시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91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400" y="359999"/>
            <a:ext cx="9187200" cy="613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>
                <a:latin typeface="+mn-ea"/>
              </a:rPr>
              <a:t>2. 1</a:t>
            </a:r>
            <a:r>
              <a:rPr lang="ko-KR" altLang="en-US" dirty="0">
                <a:latin typeface="+mn-ea"/>
              </a:rPr>
              <a:t>번에서 정한 주제의 웹사이트 제작을 위한 </a:t>
            </a:r>
            <a:r>
              <a:rPr lang="en-US" altLang="ko-KR" dirty="0">
                <a:latin typeface="+mn-ea"/>
              </a:rPr>
              <a:t>UIUX </a:t>
            </a:r>
            <a:r>
              <a:rPr lang="ko-KR" altLang="en-US" dirty="0">
                <a:latin typeface="+mn-ea"/>
              </a:rPr>
              <a:t>가이드를 작성하여 제출하시오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조건</a:t>
            </a:r>
            <a:r>
              <a:rPr lang="en-US" altLang="ko-KR" dirty="0">
                <a:latin typeface="+mn-ea"/>
              </a:rPr>
              <a:t>) </a:t>
            </a:r>
          </a:p>
          <a:p>
            <a:r>
              <a:rPr lang="en-US" altLang="ko-KR" dirty="0">
                <a:latin typeface="+mn-ea"/>
              </a:rPr>
              <a:t>       1) </a:t>
            </a:r>
            <a:r>
              <a:rPr lang="ko-KR" altLang="en-US" dirty="0">
                <a:latin typeface="+mn-ea"/>
              </a:rPr>
              <a:t>파워포인트 프로그램을 이용</a:t>
            </a:r>
          </a:p>
          <a:p>
            <a:r>
              <a:rPr lang="ko-KR" altLang="en-US" dirty="0">
                <a:latin typeface="+mn-ea"/>
              </a:rPr>
              <a:t>       </a:t>
            </a: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첫 번째 화면의 레이아웃 작성</a:t>
            </a:r>
          </a:p>
          <a:p>
            <a:r>
              <a:rPr lang="ko-KR" altLang="en-US" dirty="0">
                <a:latin typeface="+mn-ea"/>
              </a:rPr>
              <a:t>       </a:t>
            </a: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사용할 폰트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색상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주조색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보조색</a:t>
            </a:r>
            <a:r>
              <a:rPr lang="en-US" altLang="ko-KR" dirty="0">
                <a:latin typeface="+mn-ea"/>
              </a:rPr>
              <a:t>), </a:t>
            </a:r>
            <a:r>
              <a:rPr lang="ko-KR" altLang="en-US" dirty="0">
                <a:latin typeface="+mn-ea"/>
              </a:rPr>
              <a:t>주요 이미지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주요 아이콘을 포함</a:t>
            </a:r>
          </a:p>
          <a:p>
            <a:r>
              <a:rPr lang="ko-KR" altLang="en-US" dirty="0">
                <a:latin typeface="+mn-ea"/>
              </a:rPr>
              <a:t>       </a:t>
            </a: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latin typeface="+mn-ea"/>
              </a:rPr>
              <a:t>기타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참고 사이트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사용할 라이브러리 등 </a:t>
            </a:r>
            <a:r>
              <a:rPr lang="en-US" altLang="ko-KR" dirty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▶ 기본 정보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solidFill>
                  <a:srgbClr val="2578C4"/>
                </a:solidFill>
                <a:latin typeface="+mn-ea"/>
              </a:rPr>
              <a:t>   </a:t>
            </a:r>
            <a:r>
              <a:rPr lang="ko-KR" altLang="en-US" dirty="0" err="1">
                <a:solidFill>
                  <a:srgbClr val="2578C4"/>
                </a:solidFill>
                <a:latin typeface="+mn-ea"/>
              </a:rPr>
              <a:t>주조색</a:t>
            </a:r>
            <a:r>
              <a:rPr lang="ko-KR" altLang="en-US" dirty="0">
                <a:solidFill>
                  <a:srgbClr val="2578C4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2578C4"/>
                </a:solidFill>
                <a:latin typeface="+mn-ea"/>
              </a:rPr>
              <a:t>: HEX #2578c4 </a:t>
            </a:r>
            <a:r>
              <a:rPr lang="en-US" altLang="ko-KR" dirty="0" err="1">
                <a:solidFill>
                  <a:srgbClr val="2578C4"/>
                </a:solidFill>
                <a:latin typeface="+mn-ea"/>
              </a:rPr>
              <a:t>rgb</a:t>
            </a:r>
            <a:r>
              <a:rPr lang="en-US" altLang="ko-KR" dirty="0">
                <a:solidFill>
                  <a:srgbClr val="2578C4"/>
                </a:solidFill>
                <a:latin typeface="+mn-ea"/>
              </a:rPr>
              <a:t>(37, 120, 196) 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>
                <a:solidFill>
                  <a:srgbClr val="2578C4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8BC6E4"/>
                </a:solidFill>
                <a:latin typeface="+mn-ea"/>
              </a:rPr>
              <a:t>보조색</a:t>
            </a:r>
            <a:r>
              <a:rPr lang="ko-KR" altLang="en-US" dirty="0">
                <a:solidFill>
                  <a:srgbClr val="8BC6E4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8BC6E4"/>
                </a:solidFill>
                <a:latin typeface="+mn-ea"/>
              </a:rPr>
              <a:t>: HEX #8bc6e4 </a:t>
            </a:r>
            <a:r>
              <a:rPr lang="en-US" altLang="ko-KR" dirty="0" err="1">
                <a:solidFill>
                  <a:srgbClr val="8BC6E4"/>
                </a:solidFill>
                <a:latin typeface="+mn-ea"/>
              </a:rPr>
              <a:t>rgb</a:t>
            </a:r>
            <a:r>
              <a:rPr lang="en-US" altLang="ko-KR" dirty="0">
                <a:solidFill>
                  <a:srgbClr val="8BC6E4"/>
                </a:solidFill>
                <a:latin typeface="+mn-ea"/>
              </a:rPr>
              <a:t>(139, 198, 228)</a:t>
            </a:r>
          </a:p>
          <a:p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글꼴 </a:t>
            </a:r>
            <a:r>
              <a:rPr lang="en-US" altLang="ko-KR" dirty="0">
                <a:latin typeface="+mn-ea"/>
              </a:rPr>
              <a:t>: Noto Sans Korean (google web font) / </a:t>
            </a:r>
            <a:r>
              <a:rPr lang="ko-KR" altLang="en-US" dirty="0">
                <a:latin typeface="+mn-ea"/>
              </a:rPr>
              <a:t>아이콘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fontawesome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환경 </a:t>
            </a:r>
            <a:r>
              <a:rPr lang="en-US" altLang="ko-KR" dirty="0">
                <a:latin typeface="+mn-ea"/>
              </a:rPr>
              <a:t>: React, </a:t>
            </a:r>
            <a:r>
              <a:rPr lang="en-US" altLang="ko-KR" dirty="0">
                <a:latin typeface="+mn-ea"/>
                <a:hlinkClick r:id="rId3"/>
              </a:rPr>
              <a:t>bootstrap@5.3.0</a:t>
            </a:r>
            <a:r>
              <a:rPr lang="en-US" altLang="ko-KR" dirty="0">
                <a:latin typeface="+mn-ea"/>
              </a:rPr>
              <a:t>, react-router-</a:t>
            </a:r>
            <a:r>
              <a:rPr lang="en-US" altLang="ko-KR" dirty="0" err="1">
                <a:latin typeface="+mn-ea"/>
              </a:rPr>
              <a:t>dom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redux</a:t>
            </a:r>
            <a:r>
              <a:rPr lang="en-US" altLang="ko-KR" dirty="0">
                <a:latin typeface="+mn-ea"/>
              </a:rPr>
              <a:t> toolkit, </a:t>
            </a:r>
            <a:r>
              <a:rPr lang="en-US" altLang="ko-KR" dirty="0" err="1" smtClean="0">
                <a:latin typeface="+mn-ea"/>
              </a:rPr>
              <a:t>axios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Recharts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참고 </a:t>
            </a:r>
            <a:r>
              <a:rPr lang="en-US" altLang="ko-KR" dirty="0">
                <a:latin typeface="+mn-ea"/>
              </a:rPr>
              <a:t>:	</a:t>
            </a:r>
            <a:r>
              <a:rPr lang="en-US" altLang="ko-KR" dirty="0"/>
              <a:t>GS25 – </a:t>
            </a:r>
            <a:r>
              <a:rPr lang="en-US" altLang="ko-KR" dirty="0">
                <a:hlinkClick r:id="rId4"/>
              </a:rPr>
              <a:t>http://gs25.gsretail.com/</a:t>
            </a:r>
            <a:endParaRPr lang="en-US" altLang="ko-KR" dirty="0"/>
          </a:p>
          <a:p>
            <a:r>
              <a:rPr lang="en-US" altLang="ko-KR" dirty="0"/>
              <a:t>	CU – </a:t>
            </a:r>
            <a:r>
              <a:rPr lang="en-US" altLang="ko-KR" dirty="0">
                <a:hlinkClick r:id="rId5"/>
              </a:rPr>
              <a:t>https://cu.bgfretail.com/index.do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homeplus</a:t>
            </a:r>
            <a:r>
              <a:rPr lang="en-US" altLang="ko-KR" dirty="0"/>
              <a:t> – </a:t>
            </a:r>
            <a:r>
              <a:rPr lang="en-US" altLang="ko-KR" dirty="0">
                <a:hlinkClick r:id="rId6"/>
              </a:rPr>
              <a:t>https://front.homeplus.co.kr/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emart</a:t>
            </a:r>
            <a:r>
              <a:rPr lang="en-US" altLang="ko-KR" dirty="0"/>
              <a:t> – </a:t>
            </a:r>
            <a:r>
              <a:rPr lang="en-US" altLang="ko-KR" dirty="0">
                <a:hlinkClick r:id="rId7"/>
              </a:rPr>
              <a:t>https://emart.ssg.com/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534" y="3053932"/>
            <a:ext cx="1080000" cy="10800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775200" y="3123456"/>
            <a:ext cx="1080000" cy="1080000"/>
          </a:xfrm>
          <a:prstGeom prst="ellipse">
            <a:avLst/>
          </a:prstGeom>
          <a:solidFill>
            <a:srgbClr val="25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err="1" smtClean="0"/>
              <a:t>주조색</a:t>
            </a:r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6242707" y="3123456"/>
            <a:ext cx="1080000" cy="1080000"/>
          </a:xfrm>
          <a:prstGeom prst="ellipse">
            <a:avLst/>
          </a:prstGeom>
          <a:solidFill>
            <a:srgbClr val="8BC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err="1"/>
              <a:t>보</a:t>
            </a:r>
            <a:r>
              <a:rPr lang="ko-KR" altLang="en-US" sz="1600" dirty="0" err="1" smtClean="0"/>
              <a:t>조색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54" y="3053932"/>
            <a:ext cx="1219048" cy="1219048"/>
          </a:xfrm>
          <a:prstGeom prst="rect">
            <a:avLst/>
          </a:prstGeom>
        </p:spPr>
      </p:pic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836599"/>
              </p:ext>
            </p:extLst>
          </p:nvPr>
        </p:nvGraphicFramePr>
        <p:xfrm>
          <a:off x="2317289" y="3401519"/>
          <a:ext cx="2105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Image" r:id="rId10" imgW="2104560" imgH="523800" progId="Photoshop.Image.21">
                  <p:embed/>
                </p:oleObj>
              </mc:Choice>
              <mc:Fallback>
                <p:oleObj name="Image" r:id="rId10" imgW="2104560" imgH="52380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17289" y="3401519"/>
                        <a:ext cx="210502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88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400" y="359999"/>
            <a:ext cx="9187200" cy="613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 smtClean="0">
                <a:latin typeface="+mn-ea"/>
              </a:rPr>
              <a:t>▶ </a:t>
            </a:r>
            <a:r>
              <a:rPr lang="ko-KR" altLang="en-US" dirty="0" err="1" smtClean="0">
                <a:latin typeface="+mn-ea"/>
              </a:rPr>
              <a:t>메인화면</a:t>
            </a:r>
            <a:r>
              <a:rPr lang="ko-KR" altLang="en-US" dirty="0" smtClean="0">
                <a:latin typeface="+mn-ea"/>
              </a:rPr>
              <a:t> 레이아웃</a:t>
            </a:r>
            <a:endParaRPr lang="en-US" altLang="ko-KR" dirty="0" smtClean="0">
              <a:latin typeface="+mn-ea"/>
            </a:endParaRPr>
          </a:p>
          <a:p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PC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화면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94168"/>
              </p:ext>
            </p:extLst>
          </p:nvPr>
        </p:nvGraphicFramePr>
        <p:xfrm>
          <a:off x="651588" y="1205146"/>
          <a:ext cx="144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로고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78149"/>
              </p:ext>
            </p:extLst>
          </p:nvPr>
        </p:nvGraphicFramePr>
        <p:xfrm>
          <a:off x="2601041" y="1199726"/>
          <a:ext cx="216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검색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40837"/>
              </p:ext>
            </p:extLst>
          </p:nvPr>
        </p:nvGraphicFramePr>
        <p:xfrm>
          <a:off x="651588" y="1667939"/>
          <a:ext cx="144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/>
                        <a:t>≡</a:t>
                      </a:r>
                      <a:r>
                        <a:rPr lang="ko-KR" altLang="en-US" sz="1200" dirty="0" smtClean="0"/>
                        <a:t> 카테고리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729"/>
              </p:ext>
            </p:extLst>
          </p:nvPr>
        </p:nvGraphicFramePr>
        <p:xfrm>
          <a:off x="2091588" y="1667939"/>
          <a:ext cx="4618905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8905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네비바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dirty="0" smtClean="0">
                          <a:latin typeface="+mn-ea"/>
                        </a:rPr>
                        <a:t>신상품</a:t>
                      </a:r>
                      <a:r>
                        <a:rPr lang="en-US" altLang="ko-KR" sz="1200" baseline="0" dirty="0" smtClean="0">
                          <a:latin typeface="+mn-ea"/>
                        </a:rPr>
                        <a:t> | </a:t>
                      </a:r>
                      <a:r>
                        <a:rPr lang="ko-KR" altLang="en-US" sz="1200" dirty="0" err="1" smtClean="0">
                          <a:latin typeface="+mn-ea"/>
                        </a:rPr>
                        <a:t>세일중</a:t>
                      </a:r>
                      <a:r>
                        <a:rPr lang="en-US" altLang="ko-KR" sz="1200" baseline="0" dirty="0" smtClean="0">
                          <a:latin typeface="+mn-ea"/>
                        </a:rPr>
                        <a:t> | </a:t>
                      </a:r>
                      <a:r>
                        <a:rPr lang="ko-KR" altLang="en-US" sz="1200" dirty="0" err="1" smtClean="0">
                          <a:latin typeface="+mn-ea"/>
                        </a:rPr>
                        <a:t>자주구매</a:t>
                      </a:r>
                      <a:r>
                        <a:rPr lang="ko-KR" altLang="en-US" sz="1200" dirty="0" smtClean="0">
                          <a:latin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</a:rPr>
                        <a:t>| </a:t>
                      </a:r>
                      <a:r>
                        <a:rPr lang="ko-KR" altLang="en-US" sz="1200" dirty="0" smtClean="0">
                          <a:latin typeface="+mn-ea"/>
                        </a:rPr>
                        <a:t>베스트</a:t>
                      </a:r>
                      <a:r>
                        <a:rPr lang="en-US" altLang="ko-KR" sz="1200" dirty="0" smtClean="0">
                          <a:latin typeface="+mn-ea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00181"/>
              </p:ext>
            </p:extLst>
          </p:nvPr>
        </p:nvGraphicFramePr>
        <p:xfrm>
          <a:off x="651587" y="2141572"/>
          <a:ext cx="6058905" cy="944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8905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944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이벤트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2348"/>
              </p:ext>
            </p:extLst>
          </p:nvPr>
        </p:nvGraphicFramePr>
        <p:xfrm>
          <a:off x="651588" y="3199904"/>
          <a:ext cx="6058904" cy="2040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8904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2040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상품 목록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74955"/>
              </p:ext>
            </p:extLst>
          </p:nvPr>
        </p:nvGraphicFramePr>
        <p:xfrm>
          <a:off x="651587" y="5354513"/>
          <a:ext cx="605890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8905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공지사항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| </a:t>
                      </a:r>
                      <a:r>
                        <a:rPr lang="ko-KR" altLang="en-US" sz="1200" baseline="0" dirty="0" smtClean="0"/>
                        <a:t>점포 안내 </a:t>
                      </a:r>
                      <a:r>
                        <a:rPr lang="en-US" altLang="ko-KR" sz="1200" baseline="0" dirty="0" smtClean="0"/>
                        <a:t>| (</a:t>
                      </a:r>
                      <a:r>
                        <a:rPr lang="ko-KR" altLang="en-US" sz="1200" baseline="0" dirty="0" smtClean="0"/>
                        <a:t>주문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baseline="0" dirty="0" err="1" smtClean="0"/>
                        <a:t>픽업위치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23905"/>
              </p:ext>
            </p:extLst>
          </p:nvPr>
        </p:nvGraphicFramePr>
        <p:xfrm>
          <a:off x="5270493" y="1194306"/>
          <a:ext cx="144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7344"/>
              </p:ext>
            </p:extLst>
          </p:nvPr>
        </p:nvGraphicFramePr>
        <p:xfrm>
          <a:off x="651587" y="5838986"/>
          <a:ext cx="605890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8905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회사 소개 </a:t>
                      </a:r>
                      <a:r>
                        <a:rPr lang="en-US" altLang="ko-KR" sz="1200" dirty="0" smtClean="0"/>
                        <a:t>| </a:t>
                      </a:r>
                      <a:r>
                        <a:rPr lang="ko-KR" altLang="en-US" sz="1200" dirty="0" smtClean="0"/>
                        <a:t>개인정보처리방침 </a:t>
                      </a:r>
                      <a:r>
                        <a:rPr lang="en-US" altLang="ko-KR" sz="1200" dirty="0" smtClean="0"/>
                        <a:t>| </a:t>
                      </a:r>
                      <a:r>
                        <a:rPr lang="ko-KR" altLang="en-US" sz="1200" dirty="0" smtClean="0"/>
                        <a:t>이용약관 </a:t>
                      </a:r>
                      <a:r>
                        <a:rPr lang="en-US" altLang="ko-KR" sz="1200" dirty="0" smtClean="0"/>
                        <a:t>| </a:t>
                      </a:r>
                      <a:r>
                        <a:rPr lang="ko-KR" altLang="en-US" sz="1200" dirty="0" smtClean="0"/>
                        <a:t>연락처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74586" y="359999"/>
            <a:ext cx="2672014" cy="613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▶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모바일</a:t>
            </a:r>
            <a:r>
              <a:rPr lang="en-US" altLang="ko-KR" sz="1200" dirty="0" smtClean="0">
                <a:latin typeface="+mn-ea"/>
              </a:rPr>
              <a:t>  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로고 </a:t>
            </a:r>
            <a:r>
              <a:rPr lang="en-US" altLang="ko-KR" sz="1200" dirty="0" smtClean="0">
                <a:latin typeface="+mn-ea"/>
              </a:rPr>
              <a:t>–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링크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검색 </a:t>
            </a:r>
            <a:r>
              <a:rPr lang="en-US" altLang="ko-KR" sz="1200" dirty="0" smtClean="0">
                <a:latin typeface="+mn-ea"/>
              </a:rPr>
              <a:t>– </a:t>
            </a:r>
            <a:r>
              <a:rPr lang="ko-KR" altLang="en-US" sz="1200" dirty="0" smtClean="0">
                <a:latin typeface="+mn-ea"/>
              </a:rPr>
              <a:t>자동완성기능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로그인 </a:t>
            </a:r>
            <a:r>
              <a:rPr lang="en-US" altLang="ko-KR" sz="1200" dirty="0">
                <a:latin typeface="+mn-ea"/>
              </a:rPr>
              <a:t>–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권한 별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아이콘 추가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카테고리 </a:t>
            </a:r>
            <a:r>
              <a:rPr lang="en-US" altLang="ko-KR" sz="1200" dirty="0" smtClean="0">
                <a:latin typeface="+mn-ea"/>
              </a:rPr>
              <a:t>–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햄버거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메뉴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숨김 기본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이벤트 </a:t>
            </a:r>
            <a:r>
              <a:rPr lang="en-US" altLang="ko-KR" sz="1200" dirty="0" smtClean="0">
                <a:latin typeface="+mn-ea"/>
              </a:rPr>
              <a:t>–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캐러셀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상품 목록 </a:t>
            </a:r>
            <a:r>
              <a:rPr lang="en-US" altLang="ko-KR" sz="1200" dirty="0" smtClean="0">
                <a:latin typeface="+mn-ea"/>
              </a:rPr>
              <a:t>– </a:t>
            </a:r>
            <a:r>
              <a:rPr lang="ko-KR" altLang="en-US" sz="1200" dirty="0" err="1" smtClean="0">
                <a:latin typeface="+mn-ea"/>
              </a:rPr>
              <a:t>반응형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클릭 → 상세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픽업 위치 </a:t>
            </a:r>
            <a:r>
              <a:rPr lang="en-US" altLang="ko-KR" sz="1200" dirty="0" smtClean="0">
                <a:latin typeface="+mn-ea"/>
              </a:rPr>
              <a:t>–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지도 </a:t>
            </a:r>
            <a:r>
              <a:rPr lang="en-US" altLang="ko-KR" sz="1200" dirty="0" smtClean="0">
                <a:latin typeface="+mn-ea"/>
              </a:rPr>
              <a:t>API</a:t>
            </a:r>
          </a:p>
          <a:p>
            <a:r>
              <a:rPr lang="ko-KR" altLang="en-US" sz="1200" dirty="0" smtClean="0">
                <a:latin typeface="+mn-ea"/>
              </a:rPr>
              <a:t>연락처 </a:t>
            </a:r>
            <a:r>
              <a:rPr lang="en-US" altLang="ko-KR" sz="1200" dirty="0" smtClean="0">
                <a:latin typeface="+mn-ea"/>
              </a:rPr>
              <a:t>–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모바일 자동 전화 연결</a:t>
            </a:r>
            <a:endParaRPr lang="en-US" altLang="ko-KR" sz="1200" dirty="0" smtClean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81661"/>
              </p:ext>
            </p:extLst>
          </p:nvPr>
        </p:nvGraphicFramePr>
        <p:xfrm>
          <a:off x="567266" y="1109146"/>
          <a:ext cx="6222999" cy="5198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2999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51985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95727"/>
              </p:ext>
            </p:extLst>
          </p:nvPr>
        </p:nvGraphicFramePr>
        <p:xfrm>
          <a:off x="7540230" y="1193298"/>
          <a:ext cx="1310272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272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검색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14176"/>
              </p:ext>
            </p:extLst>
          </p:nvPr>
        </p:nvGraphicFramePr>
        <p:xfrm>
          <a:off x="7050501" y="1553298"/>
          <a:ext cx="180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300" dirty="0" smtClean="0"/>
                        <a:t>≡</a:t>
                      </a:r>
                      <a:r>
                        <a:rPr lang="ko-KR" altLang="en-US" sz="1200" dirty="0" smtClean="0"/>
                        <a:t> 카테고리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7314"/>
              </p:ext>
            </p:extLst>
          </p:nvPr>
        </p:nvGraphicFramePr>
        <p:xfrm>
          <a:off x="7050501" y="1913298"/>
          <a:ext cx="180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이벤트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94267"/>
              </p:ext>
            </p:extLst>
          </p:nvPr>
        </p:nvGraphicFramePr>
        <p:xfrm>
          <a:off x="7050501" y="2633298"/>
          <a:ext cx="1799999" cy="10158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9999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1015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상품 목록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53084"/>
              </p:ext>
            </p:extLst>
          </p:nvPr>
        </p:nvGraphicFramePr>
        <p:xfrm>
          <a:off x="7050502" y="1193298"/>
          <a:ext cx="489727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727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로고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04473"/>
              </p:ext>
            </p:extLst>
          </p:nvPr>
        </p:nvGraphicFramePr>
        <p:xfrm>
          <a:off x="7050500" y="3649141"/>
          <a:ext cx="180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하단버튼</a:t>
                      </a:r>
                      <a:r>
                        <a:rPr lang="ko-KR" altLang="en-US" sz="1200" baseline="0" dirty="0" smtClean="0"/>
                        <a:t>메뉴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8888"/>
              </p:ext>
            </p:extLst>
          </p:nvPr>
        </p:nvGraphicFramePr>
        <p:xfrm>
          <a:off x="6976535" y="1109146"/>
          <a:ext cx="1953737" cy="29783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737">
                  <a:extLst>
                    <a:ext uri="{9D8B030D-6E8A-4147-A177-3AD203B41FA5}">
                      <a16:colId xmlns:a16="http://schemas.microsoft.com/office/drawing/2014/main" val="2401965087"/>
                    </a:ext>
                  </a:extLst>
                </a:gridCol>
              </a:tblGrid>
              <a:tr h="297839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02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475</Words>
  <Application>Microsoft Office PowerPoint</Application>
  <PresentationFormat>A4 용지(210x297mm)</PresentationFormat>
  <Paragraphs>125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Image</vt:lpstr>
      <vt:lpstr>와라! 편의점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508-06</dc:creator>
  <cp:lastModifiedBy>508-06</cp:lastModifiedBy>
  <cp:revision>48</cp:revision>
  <dcterms:created xsi:type="dcterms:W3CDTF">2023-08-09T00:23:28Z</dcterms:created>
  <dcterms:modified xsi:type="dcterms:W3CDTF">2023-08-10T03:55:33Z</dcterms:modified>
</cp:coreProperties>
</file>