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6" y="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EF27D-0DA9-49E2-B468-6BDF94542FD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E2685-4B16-451C-8FAE-E20B36DFB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E2685-4B16-451C-8FAE-E20B36DFB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8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5FD11-AF04-3EFF-B29B-72F6BD5E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D8EAC0-A90F-1D98-5366-EB8F38351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C31B6F-321C-333B-0250-3EC8FF36C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63B508-94F7-874A-1F8B-FBB955C0D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E2685-4B16-451C-8FAE-E20B36DFBF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4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BF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jp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4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jp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9" Type="http://schemas.openxmlformats.org/officeDocument/2006/relationships/image" Target="../media/image132.png"/><Relationship Id="rId21" Type="http://schemas.openxmlformats.org/officeDocument/2006/relationships/image" Target="../media/image114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36" Type="http://schemas.openxmlformats.org/officeDocument/2006/relationships/image" Target="../media/image129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0" Type="http://schemas.openxmlformats.org/officeDocument/2006/relationships/image" Target="../media/image113.png"/><Relationship Id="rId41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4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3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jp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jp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5683250"/>
            <a:ext cx="16546194" cy="1851660"/>
            <a:chOff x="1028700" y="5683250"/>
            <a:chExt cx="16546194" cy="1851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5683250"/>
              <a:ext cx="862964" cy="441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072" y="5683250"/>
              <a:ext cx="1905380" cy="441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9922" y="5683250"/>
              <a:ext cx="252984" cy="4419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414" y="5683250"/>
              <a:ext cx="790448" cy="4419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6154166"/>
              <a:ext cx="1822831" cy="4419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6982" y="6154166"/>
              <a:ext cx="644652" cy="4419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6750" y="6154166"/>
              <a:ext cx="262127" cy="4419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7814" y="6154166"/>
              <a:ext cx="861567" cy="441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12005" y="6154166"/>
              <a:ext cx="1701164" cy="4419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52210" y="6154166"/>
              <a:ext cx="429767" cy="4419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110" y="6154166"/>
              <a:ext cx="1702435" cy="4419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08443" y="6154166"/>
              <a:ext cx="1886457" cy="4419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9208" y="6154166"/>
              <a:ext cx="981075" cy="4419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32084" y="6154166"/>
              <a:ext cx="1543177" cy="4419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10365" y="6154166"/>
              <a:ext cx="1595755" cy="4419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34745" y="6154166"/>
              <a:ext cx="1926971" cy="4419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97073" y="6154166"/>
              <a:ext cx="2377821" cy="4419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700" y="6623558"/>
              <a:ext cx="2348992" cy="4419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8700" y="7092950"/>
              <a:ext cx="1362328" cy="4419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06066" y="7092950"/>
              <a:ext cx="1699133" cy="4419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16350" y="7092950"/>
              <a:ext cx="1947290" cy="4419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83630" y="7092950"/>
              <a:ext cx="1806828" cy="4419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19466" y="7092950"/>
              <a:ext cx="1668526" cy="4419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28700" y="2403601"/>
            <a:ext cx="3351403" cy="54711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28700" y="3204972"/>
            <a:ext cx="1708023" cy="44195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929382" y="3204972"/>
            <a:ext cx="1468246" cy="44195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96638" y="3204972"/>
            <a:ext cx="1070990" cy="44195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836030" y="3204972"/>
            <a:ext cx="1298448" cy="44195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300594" y="3204972"/>
            <a:ext cx="690372" cy="44195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43367" y="3204972"/>
            <a:ext cx="1809115" cy="44195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133965" y="3204972"/>
            <a:ext cx="2924809" cy="44195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28700" y="3675583"/>
            <a:ext cx="1719961" cy="44226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813557" y="3675583"/>
            <a:ext cx="967740" cy="44226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43782" y="3675583"/>
            <a:ext cx="1499615" cy="44226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410834" y="3675583"/>
            <a:ext cx="1567561" cy="44226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038467" y="3675583"/>
            <a:ext cx="1700783" cy="44226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806306" y="3675583"/>
            <a:ext cx="1903602" cy="44226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775568" y="3675583"/>
            <a:ext cx="1174089" cy="44226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2008484" y="3675583"/>
            <a:ext cx="1040955" cy="442264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1028700" y="4145534"/>
            <a:ext cx="3707129" cy="441959"/>
            <a:chOff x="1028700" y="4145534"/>
            <a:chExt cx="3707129" cy="441959"/>
          </a:xfrm>
        </p:grpSpPr>
        <p:pic>
          <p:nvPicPr>
            <p:cNvPr id="43" name="object 4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28700" y="4145534"/>
              <a:ext cx="1130046" cy="4419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045461" y="4145534"/>
              <a:ext cx="2633344" cy="44196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476241" y="4145534"/>
              <a:ext cx="259079" cy="441960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028700" y="680338"/>
            <a:ext cx="3769360" cy="1402080"/>
            <a:chOff x="1028700" y="680338"/>
            <a:chExt cx="3769360" cy="1402080"/>
          </a:xfrm>
        </p:grpSpPr>
        <p:pic>
          <p:nvPicPr>
            <p:cNvPr id="47" name="object 4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8700" y="680338"/>
              <a:ext cx="2323846" cy="76657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8700" y="1315847"/>
              <a:ext cx="3768852" cy="766572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028700" y="4881321"/>
            <a:ext cx="2557145" cy="547420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1028700" y="7774813"/>
            <a:ext cx="6449060" cy="547370"/>
            <a:chOff x="1028700" y="7774813"/>
            <a:chExt cx="6449060" cy="547370"/>
          </a:xfrm>
        </p:grpSpPr>
        <p:pic>
          <p:nvPicPr>
            <p:cNvPr id="51" name="object 5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28700" y="7774813"/>
              <a:ext cx="3731133" cy="54711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593590" y="7774813"/>
              <a:ext cx="2884169" cy="547116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028700" y="8576157"/>
            <a:ext cx="1419225" cy="44195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684017" y="8576157"/>
            <a:ext cx="2374137" cy="44195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297678" y="8576157"/>
            <a:ext cx="1435480" cy="441959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1028700" y="9047073"/>
            <a:ext cx="4754245" cy="441959"/>
            <a:chOff x="1028700" y="9047073"/>
            <a:chExt cx="4754245" cy="441959"/>
          </a:xfrm>
        </p:grpSpPr>
        <p:pic>
          <p:nvPicPr>
            <p:cNvPr id="57" name="object 5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28700" y="9047073"/>
              <a:ext cx="2320163" cy="44196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26561" y="9047073"/>
              <a:ext cx="2556129" cy="441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28700" y="1889505"/>
            <a:ext cx="6748780" cy="1148080"/>
            <a:chOff x="1028700" y="1889505"/>
            <a:chExt cx="6748780" cy="1148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89505"/>
              <a:ext cx="6055740" cy="551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485389"/>
              <a:ext cx="6748653" cy="55168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6007" y="3317366"/>
            <a:ext cx="7630541" cy="56871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2F2DE4-0198-E9AF-37E8-1CD9F6A04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3037076"/>
            <a:ext cx="7848600" cy="6188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28700" y="1889505"/>
            <a:ext cx="6748780" cy="1148080"/>
            <a:chOff x="1028700" y="1889505"/>
            <a:chExt cx="6748780" cy="1148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89505"/>
              <a:ext cx="6055740" cy="551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485389"/>
              <a:ext cx="6748653" cy="55168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4435" y="3650805"/>
            <a:ext cx="7601966" cy="56776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01097" y="3650805"/>
            <a:ext cx="7592441" cy="57157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659888C-7ED4-3E46-B142-793C53271D92}"/>
              </a:ext>
            </a:extLst>
          </p:cNvPr>
          <p:cNvSpPr txBox="1"/>
          <p:nvPr/>
        </p:nvSpPr>
        <p:spPr>
          <a:xfrm>
            <a:off x="770483" y="2095500"/>
            <a:ext cx="9144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Linear models (Linear, Ridge, Lasso):</a:t>
            </a:r>
          </a:p>
          <a:p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Errors fluctuate widely and show significant systematic bias.</a:t>
            </a:r>
          </a:p>
          <a:p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This indicates that these models fail to adequately capture the complex relationships in the data and suffer from underfitting.</a:t>
            </a:r>
          </a:p>
          <a:p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Random Forest and XGBoost:</a:t>
            </a:r>
          </a:p>
          <a:p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The margin of error is significantly reduced.</a:t>
            </a:r>
          </a:p>
          <a:p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The predictions are more accurate, suggesting that these tree models are better at modelling non-linear relationships.</a:t>
            </a:r>
          </a:p>
          <a:p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Neural Network:</a:t>
            </a:r>
          </a:p>
          <a:p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Little to no visible error.</a:t>
            </a:r>
          </a:p>
          <a:p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The error curve is very close to the zero line, indicating the best fit and extremely high accuracy.</a:t>
            </a:r>
          </a:p>
          <a:p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">
            <a:extLst>
              <a:ext uri="{FF2B5EF4-FFF2-40B4-BE49-F238E27FC236}">
                <a16:creationId xmlns:a16="http://schemas.microsoft.com/office/drawing/2014/main" id="{76182590-A530-0C53-9CD9-4096441075E3}"/>
              </a:ext>
            </a:extLst>
          </p:cNvPr>
          <p:cNvSpPr txBox="1"/>
          <p:nvPr/>
        </p:nvSpPr>
        <p:spPr>
          <a:xfrm>
            <a:off x="1028700" y="2017164"/>
            <a:ext cx="9209571" cy="214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87"/>
              </a:lnSpc>
            </a:pPr>
            <a:r>
              <a:rPr lang="en-US" sz="2299" b="1" spc="344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 Bold"/>
                <a:sym typeface="思源黑体 Bold"/>
              </a:rPr>
              <a:t>Neural Networks and </a:t>
            </a:r>
            <a:r>
              <a:rPr lang="en-US" sz="2299" b="1" spc="344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 Bold"/>
                <a:sym typeface="思源黑体 Bold"/>
              </a:rPr>
              <a:t>XGB</a:t>
            </a:r>
            <a:r>
              <a:rPr lang="en-US" altLang="zh-CN" sz="2299" b="1" spc="344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 Bold"/>
                <a:sym typeface="思源黑体 Bold"/>
              </a:rPr>
              <a:t>oost</a:t>
            </a:r>
            <a:r>
              <a:rPr lang="en-US" altLang="zh-CN" sz="2299" b="1" spc="344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 Bold"/>
                <a:sym typeface="思源黑体 Bold"/>
              </a:rPr>
              <a:t> and</a:t>
            </a:r>
            <a:r>
              <a:rPr lang="en-US" sz="2299" b="1" spc="344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 Bold"/>
                <a:sym typeface="思源黑体 Bold"/>
              </a:rPr>
              <a:t> Random Forests:</a:t>
            </a:r>
          </a:p>
          <a:p>
            <a:pPr algn="just">
              <a:lnSpc>
                <a:spcPts val="3275"/>
              </a:lnSpc>
            </a:pPr>
            <a:r>
              <a:rPr lang="en-US" sz="2099" spc="314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Capturing non-linear relationships with excellent performance (R²&gt;0.997).</a:t>
            </a:r>
          </a:p>
          <a:p>
            <a:pPr algn="just">
              <a:lnSpc>
                <a:spcPts val="3275"/>
              </a:lnSpc>
            </a:pPr>
            <a:r>
              <a:rPr lang="en-US" sz="2099" spc="314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Higher computational cost and long training time.</a:t>
            </a:r>
          </a:p>
        </p:txBody>
      </p:sp>
      <p:sp>
        <p:nvSpPr>
          <p:cNvPr id="105" name="TextBox 3">
            <a:extLst>
              <a:ext uri="{FF2B5EF4-FFF2-40B4-BE49-F238E27FC236}">
                <a16:creationId xmlns:a16="http://schemas.microsoft.com/office/drawing/2014/main" id="{BA3015D8-D3D4-1A43-4D70-E7734C43FCDB}"/>
              </a:ext>
            </a:extLst>
          </p:cNvPr>
          <p:cNvSpPr txBox="1"/>
          <p:nvPr/>
        </p:nvSpPr>
        <p:spPr>
          <a:xfrm>
            <a:off x="1028700" y="400050"/>
            <a:ext cx="9564298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630">
                <a:solidFill>
                  <a:srgbClr val="B6713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宋体-超粗体"/>
                <a:sym typeface="思源宋体-超粗体"/>
              </a:rPr>
              <a:t>DISCUSSION: MODELLING PERFORMANCE ANALYSIS</a:t>
            </a:r>
          </a:p>
        </p:txBody>
      </p:sp>
      <p:sp>
        <p:nvSpPr>
          <p:cNvPr id="106" name="AutoShape 4">
            <a:extLst>
              <a:ext uri="{FF2B5EF4-FFF2-40B4-BE49-F238E27FC236}">
                <a16:creationId xmlns:a16="http://schemas.microsoft.com/office/drawing/2014/main" id="{166B4CFC-6AE4-FF90-150D-ABB2B5F078DC}"/>
              </a:ext>
            </a:extLst>
          </p:cNvPr>
          <p:cNvSpPr/>
          <p:nvPr/>
        </p:nvSpPr>
        <p:spPr>
          <a:xfrm rot="5365852">
            <a:off x="286263" y="1139814"/>
            <a:ext cx="958919" cy="0"/>
          </a:xfrm>
          <a:prstGeom prst="line">
            <a:avLst/>
          </a:prstGeom>
          <a:ln w="9525" cap="rnd">
            <a:solidFill>
              <a:srgbClr val="B671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7" name="TextBox 5">
            <a:extLst>
              <a:ext uri="{FF2B5EF4-FFF2-40B4-BE49-F238E27FC236}">
                <a16:creationId xmlns:a16="http://schemas.microsoft.com/office/drawing/2014/main" id="{8F2FC381-AB2F-8341-5CDE-D221E694E376}"/>
              </a:ext>
            </a:extLst>
          </p:cNvPr>
          <p:cNvSpPr txBox="1"/>
          <p:nvPr/>
        </p:nvSpPr>
        <p:spPr>
          <a:xfrm>
            <a:off x="1028700" y="4230975"/>
            <a:ext cx="9209571" cy="2532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87"/>
              </a:lnSpc>
            </a:pPr>
            <a:r>
              <a:rPr lang="en-US" sz="2299" b="1" spc="344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 Bold"/>
                <a:sym typeface="思源黑体 Bold"/>
              </a:rPr>
              <a:t>Linear regression type models :</a:t>
            </a:r>
          </a:p>
          <a:p>
            <a:pPr algn="just">
              <a:lnSpc>
                <a:spcPts val="3275"/>
              </a:lnSpc>
            </a:pPr>
            <a:r>
              <a:rPr lang="en-US" sz="2099" spc="314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Simple and explanatory, but assumes a linear relationship and limited performance (R² ≈ 0.967).</a:t>
            </a:r>
          </a:p>
          <a:p>
            <a:pPr algn="just">
              <a:lnSpc>
                <a:spcPts val="3275"/>
              </a:lnSpc>
            </a:pPr>
            <a:r>
              <a:rPr lang="en-US" sz="2099" spc="314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Performs poorly on non-linear patterns (e.g. Age and Calories)</a:t>
            </a:r>
            <a:r>
              <a:rPr lang="en-US" sz="2099" b="1" spc="314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 Bold"/>
                <a:sym typeface="思源黑体 Bold"/>
              </a:rPr>
              <a:t>.</a:t>
            </a:r>
          </a:p>
          <a:p>
            <a:pPr algn="just">
              <a:lnSpc>
                <a:spcPts val="3275"/>
              </a:lnSpc>
            </a:pPr>
            <a:endParaRPr lang="en-US" sz="2099" b="1" spc="314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思源黑体 Bold"/>
              <a:sym typeface="思源黑体 Bold"/>
            </a:endParaRPr>
          </a:p>
        </p:txBody>
      </p:sp>
      <p:sp>
        <p:nvSpPr>
          <p:cNvPr id="108" name="TextBox 6">
            <a:extLst>
              <a:ext uri="{FF2B5EF4-FFF2-40B4-BE49-F238E27FC236}">
                <a16:creationId xmlns:a16="http://schemas.microsoft.com/office/drawing/2014/main" id="{017BF46C-8F15-2A5D-6BF5-EE6EC42F3F37}"/>
              </a:ext>
            </a:extLst>
          </p:cNvPr>
          <p:cNvSpPr txBox="1"/>
          <p:nvPr/>
        </p:nvSpPr>
        <p:spPr>
          <a:xfrm>
            <a:off x="1028700" y="7054566"/>
            <a:ext cx="9209571" cy="168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87"/>
              </a:lnSpc>
            </a:pPr>
            <a:r>
              <a:rPr lang="en-US" sz="2299" b="1" spc="344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 Bold"/>
                <a:sym typeface="思源黑体 Bold"/>
              </a:rPr>
              <a:t>CV MSE Exception.</a:t>
            </a:r>
          </a:p>
          <a:p>
            <a:pPr algn="just">
              <a:lnSpc>
                <a:spcPts val="3275"/>
              </a:lnSpc>
            </a:pPr>
            <a:r>
              <a:rPr lang="en-US" sz="2099" spc="314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Cross-validation MSE values are abnormally small (e.g., 9.78e-29), there may be a data preprocessing problem that requires further examination.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020570"/>
            <a:ext cx="1990725" cy="844550"/>
            <a:chOff x="1028700" y="2020570"/>
            <a:chExt cx="1990725" cy="84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2020570"/>
              <a:ext cx="1958086" cy="4236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1929" y="2020570"/>
              <a:ext cx="277368" cy="423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2479294"/>
              <a:ext cx="402336" cy="3855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518" y="2479294"/>
              <a:ext cx="1287145" cy="3855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7626" y="2479294"/>
            <a:ext cx="2281301" cy="3855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48807" y="2479294"/>
            <a:ext cx="1850770" cy="3855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2698" y="2479294"/>
            <a:ext cx="1197864" cy="38557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28700" y="2479294"/>
            <a:ext cx="9412605" cy="2062480"/>
            <a:chOff x="1028700" y="2479294"/>
            <a:chExt cx="9412605" cy="206248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32568" y="2479294"/>
              <a:ext cx="808735" cy="3855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700" y="2898089"/>
              <a:ext cx="9376537" cy="3858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700" y="3317747"/>
              <a:ext cx="705104" cy="3855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8112" y="3317747"/>
              <a:ext cx="1205839" cy="3855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5270" y="3317747"/>
              <a:ext cx="1497837" cy="3855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9542" y="3317747"/>
              <a:ext cx="843914" cy="3855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4673" y="3317747"/>
              <a:ext cx="374903" cy="3855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72126" y="3317747"/>
              <a:ext cx="228600" cy="3855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6426" y="3317747"/>
              <a:ext cx="937640" cy="3855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36615" y="3317747"/>
              <a:ext cx="259079" cy="3855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66154" y="3317747"/>
              <a:ext cx="228600" cy="3855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700" y="3736847"/>
              <a:ext cx="9384157" cy="3855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700" y="4155948"/>
              <a:ext cx="705104" cy="3855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8112" y="4155948"/>
              <a:ext cx="983361" cy="3855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48382" y="4155948"/>
              <a:ext cx="505206" cy="3855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87294" y="4155948"/>
              <a:ext cx="705104" cy="3855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16705" y="4155948"/>
              <a:ext cx="1849120" cy="3855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97678" y="4155948"/>
              <a:ext cx="228600" cy="385572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028700" y="293497"/>
            <a:ext cx="8994140" cy="1402715"/>
            <a:chOff x="1028700" y="293497"/>
            <a:chExt cx="8994140" cy="1402715"/>
          </a:xfrm>
        </p:grpSpPr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8700" y="293497"/>
              <a:ext cx="8994140" cy="7665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28700" y="929081"/>
              <a:ext cx="2675001" cy="766876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028700" y="5788786"/>
            <a:ext cx="4205605" cy="844550"/>
            <a:chOff x="1028700" y="5788786"/>
            <a:chExt cx="4205605" cy="844550"/>
          </a:xfrm>
        </p:grpSpPr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8700" y="5788786"/>
              <a:ext cx="1422781" cy="4236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53310" y="5788786"/>
              <a:ext cx="1144905" cy="42367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9233" y="5788786"/>
              <a:ext cx="277367" cy="4236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28700" y="6247510"/>
              <a:ext cx="2065274" cy="3855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34182" y="6247510"/>
              <a:ext cx="1999995" cy="385572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66258" y="6247510"/>
            <a:ext cx="1497076" cy="38557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11034" y="6247510"/>
            <a:ext cx="505205" cy="38557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661782" y="6247510"/>
            <a:ext cx="1501394" cy="38557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288144" y="6247510"/>
            <a:ext cx="1109472" cy="38557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028700" y="6666306"/>
            <a:ext cx="4981575" cy="805815"/>
            <a:chOff x="1028700" y="6666306"/>
            <a:chExt cx="4981575" cy="805815"/>
          </a:xfrm>
        </p:grpSpPr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28700" y="6666306"/>
              <a:ext cx="1857756" cy="38587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717545" y="6666306"/>
              <a:ext cx="265175" cy="3858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50133" y="6666306"/>
              <a:ext cx="748665" cy="38587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54222" y="6666306"/>
              <a:ext cx="1354836" cy="38587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15509" y="6666306"/>
              <a:ext cx="228600" cy="38587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28700" y="7085965"/>
              <a:ext cx="1625727" cy="3855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972054" y="7085965"/>
              <a:ext cx="1209040" cy="38557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06721" y="7085965"/>
              <a:ext cx="1503426" cy="385572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320663" y="7085965"/>
            <a:ext cx="1652650" cy="38557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306434" y="7085965"/>
            <a:ext cx="507492" cy="385572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9143365" y="7085965"/>
            <a:ext cx="1278381" cy="385572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1028700" y="7505065"/>
            <a:ext cx="9392285" cy="1224280"/>
            <a:chOff x="1028700" y="7505065"/>
            <a:chExt cx="9392285" cy="1224280"/>
          </a:xfrm>
        </p:grpSpPr>
        <p:pic>
          <p:nvPicPr>
            <p:cNvPr id="56" name="object 5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28700" y="7505065"/>
              <a:ext cx="2527807" cy="3855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482594" y="7505065"/>
              <a:ext cx="838200" cy="38557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53154" y="7505065"/>
              <a:ext cx="228600" cy="38557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8700" y="7924165"/>
              <a:ext cx="5860110" cy="38557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18427" y="7924165"/>
              <a:ext cx="262127" cy="38557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849490" y="7924165"/>
              <a:ext cx="3571239" cy="38557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700" y="8343265"/>
              <a:ext cx="705104" cy="38557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58112" y="8343265"/>
              <a:ext cx="1757680" cy="38557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374389" y="8343265"/>
              <a:ext cx="491489" cy="38557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804157" y="8343265"/>
              <a:ext cx="1269707" cy="3855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5153" y="8343265"/>
              <a:ext cx="228600" cy="385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9771" y="589737"/>
            <a:ext cx="2805430" cy="869950"/>
            <a:chOff x="1469771" y="589737"/>
            <a:chExt cx="2805430" cy="869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771" y="589737"/>
              <a:ext cx="1340866" cy="4757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771" y="983615"/>
              <a:ext cx="2805049" cy="47548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1980438"/>
            <a:ext cx="7615428" cy="50487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6800" y="1980438"/>
            <a:ext cx="6731761" cy="5048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9771" y="589737"/>
            <a:ext cx="2805430" cy="869950"/>
            <a:chOff x="1469771" y="589737"/>
            <a:chExt cx="2805430" cy="869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771" y="589737"/>
              <a:ext cx="1340866" cy="4757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771" y="983615"/>
              <a:ext cx="2805049" cy="47548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69771" y="6538924"/>
            <a:ext cx="4620260" cy="3170555"/>
            <a:chOff x="1469771" y="6538924"/>
            <a:chExt cx="4620260" cy="31705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6544" y="6825944"/>
              <a:ext cx="1780412" cy="372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6544" y="7168590"/>
              <a:ext cx="2739389" cy="372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9550" y="7517256"/>
              <a:ext cx="2734055" cy="458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3294" y="7517256"/>
              <a:ext cx="729081" cy="458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550" y="8009508"/>
              <a:ext cx="4435856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550" y="8440495"/>
              <a:ext cx="3377184" cy="4041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550" y="8872422"/>
              <a:ext cx="4610481" cy="4038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9550" y="9305238"/>
              <a:ext cx="3348990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9771" y="6538924"/>
              <a:ext cx="1155801" cy="10960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271002" y="6084392"/>
            <a:ext cx="9653905" cy="3623310"/>
            <a:chOff x="8271002" y="6084392"/>
            <a:chExt cx="9653905" cy="362331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8377" y="6278879"/>
              <a:ext cx="2314829" cy="3901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8377" y="6633921"/>
              <a:ext cx="1954529" cy="3904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71002" y="6084392"/>
              <a:ext cx="1155192" cy="10960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71002" y="7145400"/>
              <a:ext cx="2266823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71002" y="7576388"/>
              <a:ext cx="9653778" cy="4041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71002" y="8008366"/>
              <a:ext cx="6716141" cy="4038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71002" y="8441182"/>
              <a:ext cx="9174353" cy="4038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71002" y="8872423"/>
              <a:ext cx="1457325" cy="4038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1002" y="9303715"/>
              <a:ext cx="9638919" cy="4038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39279" y="1907158"/>
            <a:ext cx="6502781" cy="413308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077200" y="794130"/>
            <a:ext cx="5386959" cy="53869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">
            <a:extLst>
              <a:ext uri="{FF2B5EF4-FFF2-40B4-BE49-F238E27FC236}">
                <a16:creationId xmlns:a16="http://schemas.microsoft.com/office/drawing/2014/main" id="{C14E00D9-A6F8-4505-F13C-B3FEB67E5B83}"/>
              </a:ext>
            </a:extLst>
          </p:cNvPr>
          <p:cNvSpPr txBox="1"/>
          <p:nvPr/>
        </p:nvSpPr>
        <p:spPr>
          <a:xfrm>
            <a:off x="1536966" y="4504011"/>
            <a:ext cx="5285646" cy="4315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1"/>
              </a:lnSpc>
            </a:pPr>
            <a:r>
              <a:rPr lang="en-US" sz="2199" spc="329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Feature Scaling:</a:t>
            </a:r>
          </a:p>
          <a:p>
            <a:pPr algn="l">
              <a:lnSpc>
                <a:spcPts val="3431"/>
              </a:lnSpc>
            </a:pPr>
            <a:r>
              <a:rPr lang="en-US" sz="2199" spc="329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Numerical features (Age, Height, Weight, Duration, Heart_Rate, Body_Temp) are standardised using</a:t>
            </a:r>
          </a:p>
          <a:p>
            <a:pPr algn="l">
              <a:lnSpc>
                <a:spcPts val="3431"/>
              </a:lnSpc>
            </a:pPr>
            <a:r>
              <a:rPr lang="en-US" sz="2199" spc="329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StandardScaler</a:t>
            </a:r>
          </a:p>
          <a:p>
            <a:pPr algn="l">
              <a:lnSpc>
                <a:spcPts val="3431"/>
              </a:lnSpc>
            </a:pPr>
            <a:endParaRPr lang="en-US" sz="2199" spc="329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思源黑体"/>
              <a:sym typeface="思源黑体"/>
            </a:endParaRPr>
          </a:p>
          <a:p>
            <a:pPr algn="l">
              <a:lnSpc>
                <a:spcPts val="3431"/>
              </a:lnSpc>
            </a:pPr>
            <a:r>
              <a:rPr lang="en-US" sz="2199" spc="329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Dataset Segmentation:</a:t>
            </a:r>
          </a:p>
          <a:p>
            <a:pPr algn="l">
              <a:lnSpc>
                <a:spcPts val="3431"/>
              </a:lnSpc>
            </a:pPr>
            <a:r>
              <a:rPr lang="en-US" sz="2199" spc="329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80% training set, 20% test set (42 random seeds).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33F8CA4D-C0E7-FE75-3F8B-FF8B9D02236C}"/>
              </a:ext>
            </a:extLst>
          </p:cNvPr>
          <p:cNvSpPr txBox="1"/>
          <p:nvPr/>
        </p:nvSpPr>
        <p:spPr>
          <a:xfrm>
            <a:off x="1130851" y="665357"/>
            <a:ext cx="44875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42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宋体-超粗体"/>
                <a:sym typeface="思源宋体-超粗体"/>
              </a:rPr>
              <a:t>Methodologies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CCACEF2E-F181-429B-5497-3BD3A078A6A8}"/>
              </a:ext>
            </a:extLst>
          </p:cNvPr>
          <p:cNvSpPr/>
          <p:nvPr/>
        </p:nvSpPr>
        <p:spPr>
          <a:xfrm rot="5365852">
            <a:off x="286263" y="1139814"/>
            <a:ext cx="958919" cy="0"/>
          </a:xfrm>
          <a:prstGeom prst="line">
            <a:avLst/>
          </a:prstGeom>
          <a:ln w="9525" cap="rnd">
            <a:solidFill>
              <a:srgbClr val="B671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F727336E-9DD5-7B3D-9FDB-59A506530670}"/>
              </a:ext>
            </a:extLst>
          </p:cNvPr>
          <p:cNvSpPr txBox="1"/>
          <p:nvPr/>
        </p:nvSpPr>
        <p:spPr>
          <a:xfrm>
            <a:off x="9173785" y="4504011"/>
            <a:ext cx="8890451" cy="387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r>
              <a:rPr lang="en-US" sz="2199" u="none" strike="noStrike" spc="329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Models used:</a:t>
            </a: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r>
              <a:rPr lang="en-US" sz="2199" u="none" strike="noStrike" spc="329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Linear regression, Ridge regression, Lasso regression</a:t>
            </a: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r>
              <a:rPr lang="en-US" sz="2199" u="none" strike="noStrike" spc="329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Random Forest, XGBoost, Neural Networks (MLP)</a:t>
            </a: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endParaRPr lang="en-US" sz="2199" u="none" strike="noStrike" spc="329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思源黑体"/>
              <a:sym typeface="思源黑体"/>
            </a:endParaRP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r>
              <a:rPr lang="en-US" sz="2199" u="none" strike="noStrike" spc="329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Hyperparameter Tuning:</a:t>
            </a: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r>
              <a:rPr lang="en-US" sz="2199" u="none" strike="noStrike" spc="329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Optimise hyperparameters using GridSearchCV (5 fold cross validation).</a:t>
            </a: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endParaRPr lang="en-US" sz="2199" u="none" strike="noStrike" spc="329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思源黑体"/>
              <a:sym typeface="思源黑体"/>
            </a:endParaRP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F05349C9-13EF-C4B5-4048-7A0629EB567D}"/>
              </a:ext>
            </a:extLst>
          </p:cNvPr>
          <p:cNvGrpSpPr/>
          <p:nvPr/>
        </p:nvGrpSpPr>
        <p:grpSpPr>
          <a:xfrm>
            <a:off x="913953" y="2850378"/>
            <a:ext cx="623013" cy="623013"/>
            <a:chOff x="0" y="0"/>
            <a:chExt cx="830684" cy="830684"/>
          </a:xfrm>
        </p:grpSpPr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B0704F0-C7A4-F34E-8CFB-3B7B896074A0}"/>
                </a:ext>
              </a:extLst>
            </p:cNvPr>
            <p:cNvSpPr/>
            <p:nvPr/>
          </p:nvSpPr>
          <p:spPr>
            <a:xfrm>
              <a:off x="0" y="0"/>
              <a:ext cx="830707" cy="830707"/>
            </a:xfrm>
            <a:custGeom>
              <a:avLst/>
              <a:gdLst/>
              <a:ahLst/>
              <a:cxnLst/>
              <a:rect l="l" t="t" r="r" b="b"/>
              <a:pathLst>
                <a:path w="830707" h="830707">
                  <a:moveTo>
                    <a:pt x="12700" y="0"/>
                  </a:moveTo>
                  <a:lnTo>
                    <a:pt x="818007" y="0"/>
                  </a:lnTo>
                  <a:cubicBezTo>
                    <a:pt x="824992" y="0"/>
                    <a:pt x="830707" y="5715"/>
                    <a:pt x="830707" y="12700"/>
                  </a:cubicBezTo>
                  <a:lnTo>
                    <a:pt x="830707" y="818007"/>
                  </a:lnTo>
                  <a:cubicBezTo>
                    <a:pt x="830707" y="824992"/>
                    <a:pt x="824992" y="830707"/>
                    <a:pt x="818007" y="830707"/>
                  </a:cubicBezTo>
                  <a:lnTo>
                    <a:pt x="12700" y="830707"/>
                  </a:lnTo>
                  <a:cubicBezTo>
                    <a:pt x="5715" y="830707"/>
                    <a:pt x="0" y="824992"/>
                    <a:pt x="0" y="81800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818007"/>
                  </a:lnTo>
                  <a:lnTo>
                    <a:pt x="12700" y="818007"/>
                  </a:lnTo>
                  <a:lnTo>
                    <a:pt x="12700" y="805307"/>
                  </a:lnTo>
                  <a:lnTo>
                    <a:pt x="818007" y="805307"/>
                  </a:lnTo>
                  <a:lnTo>
                    <a:pt x="818007" y="818007"/>
                  </a:lnTo>
                  <a:lnTo>
                    <a:pt x="805307" y="818007"/>
                  </a:lnTo>
                  <a:lnTo>
                    <a:pt x="805307" y="12700"/>
                  </a:lnTo>
                  <a:lnTo>
                    <a:pt x="818007" y="12700"/>
                  </a:lnTo>
                  <a:lnTo>
                    <a:pt x="81800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B67139"/>
            </a:solidFill>
          </p:spPr>
        </p:sp>
      </p:grpSp>
      <p:sp>
        <p:nvSpPr>
          <p:cNvPr id="43" name="TextBox 8">
            <a:extLst>
              <a:ext uri="{FF2B5EF4-FFF2-40B4-BE49-F238E27FC236}">
                <a16:creationId xmlns:a16="http://schemas.microsoft.com/office/drawing/2014/main" id="{112DD843-F8F6-2E65-7E38-2E6852BC136B}"/>
              </a:ext>
            </a:extLst>
          </p:cNvPr>
          <p:cNvSpPr txBox="1"/>
          <p:nvPr/>
        </p:nvSpPr>
        <p:spPr>
          <a:xfrm>
            <a:off x="1973787" y="2758899"/>
            <a:ext cx="5987588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0"/>
              </a:lnSpc>
            </a:pPr>
            <a:r>
              <a:rPr lang="en-US" sz="3000" spc="450" dirty="0">
                <a:solidFill>
                  <a:srgbClr val="B6713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宋体-超粗体"/>
                <a:sym typeface="思源宋体-超粗体"/>
              </a:rPr>
              <a:t>DATA PREPROCESSING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01C3DA87-B560-E438-363B-78FAF721DC28}"/>
              </a:ext>
            </a:extLst>
          </p:cNvPr>
          <p:cNvSpPr txBox="1"/>
          <p:nvPr/>
        </p:nvSpPr>
        <p:spPr>
          <a:xfrm>
            <a:off x="927552" y="2920641"/>
            <a:ext cx="595815" cy="39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400" b="1" spc="360">
                <a:solidFill>
                  <a:srgbClr val="B6713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 Medium"/>
                <a:sym typeface="思源黑体 Medium"/>
              </a:rPr>
              <a:t>√</a:t>
            </a: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25C523C4-D296-22D0-AD29-9117BDE45E59}"/>
              </a:ext>
            </a:extLst>
          </p:cNvPr>
          <p:cNvGrpSpPr/>
          <p:nvPr/>
        </p:nvGrpSpPr>
        <p:grpSpPr>
          <a:xfrm>
            <a:off x="8564371" y="2848101"/>
            <a:ext cx="623013" cy="623013"/>
            <a:chOff x="0" y="0"/>
            <a:chExt cx="830684" cy="830684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7E5CEDB-7DBF-44D1-639F-A7A2813F7016}"/>
                </a:ext>
              </a:extLst>
            </p:cNvPr>
            <p:cNvSpPr/>
            <p:nvPr/>
          </p:nvSpPr>
          <p:spPr>
            <a:xfrm>
              <a:off x="0" y="0"/>
              <a:ext cx="830707" cy="830707"/>
            </a:xfrm>
            <a:custGeom>
              <a:avLst/>
              <a:gdLst/>
              <a:ahLst/>
              <a:cxnLst/>
              <a:rect l="l" t="t" r="r" b="b"/>
              <a:pathLst>
                <a:path w="830707" h="830707">
                  <a:moveTo>
                    <a:pt x="12700" y="0"/>
                  </a:moveTo>
                  <a:lnTo>
                    <a:pt x="818007" y="0"/>
                  </a:lnTo>
                  <a:cubicBezTo>
                    <a:pt x="824992" y="0"/>
                    <a:pt x="830707" y="5715"/>
                    <a:pt x="830707" y="12700"/>
                  </a:cubicBezTo>
                  <a:lnTo>
                    <a:pt x="830707" y="818007"/>
                  </a:lnTo>
                  <a:cubicBezTo>
                    <a:pt x="830707" y="824992"/>
                    <a:pt x="824992" y="830707"/>
                    <a:pt x="818007" y="830707"/>
                  </a:cubicBezTo>
                  <a:lnTo>
                    <a:pt x="12700" y="830707"/>
                  </a:lnTo>
                  <a:cubicBezTo>
                    <a:pt x="5715" y="830707"/>
                    <a:pt x="0" y="824992"/>
                    <a:pt x="0" y="81800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818007"/>
                  </a:lnTo>
                  <a:lnTo>
                    <a:pt x="12700" y="818007"/>
                  </a:lnTo>
                  <a:lnTo>
                    <a:pt x="12700" y="805307"/>
                  </a:lnTo>
                  <a:lnTo>
                    <a:pt x="818007" y="805307"/>
                  </a:lnTo>
                  <a:lnTo>
                    <a:pt x="818007" y="818007"/>
                  </a:lnTo>
                  <a:lnTo>
                    <a:pt x="805307" y="818007"/>
                  </a:lnTo>
                  <a:lnTo>
                    <a:pt x="805307" y="12700"/>
                  </a:lnTo>
                  <a:lnTo>
                    <a:pt x="818007" y="12700"/>
                  </a:lnTo>
                  <a:lnTo>
                    <a:pt x="81800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B67139"/>
            </a:solidFill>
          </p:spPr>
        </p:sp>
      </p:grpSp>
      <p:sp>
        <p:nvSpPr>
          <p:cNvPr id="47" name="TextBox 12">
            <a:extLst>
              <a:ext uri="{FF2B5EF4-FFF2-40B4-BE49-F238E27FC236}">
                <a16:creationId xmlns:a16="http://schemas.microsoft.com/office/drawing/2014/main" id="{A6C0D709-D50D-BA20-753E-E3EAC10A688F}"/>
              </a:ext>
            </a:extLst>
          </p:cNvPr>
          <p:cNvSpPr txBox="1"/>
          <p:nvPr/>
        </p:nvSpPr>
        <p:spPr>
          <a:xfrm>
            <a:off x="9699404" y="2758899"/>
            <a:ext cx="6487575" cy="98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0"/>
              </a:lnSpc>
            </a:pPr>
            <a:r>
              <a:rPr lang="en-US" sz="3000" spc="450">
                <a:solidFill>
                  <a:srgbClr val="B6713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宋体-超粗体"/>
                <a:sym typeface="思源宋体-超粗体"/>
              </a:rPr>
              <a:t>MODEL SELECTION AND HYPERPARAMETER TUNING</a:t>
            </a:r>
          </a:p>
        </p:txBody>
      </p:sp>
      <p:sp>
        <p:nvSpPr>
          <p:cNvPr id="48" name="TextBox 13">
            <a:extLst>
              <a:ext uri="{FF2B5EF4-FFF2-40B4-BE49-F238E27FC236}">
                <a16:creationId xmlns:a16="http://schemas.microsoft.com/office/drawing/2014/main" id="{E55FCE71-57E7-5077-B3D9-574822686ED0}"/>
              </a:ext>
            </a:extLst>
          </p:cNvPr>
          <p:cNvSpPr txBox="1"/>
          <p:nvPr/>
        </p:nvSpPr>
        <p:spPr>
          <a:xfrm>
            <a:off x="8577970" y="2918364"/>
            <a:ext cx="595815" cy="39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400" b="1" spc="360">
                <a:solidFill>
                  <a:srgbClr val="B6713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 Medium"/>
                <a:sym typeface="思源黑体 Medium"/>
              </a:rPr>
              <a:t>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68A6F-9F1B-6391-7709-F957C13A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1402163-4049-72BE-F5C1-37F33BA3BB2B}"/>
              </a:ext>
            </a:extLst>
          </p:cNvPr>
          <p:cNvSpPr txBox="1"/>
          <p:nvPr/>
        </p:nvSpPr>
        <p:spPr>
          <a:xfrm>
            <a:off x="685800" y="495300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Characteristic importance analysis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F28752-A4EF-385B-CD0A-EEC833BBF328}"/>
              </a:ext>
            </a:extLst>
          </p:cNvPr>
          <p:cNvSpPr txBox="1"/>
          <p:nvPr/>
        </p:nvSpPr>
        <p:spPr>
          <a:xfrm>
            <a:off x="0" y="5753100"/>
            <a:ext cx="9144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XGBoost SHAP :</a:t>
            </a:r>
          </a:p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"Duration has the greatest impact on model output (SHAP values range from -20 to 120), with high values (red) positively affecting prediction and low values (blue) negatively. heart_Rate and Age are also important features."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FA03A8-E53C-1047-EA19-47E884B28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3" y="1638300"/>
            <a:ext cx="7315215" cy="39319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A7D5D7-000C-C8E5-47B6-C5F3DC779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638300"/>
            <a:ext cx="7315215" cy="39319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B413556-65BD-6ECE-E71C-A76B69C88053}"/>
              </a:ext>
            </a:extLst>
          </p:cNvPr>
          <p:cNvSpPr txBox="1"/>
          <p:nvPr/>
        </p:nvSpPr>
        <p:spPr>
          <a:xfrm>
            <a:off x="9448800" y="5989712"/>
            <a:ext cx="91770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Random Forest SHAP:</a:t>
            </a:r>
          </a:p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"Similar to XGBoost, Duration is most important, but the narrower distribution of SHAP values suggests that Random Forest handles feature effects more smoothly."</a:t>
            </a:r>
          </a:p>
        </p:txBody>
      </p:sp>
    </p:spTree>
    <p:extLst>
      <p:ext uri="{BB962C8B-B14F-4D97-AF65-F5344CB8AC3E}">
        <p14:creationId xmlns:p14="http://schemas.microsoft.com/office/powerpoint/2010/main" val="132019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DADEB-C47A-3D17-E10A-7DD3878B7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B524AC9-21BE-ED3F-A940-E8480105976B}"/>
              </a:ext>
            </a:extLst>
          </p:cNvPr>
          <p:cNvSpPr txBox="1"/>
          <p:nvPr/>
        </p:nvSpPr>
        <p:spPr>
          <a:xfrm>
            <a:off x="685800" y="495300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Characteristic importance analysis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9B981D-510B-BA8F-481B-ED13FD1BD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62100"/>
            <a:ext cx="7315215" cy="39319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4DBD6D-12B7-FC4F-F1F9-37A806603F61}"/>
              </a:ext>
            </a:extLst>
          </p:cNvPr>
          <p:cNvSpPr txBox="1"/>
          <p:nvPr/>
        </p:nvSpPr>
        <p:spPr>
          <a:xfrm>
            <a:off x="914400" y="6286500"/>
            <a:ext cx="1371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Neural Network SHAP :</a:t>
            </a:r>
          </a:p>
          <a:p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</a:rPr>
              <a:t>"Neural networks are more sensitive to Duration (SHAP values range from -75 to 100) and have smoother distributions, reflecting their strong nonlinear modelling capabilities."</a:t>
            </a:r>
          </a:p>
        </p:txBody>
      </p:sp>
    </p:spTree>
    <p:extLst>
      <p:ext uri="{BB962C8B-B14F-4D97-AF65-F5344CB8AC3E}">
        <p14:creationId xmlns:p14="http://schemas.microsoft.com/office/powerpoint/2010/main" val="90186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9758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4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6485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5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13214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5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59941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5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47902" y="523366"/>
            <a:ext cx="8820150" cy="1402080"/>
            <a:chOff x="1047902" y="523366"/>
            <a:chExt cx="8820150" cy="14020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902" y="523366"/>
              <a:ext cx="8819896" cy="7665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902" y="1158570"/>
              <a:ext cx="4042029" cy="766876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C9E7D56-FB34-2218-6409-D1E459103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8" y="3438698"/>
            <a:ext cx="7951744" cy="32288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A75451-703C-4B48-1FCF-91A3DBA18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22" y="1925446"/>
            <a:ext cx="9144018" cy="5486411"/>
          </a:xfrm>
          <a:prstGeom prst="rect">
            <a:avLst/>
          </a:prstGeom>
        </p:spPr>
      </p:pic>
      <p:sp>
        <p:nvSpPr>
          <p:cNvPr id="19" name="AutoShape 2">
            <a:extLst>
              <a:ext uri="{FF2B5EF4-FFF2-40B4-BE49-F238E27FC236}">
                <a16:creationId xmlns:a16="http://schemas.microsoft.com/office/drawing/2014/main" id="{D3026FB5-CC7D-D9EB-B78D-F24D1AE80D8A}"/>
              </a:ext>
            </a:extLst>
          </p:cNvPr>
          <p:cNvSpPr/>
          <p:nvPr/>
        </p:nvSpPr>
        <p:spPr>
          <a:xfrm rot="5365852">
            <a:off x="286263" y="1139814"/>
            <a:ext cx="958919" cy="0"/>
          </a:xfrm>
          <a:prstGeom prst="line">
            <a:avLst/>
          </a:prstGeom>
          <a:ln w="9525" cap="rnd">
            <a:solidFill>
              <a:srgbClr val="B671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FDA18D1C-DEE2-B217-68B9-4C751B770EEE}"/>
              </a:ext>
            </a:extLst>
          </p:cNvPr>
          <p:cNvSpPr txBox="1"/>
          <p:nvPr/>
        </p:nvSpPr>
        <p:spPr>
          <a:xfrm>
            <a:off x="1028700" y="2481756"/>
            <a:ext cx="4006868" cy="98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0"/>
              </a:lnSpc>
            </a:pPr>
            <a:r>
              <a:rPr lang="en-US" sz="3000" spc="450" dirty="0">
                <a:solidFill>
                  <a:srgbClr val="B6713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宋体-超粗体"/>
                <a:sym typeface="思源宋体-超粗体"/>
              </a:rPr>
              <a:t>PERFORMANCE INDICATORS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F8748CCD-10ED-CDF0-BCFA-543365BBCE44}"/>
              </a:ext>
            </a:extLst>
          </p:cNvPr>
          <p:cNvSpPr txBox="1"/>
          <p:nvPr/>
        </p:nvSpPr>
        <p:spPr>
          <a:xfrm>
            <a:off x="1036266" y="796017"/>
            <a:ext cx="9784134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42" dirty="0">
                <a:solidFill>
                  <a:srgbClr val="B6713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宋体-超粗体"/>
                <a:sym typeface="思源宋体-超粗体"/>
              </a:rPr>
              <a:t>Results: comparison of model performance</a:t>
            </a: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A1828AEF-1FF3-541F-9847-75E44389B10F}"/>
              </a:ext>
            </a:extLst>
          </p:cNvPr>
          <p:cNvSpPr txBox="1"/>
          <p:nvPr/>
        </p:nvSpPr>
        <p:spPr>
          <a:xfrm>
            <a:off x="10820400" y="3009900"/>
            <a:ext cx="4996416" cy="2571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1"/>
              </a:lnSpc>
              <a:spcBef>
                <a:spcPct val="0"/>
              </a:spcBef>
            </a:pPr>
            <a:r>
              <a:rPr lang="en-US" sz="2199" spc="32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Observation：</a:t>
            </a:r>
          </a:p>
          <a:p>
            <a:pPr algn="l">
              <a:lnSpc>
                <a:spcPts val="3431"/>
              </a:lnSpc>
              <a:spcBef>
                <a:spcPct val="0"/>
              </a:spcBef>
            </a:pPr>
            <a:r>
              <a:rPr lang="en-US" sz="2199" spc="32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The neural network performed best (R²=0.9998, RMSE=0.79).</a:t>
            </a:r>
          </a:p>
          <a:p>
            <a:pPr algn="l">
              <a:lnSpc>
                <a:spcPts val="3431"/>
              </a:lnSpc>
              <a:spcBef>
                <a:spcPct val="0"/>
              </a:spcBef>
            </a:pPr>
            <a:r>
              <a:rPr lang="en-US" sz="2199" spc="329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XG</a:t>
            </a:r>
            <a:r>
              <a:rPr lang="en-US" altLang="zh-CN" sz="2199" spc="329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Boost</a:t>
            </a:r>
            <a:r>
              <a:rPr lang="en-US" altLang="zh-CN" sz="2199" spc="32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 </a:t>
            </a:r>
            <a:r>
              <a:rPr lang="en-US" sz="2199" spc="32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was next best (R²=0.99</a:t>
            </a:r>
            <a:r>
              <a:rPr lang="en-US" altLang="zh-CN" sz="2199" spc="32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91</a:t>
            </a:r>
            <a:r>
              <a:rPr lang="en-US" sz="2199" spc="32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, RMSE=</a:t>
            </a:r>
            <a:r>
              <a:rPr lang="en-US" altLang="zh-CN" sz="2199" spc="32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1</a:t>
            </a:r>
            <a:r>
              <a:rPr lang="en-US" sz="2199" spc="32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.6</a:t>
            </a:r>
            <a:r>
              <a:rPr lang="en-US" altLang="zh-CN" sz="2199" spc="32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64</a:t>
            </a:r>
            <a:r>
              <a:rPr lang="en-US" sz="2199" spc="329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思源黑体"/>
                <a:sym typeface="思源黑体"/>
              </a:rPr>
              <a:t>).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0ED4E10-B036-2D51-3115-9BA0E7F3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73" y="2324100"/>
            <a:ext cx="7690119" cy="57607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28700" y="1889505"/>
            <a:ext cx="6748780" cy="1148080"/>
            <a:chOff x="1028700" y="1889505"/>
            <a:chExt cx="6748780" cy="1148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89505"/>
              <a:ext cx="6055740" cy="551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485389"/>
              <a:ext cx="6748653" cy="55168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044" y="3535324"/>
            <a:ext cx="7649591" cy="56871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7682" y="3535324"/>
            <a:ext cx="7621015" cy="57062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441</Words>
  <Application>Microsoft Office PowerPoint</Application>
  <PresentationFormat>自定义</PresentationFormat>
  <Paragraphs>58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等线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晗钧 唐</cp:lastModifiedBy>
  <cp:revision>4</cp:revision>
  <dcterms:created xsi:type="dcterms:W3CDTF">2025-05-28T16:25:24Z</dcterms:created>
  <dcterms:modified xsi:type="dcterms:W3CDTF">2025-05-29T07:45:15Z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2025-05-28T00:00:00Z</vt:filetime>
  </property>
  <property fmtid="{D5CDD505-2E9C-101B-9397-08002B2CF9AE}" pid="5" name="Producer">
    <vt:lpwstr>3-Heights(TM) PDF Security Shell 4.8.25.2 (http://www.pdf-tools.com)</vt:lpwstr>
  </property>
</Properties>
</file>