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170"/>
  </p:normalViewPr>
  <p:slideViewPr>
    <p:cSldViewPr snapToGrid="0">
      <p:cViewPr varScale="1">
        <p:scale>
          <a:sx n="122" d="100"/>
          <a:sy n="12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12/5/23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12/5/23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12/5/23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CDBB-44D7-B249-2C08-D7529CEE2297}"/>
              </a:ext>
            </a:extLst>
          </p:cNvPr>
          <p:cNvSpPr>
            <a:spLocks noGrp="1"/>
          </p:cNvSpPr>
          <p:nvPr>
            <p:ph type="ctrTitle"/>
          </p:nvPr>
        </p:nvSpPr>
        <p:spPr>
          <a:xfrm>
            <a:off x="1600200" y="776153"/>
            <a:ext cx="8991600" cy="1645920"/>
          </a:xfrm>
        </p:spPr>
        <p:txBody>
          <a:bodyPr/>
          <a:lstStyle/>
          <a:p>
            <a:r>
              <a:rPr lang="en-US" dirty="0"/>
              <a:t>Renewable energy project</a:t>
            </a:r>
          </a:p>
        </p:txBody>
      </p:sp>
      <p:sp>
        <p:nvSpPr>
          <p:cNvPr id="3" name="Subtitle 2">
            <a:extLst>
              <a:ext uri="{FF2B5EF4-FFF2-40B4-BE49-F238E27FC236}">
                <a16:creationId xmlns:a16="http://schemas.microsoft.com/office/drawing/2014/main" id="{0AC6B04D-FF3F-6D4F-9F3D-4D84542F8768}"/>
              </a:ext>
            </a:extLst>
          </p:cNvPr>
          <p:cNvSpPr>
            <a:spLocks noGrp="1"/>
          </p:cNvSpPr>
          <p:nvPr>
            <p:ph type="subTitle" idx="1"/>
          </p:nvPr>
        </p:nvSpPr>
        <p:spPr>
          <a:xfrm>
            <a:off x="2695194" y="3065317"/>
            <a:ext cx="6801612" cy="3190009"/>
          </a:xfrm>
        </p:spPr>
        <p:txBody>
          <a:bodyPr>
            <a:normAutofit/>
          </a:bodyPr>
          <a:lstStyle/>
          <a:p>
            <a:pPr algn="l"/>
            <a:r>
              <a:rPr lang="en-US" sz="2400" dirty="0"/>
              <a:t>Group Members:</a:t>
            </a:r>
          </a:p>
          <a:p>
            <a:pPr algn="l"/>
            <a:endParaRPr lang="en-US" dirty="0"/>
          </a:p>
          <a:p>
            <a:pPr algn="l"/>
            <a:r>
              <a:rPr lang="en-US" dirty="0"/>
              <a:t>202312086 	JINSI SHAH</a:t>
            </a:r>
          </a:p>
          <a:p>
            <a:pPr algn="l"/>
            <a:r>
              <a:rPr lang="en-US" dirty="0"/>
              <a:t>202312106 	LAKSHYA JAIN</a:t>
            </a:r>
          </a:p>
          <a:p>
            <a:pPr algn="l"/>
            <a:r>
              <a:rPr lang="en-US" dirty="0"/>
              <a:t>202312060 	KHUSHI TRIVEDI</a:t>
            </a:r>
          </a:p>
          <a:p>
            <a:pPr algn="l"/>
            <a:r>
              <a:rPr lang="en-US" dirty="0"/>
              <a:t>202312087 	ANUJ AWASTHI</a:t>
            </a:r>
          </a:p>
          <a:p>
            <a:pPr algn="l"/>
            <a:r>
              <a:rPr lang="en-US" dirty="0"/>
              <a:t>202312118 	MEGHA MAHESHWARI</a:t>
            </a:r>
          </a:p>
        </p:txBody>
      </p:sp>
    </p:spTree>
    <p:extLst>
      <p:ext uri="{BB962C8B-B14F-4D97-AF65-F5344CB8AC3E}">
        <p14:creationId xmlns:p14="http://schemas.microsoft.com/office/powerpoint/2010/main" val="64561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D8BD-A6E2-474D-9BEE-E958116BAE0D}"/>
              </a:ext>
            </a:extLst>
          </p:cNvPr>
          <p:cNvSpPr>
            <a:spLocks noGrp="1"/>
          </p:cNvSpPr>
          <p:nvPr>
            <p:ph type="title"/>
          </p:nvPr>
        </p:nvSpPr>
        <p:spPr>
          <a:xfrm>
            <a:off x="2231136" y="586320"/>
            <a:ext cx="7729728" cy="843087"/>
          </a:xfrm>
        </p:spPr>
        <p:txBody>
          <a:bodyPr/>
          <a:lstStyle/>
          <a:p>
            <a:r>
              <a:rPr lang="en-US" dirty="0"/>
              <a:t>INTRODUCTION</a:t>
            </a:r>
          </a:p>
        </p:txBody>
      </p:sp>
      <p:sp>
        <p:nvSpPr>
          <p:cNvPr id="3" name="Content Placeholder 2">
            <a:extLst>
              <a:ext uri="{FF2B5EF4-FFF2-40B4-BE49-F238E27FC236}">
                <a16:creationId xmlns:a16="http://schemas.microsoft.com/office/drawing/2014/main" id="{FA87FDDB-9384-EB98-5C96-FA59B2A924C0}"/>
              </a:ext>
            </a:extLst>
          </p:cNvPr>
          <p:cNvSpPr>
            <a:spLocks noGrp="1"/>
          </p:cNvSpPr>
          <p:nvPr>
            <p:ph idx="1"/>
          </p:nvPr>
        </p:nvSpPr>
        <p:spPr>
          <a:xfrm>
            <a:off x="1439917" y="1975945"/>
            <a:ext cx="9228083" cy="4372303"/>
          </a:xfrm>
        </p:spPr>
        <p:txBody>
          <a:bodyPr>
            <a:normAutofit/>
          </a:bodyPr>
          <a:lstStyle/>
          <a:p>
            <a:pPr marL="0" indent="0">
              <a:buNone/>
            </a:pPr>
            <a:r>
              <a:rPr lang="en-US" dirty="0"/>
              <a:t>In this comprehensive renewable energy project, the database is structured with tables to efficiently manage the intricate processes involved. The relational database includes tables such as “project” to handle the overarching initiative, “site” for multiple sites within each project, “turbine” for managing the selection and installation of turbines, and “</a:t>
            </a:r>
            <a:r>
              <a:rPr lang="en-US" dirty="0" err="1"/>
              <a:t>grid_connection</a:t>
            </a:r>
            <a:r>
              <a:rPr lang="en-US" dirty="0"/>
              <a:t>” to organize the connection of multiple turbines within a grid.</a:t>
            </a:r>
          </a:p>
          <a:p>
            <a:pPr marL="0" indent="0">
              <a:buNone/>
            </a:pPr>
            <a:r>
              <a:rPr lang="en-US" dirty="0"/>
              <a:t>To ensure regulatory compliance, tables like “permit” and “</a:t>
            </a:r>
            <a:r>
              <a:rPr lang="en-US" dirty="0" err="1"/>
              <a:t>regulatory_standards</a:t>
            </a:r>
            <a:r>
              <a:rPr lang="en-US" dirty="0"/>
              <a:t>” are incorporated, providing a systematic approach to obtaining necessary permissions and meeting regulatory requirements at each site. The installation process is managed through the “</a:t>
            </a:r>
            <a:r>
              <a:rPr lang="en-US" dirty="0" err="1"/>
              <a:t>installation_team</a:t>
            </a:r>
            <a:r>
              <a:rPr lang="en-US" dirty="0"/>
              <a:t>” table, overseeing the erection of turbines with precision.</a:t>
            </a:r>
          </a:p>
          <a:p>
            <a:pPr marL="0" indent="0">
              <a:buNone/>
            </a:pPr>
            <a:r>
              <a:rPr lang="en-US" dirty="0"/>
              <a:t>The environmental impact of every project is meticulously recorded in the “</a:t>
            </a:r>
            <a:r>
              <a:rPr lang="en-US" dirty="0" err="1"/>
              <a:t>environmental_impact</a:t>
            </a:r>
            <a:r>
              <a:rPr lang="en-US" dirty="0"/>
              <a:t>” table, emphasizing the commitment to understanding and mitigating the ecological footprint. This structured database not only facilitates efficient project management but also aligns with Green Energy Corporation’s commitment to sustainability, compliance, and a systematic approach to installation throughout the renewable energy initiative.</a:t>
            </a:r>
          </a:p>
        </p:txBody>
      </p:sp>
    </p:spTree>
    <p:extLst>
      <p:ext uri="{BB962C8B-B14F-4D97-AF65-F5344CB8AC3E}">
        <p14:creationId xmlns:p14="http://schemas.microsoft.com/office/powerpoint/2010/main" val="227600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ABB6-782F-00D8-7ADB-DB0BF878995D}"/>
              </a:ext>
            </a:extLst>
          </p:cNvPr>
          <p:cNvSpPr>
            <a:spLocks noGrp="1"/>
          </p:cNvSpPr>
          <p:nvPr>
            <p:ph type="title"/>
          </p:nvPr>
        </p:nvSpPr>
        <p:spPr>
          <a:xfrm>
            <a:off x="2231136" y="509156"/>
            <a:ext cx="7729728" cy="696189"/>
          </a:xfrm>
        </p:spPr>
        <p:txBody>
          <a:bodyPr>
            <a:normAutofit fontScale="90000"/>
          </a:bodyPr>
          <a:lstStyle/>
          <a:p>
            <a:r>
              <a:rPr lang="en-US" dirty="0"/>
              <a:t>ENTITY RELATIONSHIP diagram</a:t>
            </a:r>
          </a:p>
        </p:txBody>
      </p:sp>
      <p:pic>
        <p:nvPicPr>
          <p:cNvPr id="5" name="Content Placeholder 4">
            <a:extLst>
              <a:ext uri="{FF2B5EF4-FFF2-40B4-BE49-F238E27FC236}">
                <a16:creationId xmlns:a16="http://schemas.microsoft.com/office/drawing/2014/main" id="{781396EB-DBA1-6898-EA19-38CA17E4A535}"/>
              </a:ext>
            </a:extLst>
          </p:cNvPr>
          <p:cNvPicPr>
            <a:picLocks noGrp="1" noChangeAspect="1"/>
          </p:cNvPicPr>
          <p:nvPr>
            <p:ph idx="1"/>
          </p:nvPr>
        </p:nvPicPr>
        <p:blipFill>
          <a:blip r:embed="rId2"/>
          <a:stretch>
            <a:fillRect/>
          </a:stretch>
        </p:blipFill>
        <p:spPr>
          <a:xfrm>
            <a:off x="1932709" y="1558636"/>
            <a:ext cx="8364681" cy="4592781"/>
          </a:xfrm>
        </p:spPr>
      </p:pic>
    </p:spTree>
    <p:extLst>
      <p:ext uri="{BB962C8B-B14F-4D97-AF65-F5344CB8AC3E}">
        <p14:creationId xmlns:p14="http://schemas.microsoft.com/office/powerpoint/2010/main" val="38989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86C3-FDC7-A191-4533-FC4B8A575819}"/>
              </a:ext>
            </a:extLst>
          </p:cNvPr>
          <p:cNvSpPr>
            <a:spLocks noGrp="1"/>
          </p:cNvSpPr>
          <p:nvPr>
            <p:ph type="title"/>
          </p:nvPr>
        </p:nvSpPr>
        <p:spPr>
          <a:xfrm>
            <a:off x="2231136" y="446810"/>
            <a:ext cx="7729728" cy="748145"/>
          </a:xfrm>
        </p:spPr>
        <p:txBody>
          <a:bodyPr>
            <a:normAutofit fontScale="90000"/>
          </a:bodyPr>
          <a:lstStyle/>
          <a:p>
            <a:r>
              <a:rPr lang="en-US" dirty="0"/>
              <a:t>SQL TABLES</a:t>
            </a:r>
          </a:p>
        </p:txBody>
      </p:sp>
      <p:pic>
        <p:nvPicPr>
          <p:cNvPr id="5" name="Content Placeholder 4">
            <a:extLst>
              <a:ext uri="{FF2B5EF4-FFF2-40B4-BE49-F238E27FC236}">
                <a16:creationId xmlns:a16="http://schemas.microsoft.com/office/drawing/2014/main" id="{F6E6D373-9CF2-ED20-7FA8-E94DFB347349}"/>
              </a:ext>
            </a:extLst>
          </p:cNvPr>
          <p:cNvPicPr>
            <a:picLocks noGrp="1" noChangeAspect="1"/>
          </p:cNvPicPr>
          <p:nvPr>
            <p:ph idx="1"/>
          </p:nvPr>
        </p:nvPicPr>
        <p:blipFill>
          <a:blip r:embed="rId2"/>
          <a:stretch>
            <a:fillRect/>
          </a:stretch>
        </p:blipFill>
        <p:spPr>
          <a:xfrm>
            <a:off x="2231136" y="1600200"/>
            <a:ext cx="7729728" cy="4540827"/>
          </a:xfrm>
        </p:spPr>
      </p:pic>
    </p:spTree>
    <p:extLst>
      <p:ext uri="{BB962C8B-B14F-4D97-AF65-F5344CB8AC3E}">
        <p14:creationId xmlns:p14="http://schemas.microsoft.com/office/powerpoint/2010/main" val="17945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07AF-4125-CD41-AFC2-BBB40C8E7734}"/>
              </a:ext>
            </a:extLst>
          </p:cNvPr>
          <p:cNvSpPr>
            <a:spLocks noGrp="1"/>
          </p:cNvSpPr>
          <p:nvPr>
            <p:ph type="title"/>
          </p:nvPr>
        </p:nvSpPr>
        <p:spPr>
          <a:xfrm>
            <a:off x="2231136" y="246754"/>
            <a:ext cx="7729728" cy="716973"/>
          </a:xfrm>
        </p:spPr>
        <p:txBody>
          <a:bodyPr>
            <a:normAutofit fontScale="90000"/>
          </a:bodyPr>
          <a:lstStyle/>
          <a:p>
            <a:r>
              <a:rPr lang="en-US" dirty="0"/>
              <a:t>SQL QUERIES</a:t>
            </a:r>
          </a:p>
        </p:txBody>
      </p:sp>
      <p:sp>
        <p:nvSpPr>
          <p:cNvPr id="3" name="Content Placeholder 2">
            <a:extLst>
              <a:ext uri="{FF2B5EF4-FFF2-40B4-BE49-F238E27FC236}">
                <a16:creationId xmlns:a16="http://schemas.microsoft.com/office/drawing/2014/main" id="{2F3CB762-47F2-F192-E068-94522CE24C9E}"/>
              </a:ext>
            </a:extLst>
          </p:cNvPr>
          <p:cNvSpPr>
            <a:spLocks noGrp="1"/>
          </p:cNvSpPr>
          <p:nvPr>
            <p:ph idx="1"/>
          </p:nvPr>
        </p:nvSpPr>
        <p:spPr>
          <a:xfrm>
            <a:off x="966952" y="1198179"/>
            <a:ext cx="10037021" cy="5181839"/>
          </a:xfrm>
        </p:spPr>
        <p:txBody>
          <a:bodyPr>
            <a:normAutofit/>
          </a:bodyPr>
          <a:lstStyle/>
          <a:p>
            <a:r>
              <a:rPr lang="en-US" b="1" dirty="0"/>
              <a:t>Simple queries</a:t>
            </a:r>
            <a:r>
              <a:rPr lang="en-US" dirty="0"/>
              <a:t>:</a:t>
            </a:r>
          </a:p>
          <a:p>
            <a:r>
              <a:rPr lang="en-US" dirty="0"/>
              <a:t>write a SQL query which gives the environmental impact details of all the projects.</a:t>
            </a:r>
          </a:p>
          <a:p>
            <a:pPr marL="0" indent="0">
              <a:buNone/>
            </a:pPr>
            <a:r>
              <a:rPr lang="en-US" dirty="0"/>
              <a:t>    	 SELECT * FROM </a:t>
            </a:r>
            <a:r>
              <a:rPr lang="en-US" dirty="0" err="1"/>
              <a:t>environmental_impact</a:t>
            </a:r>
            <a:r>
              <a:rPr lang="en-US" dirty="0"/>
              <a:t>; </a:t>
            </a:r>
          </a:p>
          <a:p>
            <a:r>
              <a:rPr lang="en-US" dirty="0"/>
              <a:t>write a SQL query which gives the details of </a:t>
            </a:r>
            <a:r>
              <a:rPr lang="en-US" dirty="0" err="1"/>
              <a:t>grid_connection</a:t>
            </a:r>
            <a:r>
              <a:rPr lang="en-US" dirty="0"/>
              <a:t> where no of turbines is 4.</a:t>
            </a:r>
          </a:p>
          <a:p>
            <a:pPr marL="0" indent="0">
              <a:buNone/>
            </a:pPr>
            <a:r>
              <a:rPr lang="en-US" dirty="0"/>
              <a:t>               SELECT * FROM </a:t>
            </a:r>
            <a:r>
              <a:rPr lang="en-US" dirty="0" err="1"/>
              <a:t>grid_connection</a:t>
            </a:r>
            <a:r>
              <a:rPr lang="en-US" dirty="0"/>
              <a:t> WHERE </a:t>
            </a:r>
            <a:r>
              <a:rPr lang="en-US" dirty="0" err="1"/>
              <a:t>no_of_turbines</a:t>
            </a:r>
            <a:r>
              <a:rPr lang="en-US" dirty="0"/>
              <a:t> = 4;</a:t>
            </a:r>
          </a:p>
          <a:p>
            <a:r>
              <a:rPr lang="en-US" dirty="0"/>
              <a:t>write a SQL query which gives the details of permit where permit type starts from ’p’.</a:t>
            </a:r>
          </a:p>
          <a:p>
            <a:pPr marL="0" indent="0">
              <a:buNone/>
            </a:pPr>
            <a:r>
              <a:rPr lang="en-US" dirty="0"/>
              <a:t>                SELECT * FROM permit WHERE </a:t>
            </a:r>
            <a:r>
              <a:rPr lang="en-US" dirty="0" err="1"/>
              <a:t>permit_type</a:t>
            </a:r>
            <a:r>
              <a:rPr lang="en-US" dirty="0"/>
              <a:t> LIKE 'p%’;</a:t>
            </a:r>
          </a:p>
          <a:p>
            <a:r>
              <a:rPr lang="en-US" dirty="0"/>
              <a:t>write a SQL query which updates </a:t>
            </a:r>
            <a:r>
              <a:rPr lang="en-US" dirty="0" err="1"/>
              <a:t>project_name</a:t>
            </a:r>
            <a:r>
              <a:rPr lang="en-US" dirty="0"/>
              <a:t> to ‘</a:t>
            </a:r>
            <a:r>
              <a:rPr lang="en-US" dirty="0" err="1"/>
              <a:t>Milap</a:t>
            </a:r>
            <a:r>
              <a:rPr lang="en-US" dirty="0"/>
              <a:t>’ where </a:t>
            </a:r>
            <a:r>
              <a:rPr lang="en-US" dirty="0" err="1"/>
              <a:t>project_id</a:t>
            </a:r>
            <a:r>
              <a:rPr lang="en-US" dirty="0"/>
              <a:t> is 20.</a:t>
            </a:r>
          </a:p>
          <a:p>
            <a:pPr marL="228600" lvl="1" indent="0">
              <a:buNone/>
            </a:pPr>
            <a:r>
              <a:rPr lang="en-US" sz="1800" dirty="0"/>
              <a:t>           UPDATE project SET </a:t>
            </a:r>
            <a:r>
              <a:rPr lang="en-US" sz="1800" dirty="0" err="1"/>
              <a:t>project_name</a:t>
            </a:r>
            <a:r>
              <a:rPr lang="en-US" sz="1800" dirty="0"/>
              <a:t> = '</a:t>
            </a:r>
            <a:r>
              <a:rPr lang="en-US" sz="1800" dirty="0" err="1"/>
              <a:t>Milaap</a:t>
            </a:r>
            <a:r>
              <a:rPr lang="en-US" sz="1800" dirty="0"/>
              <a:t>’ WHERE </a:t>
            </a:r>
            <a:r>
              <a:rPr lang="en-US" sz="1800" dirty="0" err="1"/>
              <a:t>project_id</a:t>
            </a:r>
            <a:r>
              <a:rPr lang="en-US" sz="1800" dirty="0"/>
              <a:t> = 20;</a:t>
            </a:r>
          </a:p>
          <a:p>
            <a:r>
              <a:rPr lang="en-US" sz="2000" dirty="0"/>
              <a:t>write a SQL query which gives details of all projects ordered by budget.</a:t>
            </a:r>
          </a:p>
          <a:p>
            <a:pPr marL="228600" lvl="1" indent="0">
              <a:buNone/>
            </a:pPr>
            <a:r>
              <a:rPr lang="en-US" dirty="0"/>
              <a:t>	SELECT * FROM project ORDER BY budget;</a:t>
            </a:r>
          </a:p>
          <a:p>
            <a:pPr lvl="1"/>
            <a:endParaRPr lang="en-US" dirty="0"/>
          </a:p>
          <a:p>
            <a:pPr lvl="1"/>
            <a:endParaRPr lang="en-US" dirty="0"/>
          </a:p>
          <a:p>
            <a:pPr lvl="1"/>
            <a:endParaRPr lang="en-US" dirty="0"/>
          </a:p>
          <a:p>
            <a:pPr marL="228600" lvl="1" indent="0">
              <a:buNone/>
            </a:pPr>
            <a:endParaRPr lang="en-US" dirty="0"/>
          </a:p>
        </p:txBody>
      </p:sp>
    </p:spTree>
    <p:extLst>
      <p:ext uri="{BB962C8B-B14F-4D97-AF65-F5344CB8AC3E}">
        <p14:creationId xmlns:p14="http://schemas.microsoft.com/office/powerpoint/2010/main" val="41605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7A67-5337-3CF9-D2F2-91E8FE425C95}"/>
              </a:ext>
            </a:extLst>
          </p:cNvPr>
          <p:cNvSpPr>
            <a:spLocks noGrp="1"/>
          </p:cNvSpPr>
          <p:nvPr>
            <p:ph type="title"/>
          </p:nvPr>
        </p:nvSpPr>
        <p:spPr>
          <a:xfrm>
            <a:off x="2231136" y="313050"/>
            <a:ext cx="7729728" cy="580329"/>
          </a:xfrm>
        </p:spPr>
        <p:txBody>
          <a:bodyPr>
            <a:normAutofit fontScale="90000"/>
          </a:bodyPr>
          <a:lstStyle/>
          <a:p>
            <a:r>
              <a:rPr lang="en-US" dirty="0"/>
              <a:t>SQL QUERIES</a:t>
            </a:r>
          </a:p>
        </p:txBody>
      </p:sp>
      <p:sp>
        <p:nvSpPr>
          <p:cNvPr id="3" name="Content Placeholder 2">
            <a:extLst>
              <a:ext uri="{FF2B5EF4-FFF2-40B4-BE49-F238E27FC236}">
                <a16:creationId xmlns:a16="http://schemas.microsoft.com/office/drawing/2014/main" id="{0E235865-01EA-899C-402B-69C672E461CE}"/>
              </a:ext>
            </a:extLst>
          </p:cNvPr>
          <p:cNvSpPr>
            <a:spLocks noGrp="1"/>
          </p:cNvSpPr>
          <p:nvPr>
            <p:ph idx="1"/>
          </p:nvPr>
        </p:nvSpPr>
        <p:spPr>
          <a:xfrm>
            <a:off x="1030013" y="1387366"/>
            <a:ext cx="10026869" cy="4645572"/>
          </a:xfrm>
        </p:spPr>
        <p:txBody>
          <a:bodyPr>
            <a:normAutofit fontScale="92500"/>
          </a:bodyPr>
          <a:lstStyle/>
          <a:p>
            <a:r>
              <a:rPr lang="en-US" b="1" dirty="0"/>
              <a:t>Complex queries</a:t>
            </a:r>
            <a:r>
              <a:rPr lang="en-US" dirty="0"/>
              <a:t>: </a:t>
            </a:r>
          </a:p>
          <a:p>
            <a:pPr lvl="1"/>
            <a:r>
              <a:rPr lang="en-US" dirty="0"/>
              <a:t>write a SQL query which gives the project details of those project which has any site.</a:t>
            </a:r>
          </a:p>
          <a:p>
            <a:pPr marL="228600" lvl="1" indent="0">
              <a:buNone/>
            </a:pPr>
            <a:r>
              <a:rPr lang="en-US" dirty="0"/>
              <a:t>           SELECT </a:t>
            </a:r>
            <a:r>
              <a:rPr lang="en-US" dirty="0" err="1"/>
              <a:t>project_name</a:t>
            </a:r>
            <a:r>
              <a:rPr lang="en-US" dirty="0"/>
              <a:t>, </a:t>
            </a:r>
            <a:r>
              <a:rPr lang="en-US" dirty="0" err="1"/>
              <a:t>project_head</a:t>
            </a:r>
            <a:r>
              <a:rPr lang="en-US" dirty="0"/>
              <a:t>, budget FROM project join site ON </a:t>
            </a:r>
            <a:r>
              <a:rPr lang="en-US" dirty="0" err="1"/>
              <a:t>site.project_id</a:t>
            </a:r>
            <a:r>
              <a:rPr lang="en-US" dirty="0"/>
              <a:t> = </a:t>
            </a:r>
            <a:r>
              <a:rPr lang="en-US" dirty="0" err="1"/>
              <a:t>project.project_id</a:t>
            </a:r>
            <a:r>
              <a:rPr lang="en-US" dirty="0"/>
              <a:t>;</a:t>
            </a:r>
          </a:p>
          <a:p>
            <a:pPr lvl="1"/>
            <a:r>
              <a:rPr lang="en-US" dirty="0"/>
              <a:t>write a SQL query which gives the total number of turbines installed for each site.</a:t>
            </a:r>
          </a:p>
          <a:p>
            <a:pPr marL="228600" lvl="1" indent="0">
              <a:buNone/>
            </a:pPr>
            <a:r>
              <a:rPr lang="en-US" dirty="0"/>
              <a:t>          SELECT  </a:t>
            </a:r>
            <a:r>
              <a:rPr lang="en-US" dirty="0" err="1"/>
              <a:t>s.site_id</a:t>
            </a:r>
            <a:r>
              <a:rPr lang="en-US" dirty="0"/>
              <a:t>, </a:t>
            </a:r>
            <a:r>
              <a:rPr lang="en-US" dirty="0" err="1"/>
              <a:t>s.site_name</a:t>
            </a:r>
            <a:r>
              <a:rPr lang="en-US" dirty="0"/>
              <a:t>, ( SELECT COUNT(*) FROM turbine t  WHERE </a:t>
            </a:r>
            <a:r>
              <a:rPr lang="en-US" dirty="0" err="1"/>
              <a:t>t.site_id</a:t>
            </a:r>
            <a:r>
              <a:rPr lang="en-US" dirty="0"/>
              <a:t> = </a:t>
            </a:r>
            <a:r>
              <a:rPr lang="en-US" dirty="0" err="1"/>
              <a:t>s.site_id</a:t>
            </a:r>
            <a:r>
              <a:rPr lang="en-US" dirty="0"/>
              <a:t> ) AS 	</a:t>
            </a:r>
            <a:r>
              <a:rPr lang="en-US" dirty="0" err="1"/>
              <a:t>total_turbines</a:t>
            </a:r>
            <a:r>
              <a:rPr lang="en-US" dirty="0"/>
              <a:t> FROM site s;</a:t>
            </a:r>
          </a:p>
          <a:p>
            <a:pPr lvl="1"/>
            <a:r>
              <a:rPr lang="en-US" dirty="0"/>
              <a:t>create a view which gives me site details which has permit of  ‘Construction‘.</a:t>
            </a:r>
          </a:p>
          <a:p>
            <a:pPr marL="228600" lvl="1" indent="0">
              <a:buNone/>
            </a:pPr>
            <a:r>
              <a:rPr lang="en-US" dirty="0"/>
              <a:t>         CREATE  VIEW </a:t>
            </a:r>
            <a:r>
              <a:rPr lang="en-US" dirty="0" err="1"/>
              <a:t>site_permit</a:t>
            </a:r>
            <a:r>
              <a:rPr lang="en-US" dirty="0"/>
              <a:t>  AS SELECT </a:t>
            </a:r>
            <a:r>
              <a:rPr lang="en-US" dirty="0" err="1"/>
              <a:t>site.site_name</a:t>
            </a:r>
            <a:r>
              <a:rPr lang="en-US" dirty="0"/>
              <a:t>, </a:t>
            </a:r>
            <a:r>
              <a:rPr lang="en-US" dirty="0" err="1"/>
              <a:t>site.site_owner</a:t>
            </a:r>
            <a:r>
              <a:rPr lang="en-US" dirty="0"/>
              <a:t>, </a:t>
            </a:r>
            <a:r>
              <a:rPr lang="en-US" dirty="0" err="1"/>
              <a:t>site.electricity_produced</a:t>
            </a:r>
            <a:r>
              <a:rPr lang="en-US" dirty="0"/>
              <a:t> FROM site, 	permit WHERE </a:t>
            </a:r>
            <a:r>
              <a:rPr lang="en-US" dirty="0" err="1"/>
              <a:t>site.permit_id</a:t>
            </a:r>
            <a:r>
              <a:rPr lang="en-US" dirty="0"/>
              <a:t> = </a:t>
            </a:r>
            <a:r>
              <a:rPr lang="en-US" dirty="0" err="1"/>
              <a:t>permit.permit_id</a:t>
            </a:r>
            <a:r>
              <a:rPr lang="en-US" dirty="0"/>
              <a:t> AND </a:t>
            </a:r>
            <a:r>
              <a:rPr lang="en-US" dirty="0" err="1"/>
              <a:t>permit.permit_type</a:t>
            </a:r>
            <a:r>
              <a:rPr lang="en-US" dirty="0"/>
              <a:t> = ‘Construction’;</a:t>
            </a:r>
          </a:p>
          <a:p>
            <a:pPr lvl="1"/>
            <a:r>
              <a:rPr lang="en-US" dirty="0"/>
              <a:t>write a SQL query which gives project details which has maximum budget.</a:t>
            </a:r>
          </a:p>
          <a:p>
            <a:pPr marL="228600" lvl="1" indent="0">
              <a:buNone/>
            </a:pPr>
            <a:r>
              <a:rPr lang="en-US" dirty="0"/>
              <a:t>	SELECT * FROM project WHERE budget = (SELECT MAX(budget) FROM project);</a:t>
            </a:r>
          </a:p>
          <a:p>
            <a:pPr lvl="1"/>
            <a:r>
              <a:rPr lang="en-US" dirty="0"/>
              <a:t>write a SQL query to find total carbon emission of every project</a:t>
            </a:r>
          </a:p>
          <a:p>
            <a:pPr marL="228600" lvl="1" indent="0">
              <a:buNone/>
            </a:pPr>
            <a:r>
              <a:rPr lang="en-US" dirty="0"/>
              <a:t>	 SELECT </a:t>
            </a:r>
            <a:r>
              <a:rPr lang="en-US" dirty="0" err="1"/>
              <a:t>project_id</a:t>
            </a:r>
            <a:r>
              <a:rPr lang="en-US" dirty="0"/>
              <a:t>, SUM(</a:t>
            </a:r>
            <a:r>
              <a:rPr lang="en-US" dirty="0" err="1"/>
              <a:t>carbon_emission_reduced</a:t>
            </a:r>
            <a:r>
              <a:rPr lang="en-US" dirty="0"/>
              <a:t>) AS carbon reduced FROM site GROUP BY </a:t>
            </a:r>
            <a:r>
              <a:rPr lang="en-US" dirty="0" err="1"/>
              <a:t>project_id</a:t>
            </a:r>
            <a:r>
              <a:rPr lang="en-US" dirty="0"/>
              <a:t>;</a:t>
            </a:r>
          </a:p>
          <a:p>
            <a:pPr marL="228600" lvl="1" indent="0">
              <a:buNone/>
            </a:pPr>
            <a:endParaRPr lang="en-US" dirty="0"/>
          </a:p>
          <a:p>
            <a:pPr marL="2286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34940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52D3-9C56-CE5D-6CDC-2834234031C4}"/>
              </a:ext>
            </a:extLst>
          </p:cNvPr>
          <p:cNvSpPr>
            <a:spLocks noGrp="1"/>
          </p:cNvSpPr>
          <p:nvPr>
            <p:ph type="title"/>
          </p:nvPr>
        </p:nvSpPr>
        <p:spPr>
          <a:xfrm>
            <a:off x="2231136" y="114484"/>
            <a:ext cx="7729728" cy="685432"/>
          </a:xfrm>
        </p:spPr>
        <p:txBody>
          <a:bodyPr>
            <a:normAutofit fontScale="90000"/>
          </a:bodyPr>
          <a:lstStyle/>
          <a:p>
            <a:r>
              <a:rPr lang="en-US" dirty="0"/>
              <a:t>RELATIONAL QUERIES</a:t>
            </a:r>
          </a:p>
        </p:txBody>
      </p:sp>
      <p:sp>
        <p:nvSpPr>
          <p:cNvPr id="3" name="Content Placeholder 2">
            <a:extLst>
              <a:ext uri="{FF2B5EF4-FFF2-40B4-BE49-F238E27FC236}">
                <a16:creationId xmlns:a16="http://schemas.microsoft.com/office/drawing/2014/main" id="{6B3EBEB6-9C37-3241-F437-14369AD731AA}"/>
              </a:ext>
            </a:extLst>
          </p:cNvPr>
          <p:cNvSpPr>
            <a:spLocks noGrp="1"/>
          </p:cNvSpPr>
          <p:nvPr>
            <p:ph idx="1"/>
          </p:nvPr>
        </p:nvSpPr>
        <p:spPr>
          <a:xfrm>
            <a:off x="1253447" y="987972"/>
            <a:ext cx="9760450" cy="5755544"/>
          </a:xfrm>
        </p:spPr>
        <p:txBody>
          <a:bodyPr>
            <a:normAutofit/>
          </a:bodyPr>
          <a:lstStyle/>
          <a:p>
            <a:endParaRPr lang="en-US" b="1" dirty="0"/>
          </a:p>
          <a:p>
            <a:r>
              <a:rPr lang="en-US" b="1" dirty="0"/>
              <a:t>Simple queries</a:t>
            </a:r>
            <a:r>
              <a:rPr lang="en-US" dirty="0"/>
              <a:t>: </a:t>
            </a:r>
          </a:p>
          <a:p>
            <a:pPr lvl="1"/>
            <a:r>
              <a:rPr lang="en-US" dirty="0"/>
              <a:t>write a SQL query which gives the environmental impact details of all the projects.</a:t>
            </a:r>
          </a:p>
          <a:p>
            <a:pPr marL="457200" lvl="2" indent="0">
              <a:buNone/>
            </a:pPr>
            <a:r>
              <a:rPr lang="en-US" dirty="0"/>
              <a:t>     </a:t>
            </a:r>
            <a:r>
              <a:rPr lang="el-GR" dirty="0"/>
              <a:t>π(</a:t>
            </a:r>
            <a:r>
              <a:rPr lang="en-US" dirty="0" err="1"/>
              <a:t>land_use</a:t>
            </a:r>
            <a:r>
              <a:rPr lang="en-US" dirty="0"/>
              <a:t>, </a:t>
            </a:r>
            <a:r>
              <a:rPr lang="en-US" dirty="0" err="1"/>
              <a:t>wildlife_impact</a:t>
            </a:r>
            <a:r>
              <a:rPr lang="en-US" dirty="0"/>
              <a:t>, </a:t>
            </a:r>
            <a:r>
              <a:rPr lang="en-US" dirty="0" err="1"/>
              <a:t>carbon_footprint</a:t>
            </a:r>
            <a:r>
              <a:rPr lang="en-US" dirty="0"/>
              <a:t>, </a:t>
            </a:r>
            <a:r>
              <a:rPr lang="en-US" dirty="0" err="1"/>
              <a:t>operational_lifespan</a:t>
            </a:r>
            <a:r>
              <a:rPr lang="en-US" dirty="0"/>
              <a:t>, </a:t>
            </a:r>
            <a:r>
              <a:rPr lang="en-US" dirty="0" err="1"/>
              <a:t>project_id</a:t>
            </a:r>
            <a:r>
              <a:rPr lang="el-GR" dirty="0"/>
              <a:t>)(</a:t>
            </a:r>
            <a:r>
              <a:rPr lang="en-US" dirty="0" err="1"/>
              <a:t>environmental_impact</a:t>
            </a:r>
            <a:r>
              <a:rPr lang="en-US" dirty="0"/>
              <a:t>)</a:t>
            </a:r>
          </a:p>
          <a:p>
            <a:pPr lvl="1"/>
            <a:r>
              <a:rPr lang="en-US" dirty="0"/>
              <a:t>write a SQL query which gives the details of </a:t>
            </a:r>
            <a:r>
              <a:rPr lang="en-US" dirty="0" err="1"/>
              <a:t>grid_connection</a:t>
            </a:r>
            <a:r>
              <a:rPr lang="en-US" dirty="0"/>
              <a:t> where no of turbines is 4.</a:t>
            </a:r>
          </a:p>
          <a:p>
            <a:pPr marL="228600" lvl="1" indent="0">
              <a:buNone/>
            </a:pPr>
            <a:r>
              <a:rPr lang="en-US" dirty="0"/>
              <a:t>           </a:t>
            </a:r>
            <a:r>
              <a:rPr lang="el-GR" dirty="0"/>
              <a:t>π </a:t>
            </a:r>
            <a:r>
              <a:rPr lang="en-US" dirty="0"/>
              <a:t>(</a:t>
            </a:r>
            <a:r>
              <a:rPr lang="en-US" dirty="0" err="1"/>
              <a:t>grid_id</a:t>
            </a:r>
            <a:r>
              <a:rPr lang="en-US" dirty="0"/>
              <a:t>, longitude, latitude, </a:t>
            </a:r>
            <a:r>
              <a:rPr lang="en-US" dirty="0" err="1"/>
              <a:t>no_of_turbines</a:t>
            </a:r>
            <a:r>
              <a:rPr lang="en-US" dirty="0"/>
              <a:t>)(</a:t>
            </a:r>
            <a:r>
              <a:rPr lang="el-GR" dirty="0"/>
              <a:t>σ(</a:t>
            </a:r>
            <a:r>
              <a:rPr lang="en-US" dirty="0" err="1"/>
              <a:t>no_of_turbines</a:t>
            </a:r>
            <a:r>
              <a:rPr lang="en-US" dirty="0"/>
              <a:t> = 4)(</a:t>
            </a:r>
            <a:r>
              <a:rPr lang="en-US" dirty="0" err="1"/>
              <a:t>grid_connection</a:t>
            </a:r>
            <a:r>
              <a:rPr lang="en-US" dirty="0"/>
              <a:t>))</a:t>
            </a:r>
          </a:p>
          <a:p>
            <a:pPr lvl="1"/>
            <a:r>
              <a:rPr lang="en-US" dirty="0"/>
              <a:t>write a SQL query which gives the details of permit where permit type starts from ’p’.</a:t>
            </a:r>
          </a:p>
          <a:p>
            <a:pPr marL="228600" lvl="1" indent="0">
              <a:buNone/>
            </a:pPr>
            <a:r>
              <a:rPr lang="en-US" dirty="0"/>
              <a:t>          </a:t>
            </a:r>
            <a:r>
              <a:rPr lang="el-GR" dirty="0"/>
              <a:t>π </a:t>
            </a:r>
            <a:r>
              <a:rPr lang="en-US" dirty="0"/>
              <a:t>(permit_id,permit_type,issuing_authority,valid_from,valid_till,compliance_status)(</a:t>
            </a:r>
            <a:r>
              <a:rPr lang="el-GR" dirty="0"/>
              <a:t>σ(</a:t>
            </a:r>
            <a:r>
              <a:rPr lang="en-US" dirty="0" err="1"/>
              <a:t>permit_type</a:t>
            </a:r>
            <a:r>
              <a:rPr lang="en-US" dirty="0"/>
              <a:t> LIKE 'p%')(permit))</a:t>
            </a:r>
          </a:p>
          <a:p>
            <a:pPr lvl="1"/>
            <a:r>
              <a:rPr lang="en-IN" b="0" i="0" dirty="0">
                <a:solidFill>
                  <a:schemeClr val="tx1"/>
                </a:solidFill>
                <a:effectLst/>
              </a:rPr>
              <a:t>There is no direct relational algebra notation for updates. Updates are typically expressed in SQL. </a:t>
            </a:r>
          </a:p>
          <a:p>
            <a:pPr lvl="1"/>
            <a:r>
              <a:rPr lang="en-US" dirty="0"/>
              <a:t>write a SQL query which gives details of all the projects order by budget.</a:t>
            </a:r>
            <a:endParaRPr lang="en-IN" b="0" i="0" dirty="0">
              <a:solidFill>
                <a:schemeClr val="tx1"/>
              </a:solidFill>
              <a:effectLst/>
            </a:endParaRPr>
          </a:p>
          <a:p>
            <a:pPr marL="228600" lvl="1" indent="0">
              <a:buNone/>
            </a:pPr>
            <a:r>
              <a:rPr lang="en-US" dirty="0"/>
              <a:t>         </a:t>
            </a:r>
            <a:r>
              <a:rPr lang="el-GR" dirty="0"/>
              <a:t>π(</a:t>
            </a:r>
            <a:r>
              <a:rPr lang="en-US" dirty="0" err="1"/>
              <a:t>project_id</a:t>
            </a:r>
            <a:r>
              <a:rPr lang="en-US" dirty="0"/>
              <a:t>, </a:t>
            </a:r>
            <a:r>
              <a:rPr lang="en-US" dirty="0" err="1"/>
              <a:t>project_head</a:t>
            </a:r>
            <a:r>
              <a:rPr lang="en-US" dirty="0"/>
              <a:t>, </a:t>
            </a:r>
            <a:r>
              <a:rPr lang="en-US" dirty="0" err="1"/>
              <a:t>start_date</a:t>
            </a:r>
            <a:r>
              <a:rPr lang="en-US" dirty="0"/>
              <a:t>, budget , </a:t>
            </a:r>
            <a:r>
              <a:rPr lang="en-US" dirty="0" err="1"/>
              <a:t>no_of_sites</a:t>
            </a:r>
            <a:r>
              <a:rPr lang="en-US" dirty="0"/>
              <a:t>, </a:t>
            </a:r>
            <a:r>
              <a:rPr lang="en-US" dirty="0" err="1"/>
              <a:t>carbon_emission_reduced</a:t>
            </a:r>
            <a:r>
              <a:rPr lang="el-GR" dirty="0"/>
              <a:t>)</a:t>
            </a:r>
            <a:r>
              <a:rPr lang="en-US" dirty="0"/>
              <a:t>(</a:t>
            </a:r>
            <a:r>
              <a:rPr lang="el-GR" dirty="0"/>
              <a:t>σ(</a:t>
            </a:r>
            <a:r>
              <a:rPr lang="en-US" dirty="0"/>
              <a:t>true)(project X project))</a:t>
            </a:r>
          </a:p>
          <a:p>
            <a:pPr marL="228600" lvl="1" indent="0">
              <a:buNone/>
            </a:pPr>
            <a:endParaRPr lang="en-US" dirty="0"/>
          </a:p>
          <a:p>
            <a:pPr marL="228600" lvl="1" indent="0">
              <a:buNone/>
            </a:pPr>
            <a:endParaRPr lang="en-US" dirty="0"/>
          </a:p>
          <a:p>
            <a:pPr marL="228600" lvl="1" indent="0">
              <a:buNone/>
            </a:pPr>
            <a:endParaRPr lang="en-IN" dirty="0"/>
          </a:p>
          <a:p>
            <a:pPr marL="228600" lvl="1" indent="0">
              <a:buNone/>
            </a:pPr>
            <a:endParaRPr lang="en-IN" dirty="0"/>
          </a:p>
          <a:p>
            <a:pPr marL="228600" lvl="1" indent="0">
              <a:buNone/>
            </a:pPr>
            <a:endParaRPr lang="en-US" dirty="0"/>
          </a:p>
          <a:p>
            <a:pPr lvl="1"/>
            <a:endParaRPr lang="en-US" dirty="0"/>
          </a:p>
          <a:p>
            <a:pPr lvl="1"/>
            <a:endParaRPr lang="en-US" dirty="0"/>
          </a:p>
          <a:p>
            <a:pPr marL="228600" lvl="1" indent="0">
              <a:buNone/>
            </a:pPr>
            <a:endParaRPr lang="en-US" dirty="0"/>
          </a:p>
          <a:p>
            <a:endParaRPr lang="en-US" dirty="0"/>
          </a:p>
        </p:txBody>
      </p:sp>
    </p:spTree>
    <p:extLst>
      <p:ext uri="{BB962C8B-B14F-4D97-AF65-F5344CB8AC3E}">
        <p14:creationId xmlns:p14="http://schemas.microsoft.com/office/powerpoint/2010/main" val="690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656B-E583-40AF-58EA-3A29B90BE66D}"/>
              </a:ext>
            </a:extLst>
          </p:cNvPr>
          <p:cNvSpPr>
            <a:spLocks noGrp="1"/>
          </p:cNvSpPr>
          <p:nvPr>
            <p:ph type="title"/>
          </p:nvPr>
        </p:nvSpPr>
        <p:spPr>
          <a:xfrm>
            <a:off x="2231136" y="357352"/>
            <a:ext cx="7729728" cy="735724"/>
          </a:xfrm>
        </p:spPr>
        <p:txBody>
          <a:bodyPr>
            <a:normAutofit fontScale="90000"/>
          </a:bodyPr>
          <a:lstStyle/>
          <a:p>
            <a:r>
              <a:rPr lang="en-US" dirty="0"/>
              <a:t>RELATIONAL QUERIES</a:t>
            </a:r>
          </a:p>
        </p:txBody>
      </p:sp>
      <p:sp>
        <p:nvSpPr>
          <p:cNvPr id="3" name="Content Placeholder 2">
            <a:extLst>
              <a:ext uri="{FF2B5EF4-FFF2-40B4-BE49-F238E27FC236}">
                <a16:creationId xmlns:a16="http://schemas.microsoft.com/office/drawing/2014/main" id="{EFE9522C-A34E-8DC7-386F-3233BFDFFB23}"/>
              </a:ext>
            </a:extLst>
          </p:cNvPr>
          <p:cNvSpPr>
            <a:spLocks noGrp="1"/>
          </p:cNvSpPr>
          <p:nvPr>
            <p:ph idx="1"/>
          </p:nvPr>
        </p:nvSpPr>
        <p:spPr>
          <a:xfrm>
            <a:off x="1366345" y="1545021"/>
            <a:ext cx="9574923" cy="4792717"/>
          </a:xfrm>
        </p:spPr>
        <p:txBody>
          <a:bodyPr>
            <a:normAutofit lnSpcReduction="10000"/>
          </a:bodyPr>
          <a:lstStyle/>
          <a:p>
            <a:r>
              <a:rPr lang="en-US" b="1" dirty="0"/>
              <a:t>Complex queries</a:t>
            </a:r>
            <a:r>
              <a:rPr lang="en-US" dirty="0"/>
              <a:t>: </a:t>
            </a:r>
          </a:p>
          <a:p>
            <a:pPr lvl="1"/>
            <a:r>
              <a:rPr lang="en-US" dirty="0"/>
              <a:t>write a SQL query which gives the project details of those project which has any site.</a:t>
            </a:r>
          </a:p>
          <a:p>
            <a:pPr marL="228600" lvl="1" indent="0">
              <a:buNone/>
            </a:pPr>
            <a:r>
              <a:rPr lang="en-US" dirty="0"/>
              <a:t>          </a:t>
            </a:r>
            <a:r>
              <a:rPr lang="el-GR" dirty="0"/>
              <a:t>π(</a:t>
            </a:r>
            <a:r>
              <a:rPr lang="en-US" dirty="0" err="1"/>
              <a:t>project_name</a:t>
            </a:r>
            <a:r>
              <a:rPr lang="en-US" dirty="0"/>
              <a:t>, </a:t>
            </a:r>
            <a:r>
              <a:rPr lang="en-US" dirty="0" err="1"/>
              <a:t>project_head</a:t>
            </a:r>
            <a:r>
              <a:rPr lang="en-US" dirty="0"/>
              <a:t>, budget) (</a:t>
            </a:r>
            <a:r>
              <a:rPr lang="el-GR" dirty="0"/>
              <a:t>σ</a:t>
            </a:r>
            <a:r>
              <a:rPr lang="en-US" dirty="0"/>
              <a:t>(</a:t>
            </a:r>
            <a:r>
              <a:rPr lang="en-US" dirty="0" err="1"/>
              <a:t>project.project_id</a:t>
            </a:r>
            <a:r>
              <a:rPr lang="en-US" dirty="0"/>
              <a:t> = </a:t>
            </a:r>
            <a:r>
              <a:rPr lang="en-US" dirty="0" err="1"/>
              <a:t>site.project_id</a:t>
            </a:r>
            <a:r>
              <a:rPr lang="en-US" dirty="0"/>
              <a:t>) (project X site))</a:t>
            </a:r>
          </a:p>
          <a:p>
            <a:pPr lvl="1"/>
            <a:r>
              <a:rPr lang="en-US" dirty="0"/>
              <a:t>write a SQL query which gives the total number of turbines installed for each site.</a:t>
            </a:r>
          </a:p>
          <a:p>
            <a:pPr marL="228600" lvl="1" indent="0">
              <a:buNone/>
            </a:pPr>
            <a:r>
              <a:rPr lang="en-US" dirty="0"/>
              <a:t>          </a:t>
            </a:r>
            <a:r>
              <a:rPr lang="el-GR" dirty="0"/>
              <a:t>π </a:t>
            </a:r>
            <a:r>
              <a:rPr lang="en-US" dirty="0"/>
              <a:t>(</a:t>
            </a:r>
            <a:r>
              <a:rPr lang="en-US" dirty="0" err="1"/>
              <a:t>site_id</a:t>
            </a:r>
            <a:r>
              <a:rPr lang="en-US" dirty="0"/>
              <a:t>, </a:t>
            </a:r>
            <a:r>
              <a:rPr lang="en-US" dirty="0" err="1"/>
              <a:t>site_name</a:t>
            </a:r>
            <a:r>
              <a:rPr lang="en-US" dirty="0"/>
              <a:t>, </a:t>
            </a:r>
            <a:r>
              <a:rPr lang="en-US" dirty="0" err="1"/>
              <a:t>Gcount</a:t>
            </a:r>
            <a:r>
              <a:rPr lang="en-US" dirty="0"/>
              <a:t>(</a:t>
            </a:r>
            <a:r>
              <a:rPr lang="en-US" dirty="0" err="1"/>
              <a:t>turbine_id</a:t>
            </a:r>
            <a:r>
              <a:rPr lang="en-US" dirty="0"/>
              <a:t>) ((</a:t>
            </a:r>
            <a:r>
              <a:rPr lang="el-GR" dirty="0"/>
              <a:t>σ </a:t>
            </a:r>
            <a:r>
              <a:rPr lang="en-US" dirty="0"/>
              <a:t>(R1.site_id = R2.site_id) (R1 ⨝ R2))</a:t>
            </a:r>
          </a:p>
          <a:p>
            <a:pPr lvl="1"/>
            <a:r>
              <a:rPr lang="en-US" dirty="0"/>
              <a:t>create a view which gives me site details which has permit of  ‘Construction‘.</a:t>
            </a:r>
          </a:p>
          <a:p>
            <a:pPr marL="228600" lvl="1" indent="0">
              <a:buNone/>
            </a:pPr>
            <a:r>
              <a:rPr lang="en-US" dirty="0"/>
              <a:t>          </a:t>
            </a:r>
            <a:r>
              <a:rPr lang="el-GR" dirty="0"/>
              <a:t>π(</a:t>
            </a:r>
            <a:r>
              <a:rPr lang="en-US" dirty="0" err="1"/>
              <a:t>site.site_name</a:t>
            </a:r>
            <a:r>
              <a:rPr lang="en-US" dirty="0"/>
              <a:t>, </a:t>
            </a:r>
            <a:r>
              <a:rPr lang="en-US" dirty="0" err="1"/>
              <a:t>site.site_owner</a:t>
            </a:r>
            <a:r>
              <a:rPr lang="en-US" dirty="0"/>
              <a:t>, </a:t>
            </a:r>
            <a:r>
              <a:rPr lang="en-US" dirty="0" err="1"/>
              <a:t>site.electricity_produced</a:t>
            </a:r>
            <a:r>
              <a:rPr lang="en-US" dirty="0"/>
              <a:t> ) (</a:t>
            </a:r>
            <a:r>
              <a:rPr lang="el-GR" dirty="0"/>
              <a:t>σ</a:t>
            </a:r>
            <a:r>
              <a:rPr lang="en-US" dirty="0"/>
              <a:t>(</a:t>
            </a:r>
            <a:r>
              <a:rPr lang="en-US" dirty="0" err="1"/>
              <a:t>site.permit_id</a:t>
            </a:r>
            <a:r>
              <a:rPr lang="en-US" dirty="0"/>
              <a:t> = </a:t>
            </a:r>
            <a:r>
              <a:rPr lang="en-US" dirty="0" err="1"/>
              <a:t>permit.permit_id</a:t>
            </a:r>
            <a:r>
              <a:rPr lang="en-US" dirty="0"/>
              <a:t> ^ </a:t>
            </a:r>
            <a:r>
              <a:rPr lang="en-US" dirty="0" err="1"/>
              <a:t>permit.permit_type</a:t>
            </a:r>
            <a:r>
              <a:rPr lang="en-US" dirty="0"/>
              <a:t> = ‘Construction’) (project X permit))</a:t>
            </a:r>
          </a:p>
          <a:p>
            <a:pPr lvl="1"/>
            <a:r>
              <a:rPr lang="en-US" dirty="0"/>
              <a:t>write a SQL query which gives project details which has maximum budget.</a:t>
            </a:r>
          </a:p>
          <a:p>
            <a:pPr marL="228600" lvl="1" indent="0">
              <a:buNone/>
            </a:pPr>
            <a:r>
              <a:rPr lang="en-US" dirty="0"/>
              <a:t>          </a:t>
            </a:r>
            <a:r>
              <a:rPr lang="el-GR" dirty="0"/>
              <a:t>π </a:t>
            </a:r>
            <a:r>
              <a:rPr lang="en-US" dirty="0"/>
              <a:t>(</a:t>
            </a:r>
            <a:r>
              <a:rPr lang="en-IN" dirty="0" err="1"/>
              <a:t>project_id</a:t>
            </a:r>
            <a:r>
              <a:rPr lang="en-IN" dirty="0"/>
              <a:t>, </a:t>
            </a:r>
            <a:r>
              <a:rPr lang="en-IN" dirty="0" err="1"/>
              <a:t>project_name</a:t>
            </a:r>
            <a:r>
              <a:rPr lang="en-IN" dirty="0"/>
              <a:t>, </a:t>
            </a:r>
            <a:r>
              <a:rPr lang="en-IN" dirty="0" err="1"/>
              <a:t>project_head</a:t>
            </a:r>
            <a:r>
              <a:rPr lang="en-IN" dirty="0"/>
              <a:t>, </a:t>
            </a:r>
            <a:r>
              <a:rPr lang="en-IN" dirty="0" err="1"/>
              <a:t>start_date</a:t>
            </a:r>
            <a:r>
              <a:rPr lang="en-IN" dirty="0"/>
              <a:t>, budget, </a:t>
            </a:r>
            <a:r>
              <a:rPr lang="en-IN" dirty="0" err="1"/>
              <a:t>no_of_sites</a:t>
            </a:r>
            <a:r>
              <a:rPr lang="en-IN" dirty="0"/>
              <a:t>)((</a:t>
            </a:r>
            <a:r>
              <a:rPr lang="el-GR" dirty="0"/>
              <a:t>σ </a:t>
            </a:r>
            <a:r>
              <a:rPr lang="en-IN" dirty="0"/>
              <a:t>budget = </a:t>
            </a:r>
            <a:r>
              <a:rPr lang="en-IN" dirty="0" err="1"/>
              <a:t>Gmax</a:t>
            </a:r>
            <a:r>
              <a:rPr lang="en-IN" dirty="0"/>
              <a:t>(budget) (project)))</a:t>
            </a:r>
          </a:p>
          <a:p>
            <a:pPr lvl="1"/>
            <a:r>
              <a:rPr lang="en-US" dirty="0"/>
              <a:t>write a </a:t>
            </a:r>
            <a:r>
              <a:rPr lang="en-US" dirty="0" err="1"/>
              <a:t>sql</a:t>
            </a:r>
            <a:r>
              <a:rPr lang="en-US" dirty="0"/>
              <a:t> query to find total carbon emission of every project</a:t>
            </a:r>
          </a:p>
          <a:p>
            <a:pPr marL="228600" lvl="1" indent="0">
              <a:buNone/>
            </a:pPr>
            <a:r>
              <a:rPr lang="en-US" dirty="0"/>
              <a:t>    	</a:t>
            </a:r>
            <a:r>
              <a:rPr lang="el-GR" dirty="0"/>
              <a:t> π </a:t>
            </a:r>
            <a:r>
              <a:rPr lang="en-US" dirty="0"/>
              <a:t>(</a:t>
            </a:r>
            <a:r>
              <a:rPr lang="en-US" dirty="0" err="1"/>
              <a:t>project_id</a:t>
            </a:r>
            <a:r>
              <a:rPr lang="en-US" dirty="0"/>
              <a:t>, </a:t>
            </a:r>
            <a:r>
              <a:rPr lang="en-US" dirty="0" err="1"/>
              <a:t>Gsum</a:t>
            </a:r>
            <a:r>
              <a:rPr lang="en-US" dirty="0"/>
              <a:t>(</a:t>
            </a:r>
            <a:r>
              <a:rPr lang="en-US" dirty="0" err="1"/>
              <a:t>carbon_emission_reduced</a:t>
            </a:r>
            <a:r>
              <a:rPr lang="en-US" dirty="0"/>
              <a:t>) AS </a:t>
            </a:r>
            <a:r>
              <a:rPr lang="en-US" dirty="0" err="1"/>
              <a:t>carbon_reduced</a:t>
            </a:r>
            <a:r>
              <a:rPr lang="en-US" dirty="0"/>
              <a:t> ((site) </a:t>
            </a:r>
            <a:r>
              <a:rPr lang="el-GR" dirty="0"/>
              <a:t>γ </a:t>
            </a:r>
            <a:r>
              <a:rPr lang="en-US" dirty="0" err="1"/>
              <a:t>project_id</a:t>
            </a:r>
            <a:r>
              <a:rPr lang="en-US" dirty="0"/>
              <a:t> {</a:t>
            </a:r>
            <a:r>
              <a:rPr lang="en-US" dirty="0" err="1"/>
              <a:t>project_id</a:t>
            </a:r>
            <a:r>
              <a:rPr lang="en-US" dirty="0"/>
              <a:t>, 	</a:t>
            </a:r>
            <a:r>
              <a:rPr lang="en-US" dirty="0" err="1"/>
              <a:t>Gsum</a:t>
            </a:r>
            <a:r>
              <a:rPr lang="en-US" dirty="0"/>
              <a:t>(</a:t>
            </a:r>
            <a:r>
              <a:rPr lang="en-US" dirty="0" err="1"/>
              <a:t>carbon_emission_reduced</a:t>
            </a:r>
            <a:r>
              <a:rPr lang="en-US" dirty="0"/>
              <a:t>)})</a:t>
            </a:r>
          </a:p>
          <a:p>
            <a:pPr marL="228600" lvl="1" indent="0">
              <a:buNone/>
            </a:pPr>
            <a:endParaRPr lang="en-IN" dirty="0"/>
          </a:p>
          <a:p>
            <a:endParaRPr lang="en-US" dirty="0"/>
          </a:p>
        </p:txBody>
      </p:sp>
    </p:spTree>
    <p:extLst>
      <p:ext uri="{BB962C8B-B14F-4D97-AF65-F5344CB8AC3E}">
        <p14:creationId xmlns:p14="http://schemas.microsoft.com/office/powerpoint/2010/main" val="25041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1537-07DF-188C-91D2-7EEFBDE98229}"/>
              </a:ext>
            </a:extLst>
          </p:cNvPr>
          <p:cNvSpPr>
            <a:spLocks noGrp="1"/>
          </p:cNvSpPr>
          <p:nvPr>
            <p:ph type="title"/>
          </p:nvPr>
        </p:nvSpPr>
        <p:spPr>
          <a:xfrm>
            <a:off x="2231136" y="355092"/>
            <a:ext cx="7729728" cy="653901"/>
          </a:xfrm>
        </p:spPr>
        <p:txBody>
          <a:bodyPr>
            <a:normAutofit fontScale="90000"/>
          </a:bodyPr>
          <a:lstStyle/>
          <a:p>
            <a:r>
              <a:rPr lang="en-US" dirty="0"/>
              <a:t>CONTRIBUTION</a:t>
            </a:r>
          </a:p>
        </p:txBody>
      </p:sp>
      <p:sp>
        <p:nvSpPr>
          <p:cNvPr id="3" name="Content Placeholder 2">
            <a:extLst>
              <a:ext uri="{FF2B5EF4-FFF2-40B4-BE49-F238E27FC236}">
                <a16:creationId xmlns:a16="http://schemas.microsoft.com/office/drawing/2014/main" id="{1D114199-F7E0-A031-CF53-310BA9DB56E8}"/>
              </a:ext>
            </a:extLst>
          </p:cNvPr>
          <p:cNvSpPr>
            <a:spLocks noGrp="1"/>
          </p:cNvSpPr>
          <p:nvPr>
            <p:ph idx="1"/>
          </p:nvPr>
        </p:nvSpPr>
        <p:spPr>
          <a:xfrm>
            <a:off x="2231136" y="1334814"/>
            <a:ext cx="7729728" cy="4750676"/>
          </a:xfrm>
        </p:spPr>
        <p:txBody>
          <a:bodyPr/>
          <a:lstStyle/>
          <a:p>
            <a:r>
              <a:rPr lang="en-US" dirty="0"/>
              <a:t>Entity Relationship Diagram : Khushi Trivedi</a:t>
            </a:r>
          </a:p>
          <a:p>
            <a:r>
              <a:rPr lang="en-US" dirty="0"/>
              <a:t>Database creation and data insertion:  </a:t>
            </a:r>
            <a:r>
              <a:rPr lang="en-US" dirty="0" err="1"/>
              <a:t>Jinsi</a:t>
            </a:r>
            <a:r>
              <a:rPr lang="en-US" dirty="0"/>
              <a:t> and Megha</a:t>
            </a:r>
          </a:p>
          <a:p>
            <a:r>
              <a:rPr lang="en-US" dirty="0" err="1"/>
              <a:t>Sql</a:t>
            </a:r>
            <a:r>
              <a:rPr lang="en-US" dirty="0"/>
              <a:t> queries:</a:t>
            </a:r>
          </a:p>
          <a:p>
            <a:pPr marL="0" indent="0">
              <a:buNone/>
            </a:pPr>
            <a:r>
              <a:rPr lang="en-US" dirty="0"/>
              <a:t>	Simple: </a:t>
            </a:r>
            <a:r>
              <a:rPr lang="en-US" dirty="0" err="1"/>
              <a:t>Lakshya</a:t>
            </a:r>
            <a:r>
              <a:rPr lang="en-US" dirty="0"/>
              <a:t> and Anuj</a:t>
            </a:r>
          </a:p>
          <a:p>
            <a:pPr marL="0" indent="0">
              <a:buNone/>
            </a:pPr>
            <a:r>
              <a:rPr lang="en-US" dirty="0"/>
              <a:t>               Complex: Khushi and Anuj</a:t>
            </a:r>
          </a:p>
          <a:p>
            <a:r>
              <a:rPr lang="en-US" dirty="0"/>
              <a:t>Relational queries: </a:t>
            </a:r>
            <a:r>
              <a:rPr lang="en-US" dirty="0" err="1"/>
              <a:t>Jinsi</a:t>
            </a:r>
            <a:r>
              <a:rPr lang="en-US" dirty="0"/>
              <a:t> and Megha </a:t>
            </a:r>
          </a:p>
        </p:txBody>
      </p:sp>
    </p:spTree>
    <p:extLst>
      <p:ext uri="{BB962C8B-B14F-4D97-AF65-F5344CB8AC3E}">
        <p14:creationId xmlns:p14="http://schemas.microsoft.com/office/powerpoint/2010/main" val="14110500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588</TotalTime>
  <Words>1161</Words>
  <Application>Microsoft Macintosh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Gill Sans MT</vt:lpstr>
      <vt:lpstr>Parcel</vt:lpstr>
      <vt:lpstr>Renewable energy project</vt:lpstr>
      <vt:lpstr>INTRODUCTION</vt:lpstr>
      <vt:lpstr>ENTITY RELATIONSHIP diagram</vt:lpstr>
      <vt:lpstr>SQL TABLES</vt:lpstr>
      <vt:lpstr>SQL QUERIES</vt:lpstr>
      <vt:lpstr>SQL QUERIES</vt:lpstr>
      <vt:lpstr>RELATIONAL QUERIES</vt:lpstr>
      <vt:lpstr>RELATIONAL QUERIES</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 project</dc:title>
  <dc:creator>Megha Maheshwari</dc:creator>
  <cp:lastModifiedBy>Megha Maheshwari</cp:lastModifiedBy>
  <cp:revision>3</cp:revision>
  <dcterms:created xsi:type="dcterms:W3CDTF">2023-12-04T19:31:59Z</dcterms:created>
  <dcterms:modified xsi:type="dcterms:W3CDTF">2023-12-05T17:48:29Z</dcterms:modified>
</cp:coreProperties>
</file>