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61" r:id="rId2"/>
    <p:sldId id="256" r:id="rId3"/>
    <p:sldId id="257" r:id="rId4"/>
    <p:sldId id="258" r:id="rId5"/>
    <p:sldId id="263" r:id="rId6"/>
    <p:sldId id="262" r:id="rId7"/>
    <p:sldId id="260"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BA0741E-C8BE-4F79-A29F-F7CE6152C0E8}" type="datetimeFigureOut">
              <a:rPr lang="en-IN" smtClean="0"/>
              <a:t>01-01-2024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277387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A0741E-C8BE-4F79-A29F-F7CE6152C0E8}"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399702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A0741E-C8BE-4F79-A29F-F7CE6152C0E8}" type="datetimeFigureOut">
              <a:rPr lang="en-IN" smtClean="0"/>
              <a:t>01-01-2024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2559527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BA0741E-C8BE-4F79-A29F-F7CE6152C0E8}" type="datetimeFigureOut">
              <a:rPr lang="en-IN" smtClean="0"/>
              <a:t>01-01-2024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A6FD080-6FF8-4210-AB12-D68CEAB037F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9655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BA0741E-C8BE-4F79-A29F-F7CE6152C0E8}" type="datetimeFigureOut">
              <a:rPr lang="en-IN" smtClean="0"/>
              <a:t>01-01-2024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4201563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A0741E-C8BE-4F79-A29F-F7CE6152C0E8}" type="datetimeFigureOut">
              <a:rPr lang="en-IN" smtClean="0"/>
              <a:t>01-01-2024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1884974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A0741E-C8BE-4F79-A29F-F7CE6152C0E8}" type="datetimeFigureOut">
              <a:rPr lang="en-IN" smtClean="0"/>
              <a:t>01-01-2024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3531007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0741E-C8BE-4F79-A29F-F7CE6152C0E8}"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2323794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BA0741E-C8BE-4F79-A29F-F7CE6152C0E8}" type="datetimeFigureOut">
              <a:rPr lang="en-IN" smtClean="0"/>
              <a:t>01-01-2024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82620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0741E-C8BE-4F79-A29F-F7CE6152C0E8}" type="datetimeFigureOut">
              <a:rPr lang="en-IN" smtClean="0"/>
              <a:t>01-01-2024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244806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BA0741E-C8BE-4F79-A29F-F7CE6152C0E8}" type="datetimeFigureOut">
              <a:rPr lang="en-IN" smtClean="0"/>
              <a:t>01-01-2024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179759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A0741E-C8BE-4F79-A29F-F7CE6152C0E8}"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175111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A0741E-C8BE-4F79-A29F-F7CE6152C0E8}" type="datetimeFigureOut">
              <a:rPr lang="en-IN" smtClean="0"/>
              <a:t>01-01-2024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61781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A0741E-C8BE-4F79-A29F-F7CE6152C0E8}" type="datetimeFigureOut">
              <a:rPr lang="en-IN" smtClean="0"/>
              <a:t>01-01-2024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173412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0741E-C8BE-4F79-A29F-F7CE6152C0E8}" type="datetimeFigureOut">
              <a:rPr lang="en-IN" smtClean="0"/>
              <a:t>01-01-2024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238694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A0741E-C8BE-4F79-A29F-F7CE6152C0E8}"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358692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A0741E-C8BE-4F79-A29F-F7CE6152C0E8}" type="datetimeFigureOut">
              <a:rPr lang="en-IN" smtClean="0"/>
              <a:t>01-01-2024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FD080-6FF8-4210-AB12-D68CEAB037F1}" type="slidenum">
              <a:rPr lang="en-IN" smtClean="0"/>
              <a:t>‹#›</a:t>
            </a:fld>
            <a:endParaRPr lang="en-IN"/>
          </a:p>
        </p:txBody>
      </p:sp>
    </p:spTree>
    <p:extLst>
      <p:ext uri="{BB962C8B-B14F-4D97-AF65-F5344CB8AC3E}">
        <p14:creationId xmlns:p14="http://schemas.microsoft.com/office/powerpoint/2010/main" val="17942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A0741E-C8BE-4F79-A29F-F7CE6152C0E8}" type="datetimeFigureOut">
              <a:rPr lang="en-IN" smtClean="0"/>
              <a:t>01-01-2024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6FD080-6FF8-4210-AB12-D68CEAB037F1}" type="slidenum">
              <a:rPr lang="en-IN" smtClean="0"/>
              <a:t>‹#›</a:t>
            </a:fld>
            <a:endParaRPr lang="en-IN"/>
          </a:p>
        </p:txBody>
      </p:sp>
    </p:spTree>
    <p:extLst>
      <p:ext uri="{BB962C8B-B14F-4D97-AF65-F5344CB8AC3E}">
        <p14:creationId xmlns:p14="http://schemas.microsoft.com/office/powerpoint/2010/main" val="327263422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EC5D87-A8A8-8A42-1D5F-6165E956E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9808" cy="6089904"/>
          </a:xfrm>
          <a:prstGeom prst="rect">
            <a:avLst/>
          </a:prstGeom>
        </p:spPr>
      </p:pic>
      <p:sp>
        <p:nvSpPr>
          <p:cNvPr id="4" name="Rectangle 3">
            <a:extLst>
              <a:ext uri="{FF2B5EF4-FFF2-40B4-BE49-F238E27FC236}">
                <a16:creationId xmlns:a16="http://schemas.microsoft.com/office/drawing/2014/main" id="{E1D3EEFC-F234-3852-ED9B-1C5122BD5831}"/>
              </a:ext>
            </a:extLst>
          </p:cNvPr>
          <p:cNvSpPr/>
          <p:nvPr/>
        </p:nvSpPr>
        <p:spPr>
          <a:xfrm>
            <a:off x="0" y="6263854"/>
            <a:ext cx="3486852" cy="400110"/>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Karan Sharma (202318018)</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DA471822-E2CA-8769-E4AA-1E142131AE22}"/>
              </a:ext>
            </a:extLst>
          </p:cNvPr>
          <p:cNvSpPr/>
          <p:nvPr/>
        </p:nvSpPr>
        <p:spPr>
          <a:xfrm>
            <a:off x="3968496" y="6260722"/>
            <a:ext cx="3486852" cy="400110"/>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Aditya Tripathi (202318046)</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7" name="Rectangle 6">
            <a:extLst>
              <a:ext uri="{FF2B5EF4-FFF2-40B4-BE49-F238E27FC236}">
                <a16:creationId xmlns:a16="http://schemas.microsoft.com/office/drawing/2014/main" id="{C05E2BF6-6BBE-4883-6BF2-0A8BC14836DF}"/>
              </a:ext>
            </a:extLst>
          </p:cNvPr>
          <p:cNvSpPr/>
          <p:nvPr/>
        </p:nvSpPr>
        <p:spPr>
          <a:xfrm>
            <a:off x="7936992" y="6260722"/>
            <a:ext cx="4303690" cy="400110"/>
          </a:xfrm>
          <a:prstGeom prst="rect">
            <a:avLst/>
          </a:prstGeom>
          <a:noFill/>
        </p:spPr>
        <p:txBody>
          <a:bodyPr wrap="square" lIns="91440" tIns="45720" rIns="91440" bIns="45720">
            <a:spAutoFit/>
          </a:bodyPr>
          <a:lstStyle/>
          <a:p>
            <a:pPr algn="ctr"/>
            <a:r>
              <a:rPr lang="en-US" sz="2000" dirty="0">
                <a:ln w="0"/>
                <a:solidFill>
                  <a:schemeClr val="accent1"/>
                </a:solidFill>
                <a:effectLst>
                  <a:outerShdw blurRad="38100" dist="25400" dir="5400000" algn="ctr" rotWithShape="0">
                    <a:srgbClr val="6E747A">
                      <a:alpha val="43000"/>
                    </a:srgbClr>
                  </a:outerShdw>
                </a:effectLst>
              </a:rPr>
              <a:t>Anurag Choudhury (202318059)</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5098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0C35-F40B-D588-B50F-8EC2B8C1EE04}"/>
              </a:ext>
            </a:extLst>
          </p:cNvPr>
          <p:cNvSpPr>
            <a:spLocks noGrp="1"/>
          </p:cNvSpPr>
          <p:nvPr>
            <p:ph type="ctrTitle"/>
          </p:nvPr>
        </p:nvSpPr>
        <p:spPr/>
        <p:txBody>
          <a:bodyPr/>
          <a:lstStyle/>
          <a:p>
            <a:r>
              <a:rPr lang="en-US" dirty="0"/>
              <a:t>introduction</a:t>
            </a:r>
            <a:endParaRPr lang="en-IN" dirty="0"/>
          </a:p>
        </p:txBody>
      </p:sp>
      <p:sp>
        <p:nvSpPr>
          <p:cNvPr id="3" name="Subtitle 2">
            <a:extLst>
              <a:ext uri="{FF2B5EF4-FFF2-40B4-BE49-F238E27FC236}">
                <a16:creationId xmlns:a16="http://schemas.microsoft.com/office/drawing/2014/main" id="{72032DD4-FD80-BFFC-A6F9-43A0AA3CFF75}"/>
              </a:ext>
            </a:extLst>
          </p:cNvPr>
          <p:cNvSpPr>
            <a:spLocks noGrp="1"/>
          </p:cNvSpPr>
          <p:nvPr>
            <p:ph type="subTitle" idx="1"/>
          </p:nvPr>
        </p:nvSpPr>
        <p:spPr>
          <a:xfrm>
            <a:off x="1371600" y="3632200"/>
            <a:ext cx="9448800" cy="1963928"/>
          </a:xfrm>
        </p:spPr>
        <p:txBody>
          <a:bodyPr>
            <a:normAutofit/>
          </a:bodyPr>
          <a:lstStyle/>
          <a:p>
            <a:br>
              <a:rPr lang="en-US" sz="1400" dirty="0"/>
            </a:br>
            <a:r>
              <a:rPr lang="en-US" sz="1400" b="0" i="0" dirty="0">
                <a:solidFill>
                  <a:srgbClr val="D1D5DB"/>
                </a:solidFill>
                <a:effectLst/>
                <a:latin typeface="Söhne"/>
              </a:rPr>
              <a:t>Blockchain is a distributed ledger technology that enables the creation of a secure and transparent record of transactions and data across a network of computers. It operates as a decentralized database managed by multiple participants (known as nodes) rather than being stored in a central location.</a:t>
            </a:r>
            <a:endParaRPr lang="en-IN" sz="1400" dirty="0"/>
          </a:p>
        </p:txBody>
      </p:sp>
    </p:spTree>
    <p:extLst>
      <p:ext uri="{BB962C8B-B14F-4D97-AF65-F5344CB8AC3E}">
        <p14:creationId xmlns:p14="http://schemas.microsoft.com/office/powerpoint/2010/main" val="376712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07C0-544E-7E22-0EC8-FFE588AB6D97}"/>
              </a:ext>
            </a:extLst>
          </p:cNvPr>
          <p:cNvSpPr>
            <a:spLocks noGrp="1"/>
          </p:cNvSpPr>
          <p:nvPr>
            <p:ph type="title"/>
          </p:nvPr>
        </p:nvSpPr>
        <p:spPr/>
        <p:txBody>
          <a:bodyPr>
            <a:normAutofit/>
          </a:bodyPr>
          <a:lstStyle/>
          <a:p>
            <a:r>
              <a:rPr lang="en-US" sz="3200" dirty="0"/>
              <a:t>core principles of blockchain</a:t>
            </a:r>
            <a:endParaRPr lang="en-IN" sz="3200" dirty="0"/>
          </a:p>
        </p:txBody>
      </p:sp>
      <p:sp>
        <p:nvSpPr>
          <p:cNvPr id="3" name="Content Placeholder 2">
            <a:extLst>
              <a:ext uri="{FF2B5EF4-FFF2-40B4-BE49-F238E27FC236}">
                <a16:creationId xmlns:a16="http://schemas.microsoft.com/office/drawing/2014/main" id="{0DA6439D-2D4E-ED28-BC7D-9D3A46D6E768}"/>
              </a:ext>
            </a:extLst>
          </p:cNvPr>
          <p:cNvSpPr>
            <a:spLocks noGrp="1"/>
          </p:cNvSpPr>
          <p:nvPr>
            <p:ph idx="1"/>
          </p:nvPr>
        </p:nvSpPr>
        <p:spPr/>
        <p:txBody>
          <a:bodyPr>
            <a:normAutofit/>
          </a:bodyPr>
          <a:lstStyle/>
          <a:p>
            <a:r>
              <a:rPr lang="en-US" sz="1400" dirty="0"/>
              <a:t>Decentralization: Data is stored across multiple computers (nodes) in a network rather than a single central authority.</a:t>
            </a:r>
          </a:p>
          <a:p>
            <a:endParaRPr lang="en-US" sz="1400" dirty="0"/>
          </a:p>
          <a:p>
            <a:r>
              <a:rPr lang="en-US" sz="1400" dirty="0"/>
              <a:t>Transparency: The entire transaction history and data stored on a blockchain are visible to all participants in the network.</a:t>
            </a:r>
          </a:p>
          <a:p>
            <a:endParaRPr lang="en-US" sz="1400" dirty="0"/>
          </a:p>
          <a:p>
            <a:r>
              <a:rPr lang="en-US" sz="1400" dirty="0"/>
              <a:t>Immutability: Once data is recorded on the blockchain, it's extremely difficult to alter or delete it due to cryptographic techniques like hashing and consensus mechanisms.</a:t>
            </a:r>
          </a:p>
          <a:p>
            <a:endParaRPr lang="en-US" sz="1400" dirty="0"/>
          </a:p>
          <a:p>
            <a:r>
              <a:rPr lang="en-US" sz="1400" dirty="0"/>
              <a:t>Security: Blockchains use cryptographic techniques to secure transactions and prevent unauthorized changes to the data.</a:t>
            </a:r>
            <a:endParaRPr lang="en-IN" sz="1400" dirty="0"/>
          </a:p>
        </p:txBody>
      </p:sp>
    </p:spTree>
    <p:extLst>
      <p:ext uri="{BB962C8B-B14F-4D97-AF65-F5344CB8AC3E}">
        <p14:creationId xmlns:p14="http://schemas.microsoft.com/office/powerpoint/2010/main" val="233212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BD2A-0608-B785-1E63-62AB1A338051}"/>
              </a:ext>
            </a:extLst>
          </p:cNvPr>
          <p:cNvSpPr>
            <a:spLocks noGrp="1"/>
          </p:cNvSpPr>
          <p:nvPr>
            <p:ph type="title"/>
          </p:nvPr>
        </p:nvSpPr>
        <p:spPr/>
        <p:txBody>
          <a:bodyPr/>
          <a:lstStyle/>
          <a:p>
            <a:r>
              <a:rPr lang="en-US" dirty="0"/>
              <a:t>How blockchain works</a:t>
            </a:r>
            <a:endParaRPr lang="en-IN" dirty="0"/>
          </a:p>
        </p:txBody>
      </p:sp>
      <p:sp>
        <p:nvSpPr>
          <p:cNvPr id="3" name="Content Placeholder 2">
            <a:extLst>
              <a:ext uri="{FF2B5EF4-FFF2-40B4-BE49-F238E27FC236}">
                <a16:creationId xmlns:a16="http://schemas.microsoft.com/office/drawing/2014/main" id="{0D3C908D-49BF-608B-9EC4-A9C69D96270D}"/>
              </a:ext>
            </a:extLst>
          </p:cNvPr>
          <p:cNvSpPr>
            <a:spLocks noGrp="1"/>
          </p:cNvSpPr>
          <p:nvPr>
            <p:ph idx="1"/>
          </p:nvPr>
        </p:nvSpPr>
        <p:spPr/>
        <p:txBody>
          <a:bodyPr>
            <a:normAutofit/>
          </a:bodyPr>
          <a:lstStyle/>
          <a:p>
            <a:r>
              <a:rPr lang="en-US" sz="1400" dirty="0"/>
              <a:t>As each transaction occurs, it is recorded as a “block” of data</a:t>
            </a:r>
          </a:p>
          <a:p>
            <a:r>
              <a:rPr lang="en-US" sz="1400" dirty="0"/>
              <a:t>Those transactions show the movement of an asset that can be tangible (a product) or intangible (intellectual). The data block can record the information of your choice: who, what, when, where, how much and even the condition — such as the temperature of a food shipment.</a:t>
            </a:r>
          </a:p>
          <a:p>
            <a:endParaRPr lang="en-US" sz="1400" dirty="0"/>
          </a:p>
          <a:p>
            <a:r>
              <a:rPr lang="en-US" sz="1400" dirty="0"/>
              <a:t>Each block is connected to the ones before and after it</a:t>
            </a:r>
          </a:p>
          <a:p>
            <a:r>
              <a:rPr lang="en-US" sz="1400" dirty="0"/>
              <a:t>These blocks form a chain of data as an asset moves from place to place or ownership changes hands. The blocks confirm the exact time and sequence of transactions, and the blocks link securely together to prevent any block from being altered or a block being inserted between two existing blocks.</a:t>
            </a:r>
          </a:p>
          <a:p>
            <a:endParaRPr lang="en-US" sz="1400" dirty="0"/>
          </a:p>
          <a:p>
            <a:r>
              <a:rPr lang="en-US" sz="1400" dirty="0"/>
              <a:t>Transactions are blocked together in an irreversible chain: a blockchain</a:t>
            </a:r>
          </a:p>
          <a:p>
            <a:r>
              <a:rPr lang="en-US" sz="1400" dirty="0"/>
              <a:t>Each additional block strengthens the verification of the previous block and hence the entire blockchain. This renders the blockchain tamper-evident, delivering the key strength of immutability. This removes the possibility of tampering by a malicious actor — and builds a ledger of transactions you and other network members can trust.</a:t>
            </a:r>
            <a:endParaRPr lang="en-IN" sz="1400" dirty="0"/>
          </a:p>
        </p:txBody>
      </p:sp>
    </p:spTree>
    <p:extLst>
      <p:ext uri="{BB962C8B-B14F-4D97-AF65-F5344CB8AC3E}">
        <p14:creationId xmlns:p14="http://schemas.microsoft.com/office/powerpoint/2010/main" val="415392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C6E6-F04D-915D-7DD5-E9F2FB07AC1F}"/>
              </a:ext>
            </a:extLst>
          </p:cNvPr>
          <p:cNvSpPr>
            <a:spLocks noGrp="1"/>
          </p:cNvSpPr>
          <p:nvPr>
            <p:ph type="title"/>
          </p:nvPr>
        </p:nvSpPr>
        <p:spPr>
          <a:xfrm>
            <a:off x="2807110" y="211038"/>
            <a:ext cx="8610600" cy="1293028"/>
          </a:xfrm>
        </p:spPr>
        <p:txBody>
          <a:bodyPr/>
          <a:lstStyle/>
          <a:p>
            <a:r>
              <a:rPr lang="en-US" dirty="0"/>
              <a:t>working</a:t>
            </a:r>
            <a:endParaRPr lang="en-IN" dirty="0"/>
          </a:p>
        </p:txBody>
      </p:sp>
      <p:pic>
        <p:nvPicPr>
          <p:cNvPr id="5" name="Content Placeholder 4">
            <a:extLst>
              <a:ext uri="{FF2B5EF4-FFF2-40B4-BE49-F238E27FC236}">
                <a16:creationId xmlns:a16="http://schemas.microsoft.com/office/drawing/2014/main" id="{964B98EC-3E6B-55FC-933D-A7349A67B20A}"/>
              </a:ext>
            </a:extLst>
          </p:cNvPr>
          <p:cNvPicPr>
            <a:picLocks noGrp="1" noChangeAspect="1"/>
          </p:cNvPicPr>
          <p:nvPr>
            <p:ph idx="1"/>
          </p:nvPr>
        </p:nvPicPr>
        <p:blipFill>
          <a:blip r:embed="rId2"/>
          <a:stretch>
            <a:fillRect/>
          </a:stretch>
        </p:blipFill>
        <p:spPr>
          <a:xfrm>
            <a:off x="1484671" y="1504066"/>
            <a:ext cx="10640543" cy="5320272"/>
          </a:xfrm>
          <a:prstGeom prst="rect">
            <a:avLst/>
          </a:prstGeom>
        </p:spPr>
      </p:pic>
    </p:spTree>
    <p:extLst>
      <p:ext uri="{BB962C8B-B14F-4D97-AF65-F5344CB8AC3E}">
        <p14:creationId xmlns:p14="http://schemas.microsoft.com/office/powerpoint/2010/main" val="195297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0F22D-1AB5-8D98-87B7-885A82C14E48}"/>
              </a:ext>
            </a:extLst>
          </p:cNvPr>
          <p:cNvSpPr>
            <a:spLocks noGrp="1"/>
          </p:cNvSpPr>
          <p:nvPr>
            <p:ph type="title"/>
          </p:nvPr>
        </p:nvSpPr>
        <p:spPr>
          <a:xfrm>
            <a:off x="5889522" y="412955"/>
            <a:ext cx="6108290" cy="700549"/>
          </a:xfrm>
        </p:spPr>
        <p:txBody>
          <a:bodyPr/>
          <a:lstStyle/>
          <a:p>
            <a:r>
              <a:rPr lang="en-US" dirty="0"/>
              <a:t>Code snippet</a:t>
            </a:r>
            <a:endParaRPr lang="en-IN" dirty="0"/>
          </a:p>
        </p:txBody>
      </p:sp>
      <p:pic>
        <p:nvPicPr>
          <p:cNvPr id="5" name="Content Placeholder 4">
            <a:extLst>
              <a:ext uri="{FF2B5EF4-FFF2-40B4-BE49-F238E27FC236}">
                <a16:creationId xmlns:a16="http://schemas.microsoft.com/office/drawing/2014/main" id="{F15A0467-35EB-4EF5-A8D5-EE330C91F3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6167" y="1113504"/>
            <a:ext cx="7277846" cy="5533102"/>
          </a:xfrm>
        </p:spPr>
      </p:pic>
      <p:sp>
        <p:nvSpPr>
          <p:cNvPr id="12" name="TextBox 11">
            <a:extLst>
              <a:ext uri="{FF2B5EF4-FFF2-40B4-BE49-F238E27FC236}">
                <a16:creationId xmlns:a16="http://schemas.microsoft.com/office/drawing/2014/main" id="{9115F659-3A3B-A4A2-B104-8A5D870A5806}"/>
              </a:ext>
            </a:extLst>
          </p:cNvPr>
          <p:cNvSpPr txBox="1"/>
          <p:nvPr/>
        </p:nvSpPr>
        <p:spPr>
          <a:xfrm>
            <a:off x="186813" y="1632155"/>
            <a:ext cx="4414684" cy="3139321"/>
          </a:xfrm>
          <a:prstGeom prst="rect">
            <a:avLst/>
          </a:prstGeom>
          <a:noFill/>
        </p:spPr>
        <p:txBody>
          <a:bodyPr wrap="square" rtlCol="0">
            <a:spAutoFit/>
          </a:bodyPr>
          <a:lstStyle/>
          <a:p>
            <a:r>
              <a:rPr lang="en-US" dirty="0"/>
              <a:t>This Solidity code defines a ‘</a:t>
            </a:r>
            <a:r>
              <a:rPr lang="en-US" dirty="0" err="1"/>
              <a:t>SimpleBlockchain</a:t>
            </a:r>
            <a:r>
              <a:rPr lang="en-US" dirty="0"/>
              <a:t>’ smart contract with a basic block structure and a mapping to store blocks. It includes a function ‘</a:t>
            </a:r>
            <a:r>
              <a:rPr lang="en-US" dirty="0" err="1"/>
              <a:t>addBlock</a:t>
            </a:r>
            <a:r>
              <a:rPr lang="en-US" dirty="0"/>
              <a:t>’ to add blocks to the blockchain by specifying block data and the previous block's hash. The ‘keccak256’ function is used for hashing the block's data and previous hash to create a new hash for each block.</a:t>
            </a:r>
            <a:endParaRPr lang="en-IN" dirty="0"/>
          </a:p>
        </p:txBody>
      </p:sp>
    </p:spTree>
    <p:extLst>
      <p:ext uri="{BB962C8B-B14F-4D97-AF65-F5344CB8AC3E}">
        <p14:creationId xmlns:p14="http://schemas.microsoft.com/office/powerpoint/2010/main" val="264851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20E9-14CA-9E54-B6D7-86F5C2B3073E}"/>
              </a:ext>
            </a:extLst>
          </p:cNvPr>
          <p:cNvSpPr>
            <a:spLocks noGrp="1"/>
          </p:cNvSpPr>
          <p:nvPr>
            <p:ph type="title"/>
          </p:nvPr>
        </p:nvSpPr>
        <p:spPr/>
        <p:txBody>
          <a:bodyPr/>
          <a:lstStyle/>
          <a:p>
            <a:r>
              <a:rPr lang="en-US" dirty="0"/>
              <a:t>Components of blockchain</a:t>
            </a:r>
            <a:endParaRPr lang="en-IN" dirty="0"/>
          </a:p>
        </p:txBody>
      </p:sp>
      <p:sp>
        <p:nvSpPr>
          <p:cNvPr id="3" name="Content Placeholder 2">
            <a:extLst>
              <a:ext uri="{FF2B5EF4-FFF2-40B4-BE49-F238E27FC236}">
                <a16:creationId xmlns:a16="http://schemas.microsoft.com/office/drawing/2014/main" id="{401F6C46-8157-9FC8-560E-CA1F0B5746FA}"/>
              </a:ext>
            </a:extLst>
          </p:cNvPr>
          <p:cNvSpPr>
            <a:spLocks noGrp="1"/>
          </p:cNvSpPr>
          <p:nvPr>
            <p:ph idx="1"/>
          </p:nvPr>
        </p:nvSpPr>
        <p:spPr/>
        <p:txBody>
          <a:bodyPr>
            <a:normAutofit fontScale="55000" lnSpcReduction="20000"/>
          </a:bodyPr>
          <a:lstStyle/>
          <a:p>
            <a:r>
              <a:rPr lang="en-US" dirty="0"/>
              <a:t>Node: In the blockchain network, a node is essentially a device or computer that participates in maintaining the network by storing a copy of the blockchain, validating and relaying transactions, and in some cases, mining new blocks. Nodes communicate with each other to maintain a consistent, shared ledger of transactions.</a:t>
            </a:r>
          </a:p>
          <a:p>
            <a:endParaRPr lang="en-US" dirty="0"/>
          </a:p>
          <a:p>
            <a:r>
              <a:rPr lang="en-US" dirty="0"/>
              <a:t>Ledger: The ledger in the context of blockchain refers to a decentralized and distributed database that contains a record of all transactions across the network. It's a digital record keeping track of all the transactions made on the blockchain. The ledger is maintained by all the nodes in the network, and it's often organized in blocks that are linked together chronologically (hence the term blockchain).</a:t>
            </a:r>
          </a:p>
          <a:p>
            <a:endParaRPr lang="en-US" dirty="0"/>
          </a:p>
          <a:p>
            <a:r>
              <a:rPr lang="en-US" dirty="0"/>
              <a:t>Wallet: A blockchain wallet is a software application or a physical device used to store, manage, and interact with cryptocurrencies. It contains pairs of public and private cryptographic keys enabling users to send and receive cryptocurrencies, check their balance, and manage their holdings on the blockchain.</a:t>
            </a:r>
          </a:p>
          <a:p>
            <a:endParaRPr lang="en-US" dirty="0"/>
          </a:p>
          <a:p>
            <a:r>
              <a:rPr lang="en-US" dirty="0"/>
              <a:t>Nonce: A nonce is a random or semi-random number used in the process of mining to find a valid block hash. Miners try different nonce values when hashing a block's data to meet a specific condition (such as having a hash with a certain number of leading zeros). The nonce is a variable parameter added to the block to produce a hash within the required parameters, and finding the right nonce is essential to creating a valid block.</a:t>
            </a:r>
          </a:p>
          <a:p>
            <a:endParaRPr lang="en-US" dirty="0"/>
          </a:p>
          <a:p>
            <a:r>
              <a:rPr lang="en-US" dirty="0"/>
              <a:t>Hash: In the context of blockchain, a hash is a fixed-length alphanumeric string generated by applying a cryptographic hash function to input data. This function converts an input (which could be a block of transactions or other data) into a unique string of characters of a fixed length. Hashes play a crucial role in maintaining the integrity of the blockchain by linking blocks together. Any change in the input data will produce a completely different hash output.</a:t>
            </a:r>
            <a:endParaRPr lang="en-IN" dirty="0"/>
          </a:p>
        </p:txBody>
      </p:sp>
    </p:spTree>
    <p:extLst>
      <p:ext uri="{BB962C8B-B14F-4D97-AF65-F5344CB8AC3E}">
        <p14:creationId xmlns:p14="http://schemas.microsoft.com/office/powerpoint/2010/main" val="97581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66C34-4873-E8D6-1ABB-6AC2B8AF89B9}"/>
              </a:ext>
            </a:extLst>
          </p:cNvPr>
          <p:cNvSpPr>
            <a:spLocks noGrp="1"/>
          </p:cNvSpPr>
          <p:nvPr>
            <p:ph type="title"/>
          </p:nvPr>
        </p:nvSpPr>
        <p:spPr/>
        <p:txBody>
          <a:bodyPr>
            <a:normAutofit/>
          </a:bodyPr>
          <a:lstStyle/>
          <a:p>
            <a:r>
              <a:rPr lang="en-US" sz="2800" dirty="0"/>
              <a:t>Some important terms</a:t>
            </a:r>
            <a:endParaRPr lang="en-IN" sz="2800" dirty="0"/>
          </a:p>
        </p:txBody>
      </p:sp>
      <p:sp>
        <p:nvSpPr>
          <p:cNvPr id="3" name="Content Placeholder 2">
            <a:extLst>
              <a:ext uri="{FF2B5EF4-FFF2-40B4-BE49-F238E27FC236}">
                <a16:creationId xmlns:a16="http://schemas.microsoft.com/office/drawing/2014/main" id="{E8C35E2A-0871-DA02-433C-10F31C044DBD}"/>
              </a:ext>
            </a:extLst>
          </p:cNvPr>
          <p:cNvSpPr>
            <a:spLocks noGrp="1"/>
          </p:cNvSpPr>
          <p:nvPr>
            <p:ph idx="1"/>
          </p:nvPr>
        </p:nvSpPr>
        <p:spPr/>
        <p:txBody>
          <a:bodyPr>
            <a:normAutofit/>
          </a:bodyPr>
          <a:lstStyle/>
          <a:p>
            <a:r>
              <a:rPr lang="en-US" sz="1400" dirty="0"/>
              <a:t>Smart Contracts: These are self-executing contracts with predefined conditions written in code. They automatically execute and enforce terms of agreements when conditions are met, without requiring intermediaries.</a:t>
            </a:r>
          </a:p>
          <a:p>
            <a:pPr marL="0" indent="0">
              <a:buNone/>
            </a:pPr>
            <a:endParaRPr lang="en-US" sz="1400" dirty="0"/>
          </a:p>
          <a:p>
            <a:r>
              <a:rPr lang="en-US" sz="1400" dirty="0"/>
              <a:t>Proof of Work (</a:t>
            </a:r>
            <a:r>
              <a:rPr lang="en-US" sz="1400" dirty="0" err="1"/>
              <a:t>PoW</a:t>
            </a:r>
            <a:r>
              <a:rPr lang="en-US" sz="1400" dirty="0"/>
              <a:t>) is a consensus mechanism used in blockchain networks to achieve agreement on the state of the distributed ledger. It's a crucial component that ensures the security and immutability of the blockchain. Bitcoin, the first and most well-known cryptocurrency, uses </a:t>
            </a:r>
            <a:r>
              <a:rPr lang="en-US" sz="1400" dirty="0" err="1"/>
              <a:t>PoW</a:t>
            </a:r>
            <a:r>
              <a:rPr lang="en-US" sz="1400" dirty="0"/>
              <a:t> as its consensus mechanism.</a:t>
            </a:r>
          </a:p>
          <a:p>
            <a:pPr marL="0" indent="0">
              <a:buNone/>
            </a:pPr>
            <a:endParaRPr lang="en-US" sz="1400" dirty="0"/>
          </a:p>
          <a:p>
            <a:r>
              <a:rPr lang="en-US" sz="1400" dirty="0"/>
              <a:t>Proof of Stake (</a:t>
            </a:r>
            <a:r>
              <a:rPr lang="en-US" sz="1400" dirty="0" err="1"/>
              <a:t>PoS</a:t>
            </a:r>
            <a:r>
              <a:rPr lang="en-US" sz="1400" dirty="0"/>
              <a:t>) is a consensus mechanism utilized in blockchain networks to achieve agreement on the state of the ledger without relying on the energy-intensive computational puzzles of Proof of Work (</a:t>
            </a:r>
            <a:r>
              <a:rPr lang="en-US" sz="1400" dirty="0" err="1"/>
              <a:t>PoW</a:t>
            </a:r>
            <a:r>
              <a:rPr lang="en-US" sz="1400" dirty="0"/>
              <a:t>). In </a:t>
            </a:r>
            <a:r>
              <a:rPr lang="en-US" sz="1400" dirty="0" err="1"/>
              <a:t>PoS</a:t>
            </a:r>
            <a:r>
              <a:rPr lang="en-US" sz="1400" dirty="0"/>
              <a:t>, validators are selected to create and validate new blocks based on the number of cryptocurrency tokens they hold and are willing to "stake" as collateral. Validators are chosen in a deterministic manner, typically based on the amount of tokens they have at stake, and their role is to verify transactions and create blocks</a:t>
            </a:r>
            <a:endParaRPr lang="en-IN" sz="1400" dirty="0"/>
          </a:p>
        </p:txBody>
      </p:sp>
    </p:spTree>
    <p:extLst>
      <p:ext uri="{BB962C8B-B14F-4D97-AF65-F5344CB8AC3E}">
        <p14:creationId xmlns:p14="http://schemas.microsoft.com/office/powerpoint/2010/main" val="15206640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241</TotalTime>
  <Words>975</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Söhne</vt:lpstr>
      <vt:lpstr>Vapor Trail</vt:lpstr>
      <vt:lpstr>PowerPoint Presentation</vt:lpstr>
      <vt:lpstr>introduction</vt:lpstr>
      <vt:lpstr>core principles of blockchain</vt:lpstr>
      <vt:lpstr>How blockchain works</vt:lpstr>
      <vt:lpstr>working</vt:lpstr>
      <vt:lpstr>Code snippet</vt:lpstr>
      <vt:lpstr>Components of blockchain</vt:lpstr>
      <vt:lpstr>Some important terms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Choudhury</dc:creator>
  <cp:lastModifiedBy>Anurag Choudhury</cp:lastModifiedBy>
  <cp:revision>2</cp:revision>
  <dcterms:created xsi:type="dcterms:W3CDTF">2023-12-29T16:10:03Z</dcterms:created>
  <dcterms:modified xsi:type="dcterms:W3CDTF">2023-12-31T23:38:22Z</dcterms:modified>
</cp:coreProperties>
</file>