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23197914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2319791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24f386b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d24f386b3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2319791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2319791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23197914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23197914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23197914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23197914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23197914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2319791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2319791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2319791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23197914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23197914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2319791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2319791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23197914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23197914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2319791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2319791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23197914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23197914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23197914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23197914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4422"/>
              <a:t>                                                                             </a:t>
            </a:r>
            <a:endParaRPr sz="4422"/>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1243750"/>
            <a:ext cx="8520600" cy="23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852"/>
              <a:buFont typeface="Arial"/>
              <a:buNone/>
            </a:pPr>
            <a:r>
              <a:rPr lang="en-GB" sz="4027">
                <a:solidFill>
                  <a:schemeClr val="dk1"/>
                </a:solidFill>
              </a:rPr>
              <a:t>LEVERAGING BLOCKCHAIN TECHNIQUES FOR PREDICTING AND TRANSMITTING DATA IN A PERVASIVE</a:t>
            </a:r>
            <a:endParaRPr sz="4027">
              <a:solidFill>
                <a:schemeClr val="dk1"/>
              </a:solidFill>
            </a:endParaRPr>
          </a:p>
          <a:p>
            <a:pPr indent="0" lvl="0" marL="0" rtl="0" algn="ctr">
              <a:spcBef>
                <a:spcPts val="0"/>
              </a:spcBef>
              <a:spcAft>
                <a:spcPts val="0"/>
              </a:spcAft>
              <a:buClr>
                <a:schemeClr val="dk1"/>
              </a:buClr>
              <a:buSzPts val="852"/>
              <a:buFont typeface="Arial"/>
              <a:buNone/>
            </a:pPr>
            <a:r>
              <a:rPr lang="en-GB" sz="4027">
                <a:solidFill>
                  <a:schemeClr val="dk1"/>
                </a:solidFill>
              </a:rPr>
              <a:t>ENVIRONMENT</a:t>
            </a:r>
            <a:endParaRPr sz="277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05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Interacting Nodes on Different Computers</a:t>
            </a:r>
            <a:endParaRPr sz="4020"/>
          </a:p>
        </p:txBody>
      </p:sp>
      <p:sp>
        <p:nvSpPr>
          <p:cNvPr id="113" name="Google Shape;113;p22"/>
          <p:cNvSpPr txBox="1"/>
          <p:nvPr>
            <p:ph idx="1" type="body"/>
          </p:nvPr>
        </p:nvSpPr>
        <p:spPr>
          <a:xfrm>
            <a:off x="137325" y="1204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Different computers were used as nodes to demonstrate interaction. Matrix multiplication data injected into one node was reflected in the blockchain, showing the interconnectedness of nodes.</a:t>
            </a:r>
            <a:endParaRPr/>
          </a:p>
          <a:p>
            <a:pPr indent="-342900" lvl="0" marL="457200" rtl="0" algn="l">
              <a:spcBef>
                <a:spcPts val="0"/>
              </a:spcBef>
              <a:spcAft>
                <a:spcPts val="0"/>
              </a:spcAft>
              <a:buSzPts val="1800"/>
              <a:buChar char="●"/>
            </a:pPr>
            <a:r>
              <a:rPr lang="en-GB"/>
              <a:t>Smart contracts were used to automatically update the blockchain ledger. This streamlined the ledger update process and demonstrated the potential of smart contracts in blockchain applications.</a:t>
            </a:r>
            <a:endParaRPr/>
          </a:p>
          <a:p>
            <a:pPr indent="-342900" lvl="0" marL="457200" rtl="0" algn="l">
              <a:spcBef>
                <a:spcPts val="0"/>
              </a:spcBef>
              <a:spcAft>
                <a:spcPts val="0"/>
              </a:spcAft>
              <a:buSzPts val="1800"/>
              <a:buChar char="●"/>
            </a:pPr>
            <a:r>
              <a:rPr lang="en-GB"/>
              <a:t>We again applied the different Hash Functions and Verified the changes.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rotWithShape="1">
          <a:blip r:embed="rId3">
            <a:alphaModFix/>
          </a:blip>
          <a:srcRect b="0" l="0" r="0" t="0"/>
          <a:stretch/>
        </p:blipFill>
        <p:spPr>
          <a:xfrm>
            <a:off x="3323717" y="-58584"/>
            <a:ext cx="2439918" cy="1974784"/>
          </a:xfrm>
          <a:prstGeom prst="rect">
            <a:avLst/>
          </a:prstGeom>
          <a:noFill/>
          <a:ln>
            <a:noFill/>
          </a:ln>
        </p:spPr>
      </p:pic>
      <p:pic>
        <p:nvPicPr>
          <p:cNvPr id="119" name="Google Shape;119;p23"/>
          <p:cNvPicPr preferRelativeResize="0"/>
          <p:nvPr/>
        </p:nvPicPr>
        <p:blipFill rotWithShape="1">
          <a:blip r:embed="rId3">
            <a:alphaModFix/>
          </a:blip>
          <a:srcRect b="0" l="0" r="0" t="0"/>
          <a:stretch/>
        </p:blipFill>
        <p:spPr>
          <a:xfrm>
            <a:off x="627746" y="2986726"/>
            <a:ext cx="2528409" cy="2046405"/>
          </a:xfrm>
          <a:prstGeom prst="rect">
            <a:avLst/>
          </a:prstGeom>
          <a:noFill/>
          <a:ln>
            <a:noFill/>
          </a:ln>
        </p:spPr>
      </p:pic>
      <p:pic>
        <p:nvPicPr>
          <p:cNvPr id="120" name="Google Shape;120;p23"/>
          <p:cNvPicPr preferRelativeResize="0"/>
          <p:nvPr/>
        </p:nvPicPr>
        <p:blipFill rotWithShape="1">
          <a:blip r:embed="rId3">
            <a:alphaModFix/>
          </a:blip>
          <a:srcRect b="0" l="0" r="0" t="0"/>
          <a:stretch/>
        </p:blipFill>
        <p:spPr>
          <a:xfrm>
            <a:off x="6076335" y="2986726"/>
            <a:ext cx="2528409" cy="2046405"/>
          </a:xfrm>
          <a:prstGeom prst="rect">
            <a:avLst/>
          </a:prstGeom>
          <a:noFill/>
          <a:ln>
            <a:noFill/>
          </a:ln>
        </p:spPr>
      </p:pic>
      <p:sp>
        <p:nvSpPr>
          <p:cNvPr id="121" name="Google Shape;121;p23"/>
          <p:cNvSpPr/>
          <p:nvPr/>
        </p:nvSpPr>
        <p:spPr>
          <a:xfrm rot="2456113">
            <a:off x="2665950" y="1312620"/>
            <a:ext cx="374081" cy="1774313"/>
          </a:xfrm>
          <a:prstGeom prst="downArrow">
            <a:avLst>
              <a:gd fmla="val 50000" name="adj1"/>
              <a:gd fmla="val 50000" name="adj2"/>
            </a:avLst>
          </a:prstGeom>
          <a:solidFill>
            <a:srgbClr val="0070C0"/>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2" name="Google Shape;122;p23"/>
          <p:cNvSpPr/>
          <p:nvPr/>
        </p:nvSpPr>
        <p:spPr>
          <a:xfrm>
            <a:off x="3822071" y="3883163"/>
            <a:ext cx="1713900" cy="396000"/>
          </a:xfrm>
          <a:prstGeom prst="rightArrow">
            <a:avLst>
              <a:gd fmla="val 50000" name="adj1"/>
              <a:gd fmla="val 50000" name="adj2"/>
            </a:avLst>
          </a:prstGeom>
          <a:solidFill>
            <a:srgbClr val="0070C0"/>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3" name="Google Shape;123;p23"/>
          <p:cNvSpPr/>
          <p:nvPr/>
        </p:nvSpPr>
        <p:spPr>
          <a:xfrm rot="-8124450">
            <a:off x="5331153" y="2213021"/>
            <a:ext cx="1789591" cy="421091"/>
          </a:xfrm>
          <a:prstGeom prst="rightArrow">
            <a:avLst>
              <a:gd fmla="val 50000" name="adj1"/>
              <a:gd fmla="val 50000" name="adj2"/>
            </a:avLst>
          </a:prstGeom>
          <a:solidFill>
            <a:srgbClr val="0070C0"/>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4" name="Google Shape;124;p23"/>
          <p:cNvSpPr txBox="1"/>
          <p:nvPr/>
        </p:nvSpPr>
        <p:spPr>
          <a:xfrm>
            <a:off x="3949516" y="1586633"/>
            <a:ext cx="18609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3000" u="none" cap="none" strike="noStrike">
                <a:solidFill>
                  <a:schemeClr val="dk1"/>
                </a:solidFill>
                <a:latin typeface="Calibri"/>
                <a:ea typeface="Calibri"/>
                <a:cs typeface="Calibri"/>
                <a:sym typeface="Calibri"/>
              </a:rPr>
              <a:t>Node 1</a:t>
            </a:r>
            <a:endParaRPr sz="1100"/>
          </a:p>
        </p:txBody>
      </p:sp>
      <p:sp>
        <p:nvSpPr>
          <p:cNvPr id="125" name="Google Shape;125;p23"/>
          <p:cNvSpPr txBox="1"/>
          <p:nvPr/>
        </p:nvSpPr>
        <p:spPr>
          <a:xfrm>
            <a:off x="1303333" y="4634019"/>
            <a:ext cx="18609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000">
                <a:solidFill>
                  <a:schemeClr val="dk1"/>
                </a:solidFill>
                <a:latin typeface="Calibri"/>
                <a:ea typeface="Calibri"/>
                <a:cs typeface="Calibri"/>
                <a:sym typeface="Calibri"/>
              </a:rPr>
              <a:t>Node 2</a:t>
            </a:r>
            <a:endParaRPr sz="1100"/>
          </a:p>
        </p:txBody>
      </p:sp>
      <p:sp>
        <p:nvSpPr>
          <p:cNvPr id="126" name="Google Shape;126;p23"/>
          <p:cNvSpPr txBox="1"/>
          <p:nvPr/>
        </p:nvSpPr>
        <p:spPr>
          <a:xfrm>
            <a:off x="6824671" y="4634019"/>
            <a:ext cx="18609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000">
                <a:solidFill>
                  <a:schemeClr val="dk1"/>
                </a:solidFill>
                <a:latin typeface="Calibri"/>
                <a:ea typeface="Calibri"/>
                <a:cs typeface="Calibri"/>
                <a:sym typeface="Calibri"/>
              </a:rPr>
              <a:t>Node 3</a:t>
            </a:r>
            <a:endParaRPr sz="1100"/>
          </a:p>
        </p:txBody>
      </p:sp>
      <p:sp>
        <p:nvSpPr>
          <p:cNvPr id="127" name="Google Shape;127;p23"/>
          <p:cNvSpPr txBox="1"/>
          <p:nvPr/>
        </p:nvSpPr>
        <p:spPr>
          <a:xfrm>
            <a:off x="3911250" y="340062"/>
            <a:ext cx="1321500" cy="1177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800">
                <a:solidFill>
                  <a:schemeClr val="dk1"/>
                </a:solidFill>
                <a:latin typeface="Calibri"/>
                <a:ea typeface="Calibri"/>
                <a:cs typeface="Calibri"/>
                <a:sym typeface="Calibri"/>
              </a:rPr>
              <a:t>Index 1</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Hash :6968695FHA45992ABF5</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Message: ‘welcome’</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Timestamp : 12ms</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Transaction: 500$</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Information: Amount needed</a:t>
            </a:r>
            <a:endParaRPr sz="1100"/>
          </a:p>
          <a:p>
            <a:pPr indent="0" lvl="0" marL="0" marR="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128" name="Google Shape;128;p23"/>
          <p:cNvSpPr txBox="1"/>
          <p:nvPr/>
        </p:nvSpPr>
        <p:spPr>
          <a:xfrm>
            <a:off x="1293175" y="3244974"/>
            <a:ext cx="1417500" cy="1300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800">
                <a:solidFill>
                  <a:schemeClr val="dk1"/>
                </a:solidFill>
                <a:latin typeface="Calibri"/>
                <a:ea typeface="Calibri"/>
                <a:cs typeface="Calibri"/>
                <a:sym typeface="Calibri"/>
              </a:rPr>
              <a:t>Index 2</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Hash: 120494858AFD49495ABC</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Previous Hash:6968695FHA4599</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Message: ‘hello’</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Timestamp: 23ms</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Transaction: 500$</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Information: Amount Received</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 </a:t>
            </a:r>
            <a:endParaRPr sz="1100"/>
          </a:p>
        </p:txBody>
      </p:sp>
      <p:sp>
        <p:nvSpPr>
          <p:cNvPr id="129" name="Google Shape;129;p23"/>
          <p:cNvSpPr txBox="1"/>
          <p:nvPr/>
        </p:nvSpPr>
        <p:spPr>
          <a:xfrm>
            <a:off x="6647366" y="3384566"/>
            <a:ext cx="1386300" cy="1300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800">
                <a:solidFill>
                  <a:schemeClr val="dk1"/>
                </a:solidFill>
                <a:latin typeface="Calibri"/>
                <a:ea typeface="Calibri"/>
                <a:cs typeface="Calibri"/>
                <a:sym typeface="Calibri"/>
              </a:rPr>
              <a:t>Index 3</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Hash: 9587490357ABBDF484B4</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Previous Hash: 120494858AFD4</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Message: ‘hi’</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Timestamp: 17ms</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Transaction: 300$</a:t>
            </a:r>
            <a:endParaRPr sz="1100"/>
          </a:p>
          <a:p>
            <a:pPr indent="0" lvl="0" marL="0" marR="0" rtl="0" algn="l">
              <a:spcBef>
                <a:spcPts val="0"/>
              </a:spcBef>
              <a:spcAft>
                <a:spcPts val="0"/>
              </a:spcAft>
              <a:buNone/>
            </a:pPr>
            <a:r>
              <a:rPr lang="en-GB" sz="800">
                <a:solidFill>
                  <a:schemeClr val="dk1"/>
                </a:solidFill>
                <a:latin typeface="Calibri"/>
                <a:ea typeface="Calibri"/>
                <a:cs typeface="Calibri"/>
                <a:sym typeface="Calibri"/>
              </a:rPr>
              <a:t>Information: Amnt Transferred</a:t>
            </a:r>
            <a:endParaRPr sz="1100"/>
          </a:p>
        </p:txBody>
      </p:sp>
      <p:sp>
        <p:nvSpPr>
          <p:cNvPr id="130" name="Google Shape;130;p23"/>
          <p:cNvSpPr/>
          <p:nvPr/>
        </p:nvSpPr>
        <p:spPr>
          <a:xfrm rot="10800000">
            <a:off x="3732670" y="3476020"/>
            <a:ext cx="1713900" cy="396000"/>
          </a:xfrm>
          <a:prstGeom prst="rightArrow">
            <a:avLst>
              <a:gd fmla="val 50000" name="adj1"/>
              <a:gd fmla="val 50000" name="adj2"/>
            </a:avLst>
          </a:prstGeom>
          <a:solidFill>
            <a:srgbClr val="0070C0"/>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1" name="Google Shape;131;p23"/>
          <p:cNvSpPr/>
          <p:nvPr/>
        </p:nvSpPr>
        <p:spPr>
          <a:xfrm rot="2760425">
            <a:off x="5790513" y="2104550"/>
            <a:ext cx="1713867" cy="395897"/>
          </a:xfrm>
          <a:prstGeom prst="rightArrow">
            <a:avLst>
              <a:gd fmla="val 50000" name="adj1"/>
              <a:gd fmla="val 50000" name="adj2"/>
            </a:avLst>
          </a:prstGeom>
          <a:solidFill>
            <a:srgbClr val="0070C0"/>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32" name="Google Shape;132;p23"/>
          <p:cNvSpPr/>
          <p:nvPr/>
        </p:nvSpPr>
        <p:spPr>
          <a:xfrm rot="-2982002">
            <a:off x="2360816" y="2176704"/>
            <a:ext cx="1713850" cy="396110"/>
          </a:xfrm>
          <a:prstGeom prst="rightArrow">
            <a:avLst>
              <a:gd fmla="val 50000" name="adj1"/>
              <a:gd fmla="val 50000" name="adj2"/>
            </a:avLst>
          </a:prstGeom>
          <a:solidFill>
            <a:srgbClr val="0070C0"/>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4"/>
          <p:cNvPicPr preferRelativeResize="0"/>
          <p:nvPr>
            <p:ph idx="1" type="body"/>
          </p:nvPr>
        </p:nvPicPr>
        <p:blipFill rotWithShape="1">
          <a:blip r:embed="rId3">
            <a:alphaModFix/>
          </a:blip>
          <a:srcRect b="0" l="0" r="0" t="0"/>
          <a:stretch/>
        </p:blipFill>
        <p:spPr>
          <a:xfrm>
            <a:off x="239375" y="143675"/>
            <a:ext cx="8100600" cy="454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Result</a:t>
            </a:r>
            <a:endParaRPr sz="4020"/>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3000"/>
              <a:t>We successfully verified that different encryption methods can work within the same blockchain. This flexibility allows for optimal utilization of different computer processing capacities, enhancing the overall efficiency of the blockchain network.</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Conclusion</a:t>
            </a:r>
            <a:endParaRPr sz="4020"/>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3000"/>
              <a:t>Our findings suggest that by compromising the level of security, blockchain networks can be made more efficient. Different encryption methods can be strategically employed to balance security and efficiency, depending on the specific requirements of the network.</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INTRODUCTION</a:t>
            </a:r>
            <a:endParaRPr sz="40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3000"/>
              <a:t>Blockchain is a distributed ledger technology that enables the creation of a secure and transparent record of transactions and data across a network of computers. It operates as a decentralized database</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Working:</a:t>
            </a:r>
            <a:endParaRPr sz="40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Transaction Creation</a:t>
            </a:r>
            <a:r>
              <a:rPr lang="en-GB" sz="2000"/>
              <a:t>: Transactions are created and verified by participants in the network.</a:t>
            </a:r>
            <a:endParaRPr sz="2000"/>
          </a:p>
          <a:p>
            <a:pPr indent="0" lvl="0" marL="0" rtl="0" algn="l">
              <a:spcBef>
                <a:spcPts val="1200"/>
              </a:spcBef>
              <a:spcAft>
                <a:spcPts val="0"/>
              </a:spcAft>
              <a:buNone/>
            </a:pPr>
            <a:r>
              <a:rPr b="1" lang="en-GB" sz="2000"/>
              <a:t>Block Formation</a:t>
            </a:r>
            <a:r>
              <a:rPr lang="en-GB" sz="2000"/>
              <a:t>: Verified transactions are grouped into a block.</a:t>
            </a:r>
            <a:endParaRPr sz="2000"/>
          </a:p>
          <a:p>
            <a:pPr indent="0" lvl="0" marL="0" rtl="0" algn="l">
              <a:spcBef>
                <a:spcPts val="1200"/>
              </a:spcBef>
              <a:spcAft>
                <a:spcPts val="0"/>
              </a:spcAft>
              <a:buNone/>
            </a:pPr>
            <a:r>
              <a:rPr b="1" lang="en-GB" sz="2000"/>
              <a:t>Block Addition:</a:t>
            </a:r>
            <a:r>
              <a:rPr lang="en-GB" sz="2000"/>
              <a:t> The block is added to the existing blockchain through a consensus mechanism, ensuring agreement among network participants.</a:t>
            </a:r>
            <a:endParaRPr sz="2000"/>
          </a:p>
          <a:p>
            <a:pPr indent="0" lvl="0" marL="0" rtl="0" algn="l">
              <a:spcBef>
                <a:spcPts val="1200"/>
              </a:spcBef>
              <a:spcAft>
                <a:spcPts val="1200"/>
              </a:spcAft>
              <a:buNone/>
            </a:pPr>
            <a:r>
              <a:rPr b="1" lang="en-GB" sz="2000"/>
              <a:t>Blockchain Update:</a:t>
            </a:r>
            <a:r>
              <a:rPr lang="en-GB" sz="2000"/>
              <a:t> The blockchain is updated across all nodes in the network, creating a transparent and immutable record of transactions.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Verification</a:t>
            </a:r>
            <a:r>
              <a:rPr lang="en-GB" sz="4020"/>
              <a:t> of Transaction</a:t>
            </a:r>
            <a:endParaRPr sz="40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2572"/>
              <a:t>C</a:t>
            </a:r>
            <a:r>
              <a:rPr b="1" lang="en-GB" sz="2572"/>
              <a:t>onsensus</a:t>
            </a:r>
            <a:r>
              <a:rPr b="1" lang="en-GB" sz="2572"/>
              <a:t> algorithms : </a:t>
            </a:r>
            <a:r>
              <a:rPr lang="en-GB" sz="2572"/>
              <a:t>They are designed to achieve agreement among network participants in a decentralized manner and helps in </a:t>
            </a:r>
            <a:r>
              <a:rPr lang="en-GB" sz="2572"/>
              <a:t>verifying</a:t>
            </a:r>
            <a:r>
              <a:rPr lang="en-GB" sz="2572"/>
              <a:t> the  validity of </a:t>
            </a:r>
            <a:r>
              <a:rPr lang="en-GB" sz="2572"/>
              <a:t>transaction. Examples</a:t>
            </a:r>
            <a:r>
              <a:rPr lang="en-GB" sz="2572"/>
              <a:t>: - Proof of Work (PoW), Proof of Stake (PoS)</a:t>
            </a:r>
            <a:endParaRPr sz="2572"/>
          </a:p>
          <a:p>
            <a:pPr indent="0" lvl="0" marL="0" rtl="0" algn="l">
              <a:spcBef>
                <a:spcPts val="1200"/>
              </a:spcBef>
              <a:spcAft>
                <a:spcPts val="0"/>
              </a:spcAft>
              <a:buNone/>
            </a:pPr>
            <a:r>
              <a:rPr b="1" lang="en-GB" sz="2572"/>
              <a:t>Smart contracts </a:t>
            </a:r>
            <a:r>
              <a:rPr lang="en-GB" sz="2572"/>
              <a:t>They are self-executing contracts with the terms of the agreement directly written into code.They automatically execute actions when predefined conditions are met, without the need for intermediaries.</a:t>
            </a:r>
            <a:endParaRPr sz="2572"/>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Security</a:t>
            </a:r>
            <a:endParaRPr sz="4020"/>
          </a:p>
        </p:txBody>
      </p:sp>
      <p:sp>
        <p:nvSpPr>
          <p:cNvPr id="79" name="Google Shape;79;p17"/>
          <p:cNvSpPr txBox="1"/>
          <p:nvPr>
            <p:ph idx="1" type="body"/>
          </p:nvPr>
        </p:nvSpPr>
        <p:spPr>
          <a:xfrm>
            <a:off x="207100" y="13442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2000"/>
              <a:t>Hash Functions:</a:t>
            </a:r>
            <a:r>
              <a:rPr lang="en-GB" sz="2000"/>
              <a:t> These convert input data into a fixed-size string of bytes, which uniquely represents the input. Hashes are used to link blocks together. Any change in the input data will result in a completely different hash, making it easy to detect tampering.</a:t>
            </a:r>
            <a:endParaRPr sz="2000"/>
          </a:p>
          <a:p>
            <a:pPr indent="0" lvl="0" marL="0" rtl="0" algn="l">
              <a:lnSpc>
                <a:spcPct val="105000"/>
              </a:lnSpc>
              <a:spcBef>
                <a:spcPts val="1200"/>
              </a:spcBef>
              <a:spcAft>
                <a:spcPts val="0"/>
              </a:spcAft>
              <a:buNone/>
            </a:pPr>
            <a:r>
              <a:rPr lang="en-GB" sz="2000"/>
              <a:t>Examples :-  Sha -256 , Sha - 512</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0"/>
              </a:spcAft>
              <a:buNone/>
            </a:pPr>
            <a:r>
              <a:rPr b="1" lang="en-GB" sz="2000"/>
              <a:t> </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0"/>
              </a:spcAft>
              <a:buNone/>
            </a:pPr>
            <a:r>
              <a:t/>
            </a:r>
            <a:endParaRPr sz="2000"/>
          </a:p>
          <a:p>
            <a:pPr indent="0" lvl="0" marL="0" rtl="0" algn="l">
              <a:lnSpc>
                <a:spcPct val="105000"/>
              </a:lnSpc>
              <a:spcBef>
                <a:spcPts val="1200"/>
              </a:spcBef>
              <a:spcAft>
                <a:spcPts val="12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120"/>
              <a:t>Our work</a:t>
            </a:r>
            <a:endParaRPr sz="412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3000"/>
              <a:t>This project explores the intersection of blockchain technology and encryption, aiming to understand how different types of encryption impact blockchain performance and data integrity.</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Clr>
                <a:schemeClr val="dk1"/>
              </a:buClr>
              <a:buSzPts val="1100"/>
              <a:buFont typeface="Arial"/>
              <a:buNone/>
            </a:pPr>
            <a:r>
              <a:rPr lang="en-GB" sz="4000"/>
              <a:t>Node Setup and Blockchain Creation</a:t>
            </a:r>
            <a:endParaRPr sz="51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Nodes were set up on the same computer to create a blockchain. Matrix multiplication was injected as the data to be stored in the blockchain.</a:t>
            </a:r>
            <a:endParaRPr/>
          </a:p>
          <a:p>
            <a:pPr indent="-342900" lvl="0" marL="457200" rtl="0" algn="l">
              <a:spcBef>
                <a:spcPts val="0"/>
              </a:spcBef>
              <a:spcAft>
                <a:spcPts val="0"/>
              </a:spcAft>
              <a:buSzPts val="1800"/>
              <a:buChar char="●"/>
            </a:pPr>
            <a:r>
              <a:rPr lang="en-GB"/>
              <a:t>The same type of hash encryption was applied to the blockchain, and then different hash functions were tested. The timing of these processes was recorded to analyze their efficiency.</a:t>
            </a:r>
            <a:endParaRPr/>
          </a:p>
          <a:p>
            <a:pPr indent="-342900" lvl="0" marL="457200" rtl="0" algn="l">
              <a:spcBef>
                <a:spcPts val="0"/>
              </a:spcBef>
              <a:spcAft>
                <a:spcPts val="0"/>
              </a:spcAft>
              <a:buSzPts val="1800"/>
              <a:buChar char="●"/>
            </a:pPr>
            <a:r>
              <a:rPr lang="en-GB"/>
              <a:t>The blockchain's integrity was verified by observing how the block had changed using hash functions. This demonstrated the impact of encryption on blockchain security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Sha - 256</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0"/>
          <p:cNvPicPr preferRelativeResize="0"/>
          <p:nvPr/>
        </p:nvPicPr>
        <p:blipFill rotWithShape="1">
          <a:blip r:embed="rId3">
            <a:alphaModFix/>
          </a:blip>
          <a:srcRect b="0" l="0" r="0" t="0"/>
          <a:stretch/>
        </p:blipFill>
        <p:spPr>
          <a:xfrm>
            <a:off x="0" y="1017727"/>
            <a:ext cx="6322142" cy="4493342"/>
          </a:xfrm>
          <a:prstGeom prst="rect">
            <a:avLst/>
          </a:prstGeom>
          <a:noFill/>
          <a:ln>
            <a:noFill/>
          </a:ln>
        </p:spPr>
      </p:pic>
      <p:pic>
        <p:nvPicPr>
          <p:cNvPr id="99" name="Google Shape;99;p20"/>
          <p:cNvPicPr preferRelativeResize="0"/>
          <p:nvPr/>
        </p:nvPicPr>
        <p:blipFill rotWithShape="1">
          <a:blip r:embed="rId4">
            <a:alphaModFix/>
          </a:blip>
          <a:srcRect b="0" l="0" r="0" t="0"/>
          <a:stretch/>
        </p:blipFill>
        <p:spPr>
          <a:xfrm>
            <a:off x="3897349" y="761350"/>
            <a:ext cx="5632575" cy="3807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5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t>Different Hashing Algorithm</a:t>
            </a:r>
            <a:endParaRPr sz="4020"/>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ph idx="1" type="body"/>
          </p:nvPr>
        </p:nvPicPr>
        <p:blipFill rotWithShape="1">
          <a:blip r:embed="rId3">
            <a:alphaModFix/>
          </a:blip>
          <a:srcRect b="0" l="0" r="0" t="0"/>
          <a:stretch/>
        </p:blipFill>
        <p:spPr>
          <a:xfrm>
            <a:off x="0" y="1017725"/>
            <a:ext cx="5407500" cy="4251300"/>
          </a:xfrm>
          <a:prstGeom prst="rect">
            <a:avLst/>
          </a:prstGeom>
          <a:noFill/>
          <a:ln>
            <a:noFill/>
          </a:ln>
        </p:spPr>
      </p:pic>
      <p:pic>
        <p:nvPicPr>
          <p:cNvPr id="107" name="Google Shape;107;p21"/>
          <p:cNvPicPr preferRelativeResize="0"/>
          <p:nvPr/>
        </p:nvPicPr>
        <p:blipFill rotWithShape="1">
          <a:blip r:embed="rId4">
            <a:alphaModFix/>
          </a:blip>
          <a:srcRect b="0" l="0" r="0" t="0"/>
          <a:stretch/>
        </p:blipFill>
        <p:spPr>
          <a:xfrm>
            <a:off x="5524625" y="935700"/>
            <a:ext cx="3443101" cy="467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