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4" r:id="rId4"/>
    <p:sldId id="261" r:id="rId5"/>
    <p:sldId id="258" r:id="rId6"/>
    <p:sldId id="265" r:id="rId7"/>
    <p:sldId id="262" r:id="rId8"/>
    <p:sldId id="266"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53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67914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804947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oodluck08/practice_dataset/blob/main/glassdoor_jobs.csv"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youtu.be/Rbh1rieb3zc?si=TSMC4ffgdkriasVE" TargetMode="External"/><Relationship Id="rId5" Type="http://schemas.openxmlformats.org/officeDocument/2006/relationships/hyperlink" Target="https://youtu.be/RhEjmHeDNoA?si=XdVamLuLT0YTcO6W" TargetMode="External"/><Relationship Id="rId4" Type="http://schemas.openxmlformats.org/officeDocument/2006/relationships/hyperlink" Target="https://www.glassdoor.co.in/Salaries/data-scientist-salary-SRCH_KO0,14.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79022"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62426"/>
            <a:ext cx="7477601" cy="1666399"/>
          </a:xfrm>
          <a:prstGeom prst="rect">
            <a:avLst/>
          </a:prstGeom>
          <a:noFill/>
          <a:ln/>
        </p:spPr>
        <p:txBody>
          <a:bodyPr wrap="square" rtlCol="0" anchor="t"/>
          <a:lstStyle/>
          <a:p>
            <a:pPr>
              <a:lnSpc>
                <a:spcPts val="6561"/>
              </a:lnSpc>
            </a:pPr>
            <a:r>
              <a:rPr lang="en-US" sz="5249" dirty="0">
                <a:solidFill>
                  <a:srgbClr val="60A9FF"/>
                </a:solidFill>
                <a:latin typeface="Roboto Slab" pitchFamily="34" charset="0"/>
                <a:ea typeface="Roboto Slab" pitchFamily="34" charset="-122"/>
                <a:cs typeface="Roboto Slab" pitchFamily="34" charset="-120"/>
              </a:rPr>
              <a:t>Salary Prediction of Data Scientist</a:t>
            </a:r>
            <a:endParaRPr lang="en-US" sz="5249" dirty="0"/>
          </a:p>
        </p:txBody>
      </p:sp>
      <p:sp>
        <p:nvSpPr>
          <p:cNvPr id="6" name="Text 3"/>
          <p:cNvSpPr/>
          <p:nvPr/>
        </p:nvSpPr>
        <p:spPr>
          <a:xfrm>
            <a:off x="833199" y="4262080"/>
            <a:ext cx="7477601" cy="2816053"/>
          </a:xfrm>
          <a:prstGeom prst="rect">
            <a:avLst/>
          </a:prstGeom>
          <a:noFill/>
          <a:ln/>
        </p:spPr>
        <p:txBody>
          <a:bodyPr wrap="square" rtlCol="0" anchor="t"/>
          <a:lstStyle/>
          <a:p>
            <a:pPr marL="342900" indent="-342900">
              <a:lnSpc>
                <a:spcPts val="2799"/>
              </a:lnSpc>
              <a:buFont typeface="Arial" panose="020B0604020202020204" pitchFamily="34" charset="0"/>
              <a:buChar char="•"/>
            </a:pPr>
            <a:r>
              <a:rPr lang="en-US" sz="2400" dirty="0" err="1">
                <a:solidFill>
                  <a:srgbClr val="D6E5EF"/>
                </a:solidFill>
                <a:latin typeface="Roboto" pitchFamily="34" charset="0"/>
                <a:ea typeface="Roboto" pitchFamily="34" charset="-122"/>
                <a:cs typeface="Roboto" pitchFamily="34" charset="-120"/>
              </a:rPr>
              <a:t>M.Sc</a:t>
            </a:r>
            <a:r>
              <a:rPr lang="en-US" sz="2400" dirty="0">
                <a:solidFill>
                  <a:srgbClr val="D6E5EF"/>
                </a:solidFill>
                <a:latin typeface="Roboto" pitchFamily="34" charset="0"/>
                <a:ea typeface="Roboto" pitchFamily="34" charset="-122"/>
                <a:cs typeface="Roboto" pitchFamily="34" charset="-120"/>
              </a:rPr>
              <a:t> Data Science(sem-1)</a:t>
            </a:r>
          </a:p>
          <a:p>
            <a:pPr marL="0" indent="0">
              <a:lnSpc>
                <a:spcPts val="2799"/>
              </a:lnSpc>
              <a:buNone/>
            </a:pPr>
            <a:endParaRPr lang="en-US" sz="2400" dirty="0">
              <a:solidFill>
                <a:srgbClr val="D6E5EF"/>
              </a:solidFill>
              <a:latin typeface="Roboto" pitchFamily="34" charset="0"/>
              <a:ea typeface="Roboto" pitchFamily="34" charset="-122"/>
              <a:cs typeface="Roboto" pitchFamily="34" charset="-120"/>
            </a:endParaRPr>
          </a:p>
          <a:p>
            <a:pPr marL="342900" indent="-342900">
              <a:lnSpc>
                <a:spcPts val="2799"/>
              </a:lnSpc>
              <a:buFont typeface="Arial" panose="020B0604020202020204" pitchFamily="34" charset="0"/>
              <a:buChar char="•"/>
            </a:pPr>
            <a:r>
              <a:rPr lang="en-US" sz="2400" dirty="0">
                <a:solidFill>
                  <a:srgbClr val="D6E5EF"/>
                </a:solidFill>
                <a:latin typeface="Roboto" pitchFamily="34" charset="0"/>
                <a:ea typeface="Roboto" pitchFamily="34" charset="-122"/>
                <a:cs typeface="Roboto" pitchFamily="34" charset="-120"/>
              </a:rPr>
              <a:t>Student Id </a:t>
            </a:r>
            <a:r>
              <a:rPr lang="en-US" sz="1750" dirty="0">
                <a:solidFill>
                  <a:srgbClr val="D6E5EF"/>
                </a:solidFill>
                <a:latin typeface="Roboto" pitchFamily="34" charset="0"/>
                <a:ea typeface="Roboto" pitchFamily="34" charset="-122"/>
                <a:cs typeface="Roboto" pitchFamily="34" charset="-120"/>
              </a:rPr>
              <a:t>– </a:t>
            </a:r>
            <a:r>
              <a:rPr lang="en-US" sz="2400" dirty="0">
                <a:solidFill>
                  <a:srgbClr val="D6E5EF"/>
                </a:solidFill>
                <a:latin typeface="Roboto" pitchFamily="34" charset="0"/>
                <a:ea typeface="Roboto" pitchFamily="34" charset="-122"/>
                <a:cs typeface="Roboto" pitchFamily="34" charset="-120"/>
              </a:rPr>
              <a:t>202318026, 202318059</a:t>
            </a:r>
          </a:p>
          <a:p>
            <a:pPr marL="342900" indent="-342900">
              <a:lnSpc>
                <a:spcPts val="2799"/>
              </a:lnSpc>
              <a:buFont typeface="Arial" panose="020B0604020202020204" pitchFamily="34" charset="0"/>
              <a:buChar char="•"/>
            </a:pPr>
            <a:endParaRPr lang="en-US" sz="2400" dirty="0">
              <a:solidFill>
                <a:srgbClr val="D6E5EF"/>
              </a:solidFill>
              <a:latin typeface="Roboto" pitchFamily="34" charset="0"/>
              <a:ea typeface="Roboto" pitchFamily="34" charset="-122"/>
              <a:cs typeface="Roboto" pitchFamily="34" charset="-120"/>
            </a:endParaRPr>
          </a:p>
          <a:p>
            <a:pPr marL="342900" indent="-342900">
              <a:lnSpc>
                <a:spcPts val="2799"/>
              </a:lnSpc>
              <a:buFont typeface="Arial" panose="020B0604020202020204" pitchFamily="34" charset="0"/>
              <a:buChar char="•"/>
            </a:pPr>
            <a:r>
              <a:rPr lang="en-US" sz="2400" dirty="0">
                <a:solidFill>
                  <a:srgbClr val="D6E5EF"/>
                </a:solidFill>
                <a:latin typeface="Roboto" pitchFamily="34" charset="0"/>
                <a:ea typeface="Roboto" pitchFamily="34" charset="-122"/>
                <a:cs typeface="Roboto" pitchFamily="34" charset="-120"/>
              </a:rPr>
              <a:t>Course Id – IT606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9104"/>
            <a:ext cx="14630400" cy="8229600"/>
          </a:xfrm>
          <a:prstGeom prst="rect">
            <a:avLst/>
          </a:prstGeom>
          <a:solidFill>
            <a:srgbClr val="171B21"/>
          </a:solidFill>
          <a:ln/>
        </p:spPr>
      </p:sp>
      <p:sp>
        <p:nvSpPr>
          <p:cNvPr id="3" name="Shape 1"/>
          <p:cNvSpPr/>
          <p:nvPr/>
        </p:nvSpPr>
        <p:spPr>
          <a:xfrm>
            <a:off x="-112889" y="9104"/>
            <a:ext cx="14630400" cy="8703733"/>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9144000" y="0"/>
            <a:ext cx="5486400" cy="8432800"/>
          </a:xfrm>
          <a:prstGeom prst="rect">
            <a:avLst/>
          </a:prstGeom>
        </p:spPr>
      </p:pic>
      <p:sp>
        <p:nvSpPr>
          <p:cNvPr id="5" name="Text 2"/>
          <p:cNvSpPr/>
          <p:nvPr/>
        </p:nvSpPr>
        <p:spPr>
          <a:xfrm>
            <a:off x="539688" y="326190"/>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Introduction</a:t>
            </a:r>
            <a:endParaRPr lang="en-US" sz="4374" dirty="0"/>
          </a:p>
        </p:txBody>
      </p:sp>
      <p:sp>
        <p:nvSpPr>
          <p:cNvPr id="6" name="Text 3"/>
          <p:cNvSpPr/>
          <p:nvPr/>
        </p:nvSpPr>
        <p:spPr>
          <a:xfrm>
            <a:off x="539688" y="1214659"/>
            <a:ext cx="8683334" cy="8107778"/>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Now days, Major reason an employee switches the company is the salary of the employee. Employees keep switching the company to get the expected salary. And it leads to loss of the company and to overcome this loss we came with an idea what if the employee gets the desired/expected salary from the Company or Organization. In this Competitive world everyone has a higher expectation and goals. But we cannot randomly provide everyone their expected salary there should be a system which should measure the ability of the Employee for the Expected salary. We cannot decide the exact salary but we can predict it by using certain data sets. A prediction is an assumption about a future event.</a:t>
            </a:r>
          </a:p>
          <a:p>
            <a:pPr>
              <a:lnSpc>
                <a:spcPts val="2799"/>
              </a:lnSpc>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 </a:t>
            </a:r>
          </a:p>
          <a:p>
            <a:pPr marL="285750" indent="-285750">
              <a:lnSpc>
                <a:spcPts val="2799"/>
              </a:lnSpc>
              <a:buFont typeface="Arial" panose="020B0604020202020204" pitchFamily="34" charset="0"/>
              <a:buChar char="•"/>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In this project the main aim is predicting salary and making a suitable user-friendly graph. So that an Employee can get the desired salary on the basis of his qualification and hard work. For developing this system, we are using a Linear regression algorithm of supervised learning in machine learning. </a:t>
            </a:r>
          </a:p>
          <a:p>
            <a:pPr marL="285750" indent="-285750">
              <a:lnSpc>
                <a:spcPts val="2799"/>
              </a:lnSpc>
              <a:buFont typeface="Arial" panose="020B0604020202020204" pitchFamily="34" charset="0"/>
              <a:buChar char="•"/>
            </a:pPr>
            <a:endParaRPr lang="en-US" sz="16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lnSpc>
                <a:spcPts val="2799"/>
              </a:lnSpc>
              <a:buFont typeface="Arial" panose="020B0604020202020204" pitchFamily="34" charset="0"/>
              <a:buChar char="•"/>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We have used certain factors like geographical locations, company rating, Industry, Sector and company revenue as parameters for predicting the estimated salary.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2877"/>
            <a:ext cx="14630400" cy="8229600"/>
          </a:xfrm>
          <a:prstGeom prst="rect">
            <a:avLst/>
          </a:prstGeom>
          <a:solidFill>
            <a:srgbClr val="171B21"/>
          </a:solidFill>
          <a:ln/>
        </p:spPr>
      </p:sp>
      <p:sp>
        <p:nvSpPr>
          <p:cNvPr id="3" name="Shape 1"/>
          <p:cNvSpPr/>
          <p:nvPr/>
        </p:nvSpPr>
        <p:spPr>
          <a:xfrm>
            <a:off x="355948" y="1388532"/>
            <a:ext cx="14274452" cy="6841067"/>
          </a:xfrm>
          <a:prstGeom prst="rect">
            <a:avLst/>
          </a:prstGeom>
          <a:solidFill>
            <a:srgbClr val="202733"/>
          </a:solidFill>
          <a:ln/>
        </p:spPr>
        <p:txBody>
          <a:bodyPr/>
          <a:lstStyle/>
          <a:p>
            <a:pPr marL="0" indent="0" algn="just">
              <a:lnSpc>
                <a:spcPts val="2799"/>
              </a:lnSpc>
              <a:buNone/>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In order to obtain useful information on online recruitment of IT professionals, we compare and contrast different strategies with machine learning models. The procedure follows the best practices in literature and industry, which includes different categories: </a:t>
            </a:r>
          </a:p>
          <a:p>
            <a:pPr marL="0" indent="0" algn="just">
              <a:lnSpc>
                <a:spcPts val="2799"/>
              </a:lnSpc>
              <a:buNone/>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400050" indent="-400050" algn="just">
              <a:lnSpc>
                <a:spcPts val="2799"/>
              </a:lnSpc>
              <a:buFontTx/>
              <a:buAutoNum type="romanUcPeriod"/>
            </a:pPr>
            <a:r>
              <a:rPr lang="en-US" sz="1800" dirty="0">
                <a:solidFill>
                  <a:srgbClr val="FFFFFF"/>
                </a:solidFill>
                <a:latin typeface="Roboto"/>
                <a:ea typeface="Roboto"/>
                <a:cs typeface="Roboto"/>
                <a:sym typeface="Roboto"/>
              </a:rPr>
              <a:t>Loading the Dataset</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Here we load the dataset and also import all the required libraries which will used . </a:t>
            </a:r>
          </a:p>
          <a:p>
            <a:pPr marL="400050" indent="-400050" algn="just">
              <a:lnSpc>
                <a:spcPts val="2799"/>
              </a:lnSpc>
              <a:buAutoNum type="romanUcPeriod"/>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400050" indent="-400050" algn="just">
              <a:lnSpc>
                <a:spcPts val="2799"/>
              </a:lnSpc>
              <a:buAutoNum type="romanUcPeriod"/>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Correcting Inconsistencies: To remedy the inaccuracies and inconsistencies found in the survey, subject matter knowledge was required. We cleaned up the data by first converting all of the questions into variables, then translating all of the details into English. We put together several different words in the replies that refer to the same term. Corrected errors and misspellings. Finally, commas, apostrophes, quotation marks, question marks, and other punctuation symbols have been eliminated. </a:t>
            </a:r>
          </a:p>
          <a:p>
            <a:pPr marL="400050" indent="-400050" algn="just">
              <a:lnSpc>
                <a:spcPts val="2799"/>
              </a:lnSpc>
              <a:buAutoNum type="romanUcPeriod"/>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400050" indent="-400050" algn="just">
              <a:lnSpc>
                <a:spcPts val="2799"/>
              </a:lnSpc>
              <a:buAutoNum type="romanUcPeriod"/>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Manual feature engineering: Features which are not important are discarded and some are suspended (e.g. converted into numerical features) by misusing domain information. </a:t>
            </a:r>
          </a:p>
          <a:p>
            <a:pPr marL="400050" indent="-400050" algn="just">
              <a:lnSpc>
                <a:spcPts val="2799"/>
              </a:lnSpc>
              <a:buAutoNum type="romanUcPeriod"/>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400050" indent="-400050" algn="just">
              <a:lnSpc>
                <a:spcPts val="2799"/>
              </a:lnSpc>
              <a:buAutoNum type="romanUcPeriod" startAt="4"/>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Exploratory Data Analysis: Show the key visualizations that led to insights (scatter plots, heatmaps of feature correlations) and Explain</a:t>
            </a:r>
          </a:p>
          <a:p>
            <a:pPr algn="just">
              <a:lnSpc>
                <a:spcPts val="2799"/>
              </a:lnSpc>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how these visualizations support our model</a:t>
            </a:r>
          </a:p>
          <a:p>
            <a:pPr algn="just">
              <a:lnSpc>
                <a:spcPts val="2799"/>
              </a:lnSpc>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400050" indent="-400050" algn="just">
              <a:lnSpc>
                <a:spcPts val="2799"/>
              </a:lnSpc>
              <a:buAutoNum type="romanUcPeriod"/>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Model Building: To give original and integrated data definition, mathematical techniques and basic models were applied. </a:t>
            </a:r>
          </a:p>
        </p:txBody>
      </p:sp>
      <p:sp>
        <p:nvSpPr>
          <p:cNvPr id="4" name="Text 2"/>
          <p:cNvSpPr/>
          <p:nvPr/>
        </p:nvSpPr>
        <p:spPr>
          <a:xfrm>
            <a:off x="2433103" y="380600"/>
            <a:ext cx="8844496" cy="694373"/>
          </a:xfrm>
          <a:prstGeom prst="rect">
            <a:avLst/>
          </a:prstGeom>
          <a:noFill/>
          <a:ln/>
        </p:spPr>
        <p:txBody>
          <a:bodyPr wrap="none" rtlCol="0" anchor="t"/>
          <a:lstStyle/>
          <a:p>
            <a:pPr marL="0" indent="0" algn="ctr">
              <a:lnSpc>
                <a:spcPts val="5468"/>
              </a:lnSpc>
              <a:buNone/>
            </a:pPr>
            <a:r>
              <a:rPr lang="en-US" sz="4374" dirty="0">
                <a:solidFill>
                  <a:srgbClr val="60A9FF"/>
                </a:solidFill>
                <a:latin typeface="Roboto Slab" pitchFamily="34" charset="0"/>
                <a:ea typeface="Roboto Slab" pitchFamily="34" charset="-122"/>
                <a:cs typeface="Roboto Slab" pitchFamily="34" charset="-120"/>
              </a:rPr>
              <a:t>Methodology</a:t>
            </a:r>
            <a:endParaRPr lang="en-US" sz="4374" dirty="0"/>
          </a:p>
        </p:txBody>
      </p:sp>
      <p:sp>
        <p:nvSpPr>
          <p:cNvPr id="5" name="Text 3"/>
          <p:cNvSpPr/>
          <p:nvPr/>
        </p:nvSpPr>
        <p:spPr>
          <a:xfrm>
            <a:off x="355948" y="1532148"/>
            <a:ext cx="10554414" cy="5308919"/>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145712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1411" y="11289"/>
            <a:ext cx="14980356" cy="8229600"/>
          </a:xfrm>
          <a:prstGeom prst="rect">
            <a:avLst/>
          </a:prstGeom>
        </p:spPr>
      </p:pic>
      <p:sp>
        <p:nvSpPr>
          <p:cNvPr id="13" name="Rectangle: Rounded Corners 12">
            <a:extLst>
              <a:ext uri="{FF2B5EF4-FFF2-40B4-BE49-F238E27FC236}">
                <a16:creationId xmlns:a16="http://schemas.microsoft.com/office/drawing/2014/main" id="{5A03EFE2-21A2-7C01-302D-A27564ED4C1C}"/>
              </a:ext>
            </a:extLst>
          </p:cNvPr>
          <p:cNvSpPr/>
          <p:nvPr/>
        </p:nvSpPr>
        <p:spPr>
          <a:xfrm>
            <a:off x="1255183" y="1329266"/>
            <a:ext cx="2054578" cy="18062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Importing Datasets and Python Libraries</a:t>
            </a:r>
          </a:p>
        </p:txBody>
      </p:sp>
      <p:sp>
        <p:nvSpPr>
          <p:cNvPr id="14" name="Rectangle: Rounded Corners 13">
            <a:extLst>
              <a:ext uri="{FF2B5EF4-FFF2-40B4-BE49-F238E27FC236}">
                <a16:creationId xmlns:a16="http://schemas.microsoft.com/office/drawing/2014/main" id="{AFBE5A29-23DB-92C4-4BD7-38F7AAF84071}"/>
              </a:ext>
            </a:extLst>
          </p:cNvPr>
          <p:cNvSpPr/>
          <p:nvPr/>
        </p:nvSpPr>
        <p:spPr>
          <a:xfrm>
            <a:off x="4631267" y="1399822"/>
            <a:ext cx="2692400" cy="15465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15" name="Rectangle: Rounded Corners 14">
            <a:extLst>
              <a:ext uri="{FF2B5EF4-FFF2-40B4-BE49-F238E27FC236}">
                <a16:creationId xmlns:a16="http://schemas.microsoft.com/office/drawing/2014/main" id="{8BADC978-944F-250A-E6CB-2B9259DCAD5A}"/>
              </a:ext>
            </a:extLst>
          </p:cNvPr>
          <p:cNvSpPr/>
          <p:nvPr/>
        </p:nvSpPr>
        <p:spPr>
          <a:xfrm>
            <a:off x="8763000" y="485422"/>
            <a:ext cx="278835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Cleaning</a:t>
            </a:r>
          </a:p>
        </p:txBody>
      </p:sp>
      <p:sp>
        <p:nvSpPr>
          <p:cNvPr id="19" name="Rectangle: Rounded Corners 18">
            <a:extLst>
              <a:ext uri="{FF2B5EF4-FFF2-40B4-BE49-F238E27FC236}">
                <a16:creationId xmlns:a16="http://schemas.microsoft.com/office/drawing/2014/main" id="{EA667300-3542-1191-E798-2524AF83FF76}"/>
              </a:ext>
            </a:extLst>
          </p:cNvPr>
          <p:cNvSpPr/>
          <p:nvPr/>
        </p:nvSpPr>
        <p:spPr>
          <a:xfrm>
            <a:off x="4622800" y="3352800"/>
            <a:ext cx="2692400" cy="15465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Exploratory Data Analysis</a:t>
            </a:r>
          </a:p>
        </p:txBody>
      </p:sp>
      <p:sp>
        <p:nvSpPr>
          <p:cNvPr id="20" name="Rectangle: Rounded Corners 19">
            <a:extLst>
              <a:ext uri="{FF2B5EF4-FFF2-40B4-BE49-F238E27FC236}">
                <a16:creationId xmlns:a16="http://schemas.microsoft.com/office/drawing/2014/main" id="{6E862967-B9B1-8DD1-E829-7A3DD99BD1C5}"/>
              </a:ext>
            </a:extLst>
          </p:cNvPr>
          <p:cNvSpPr/>
          <p:nvPr/>
        </p:nvSpPr>
        <p:spPr>
          <a:xfrm>
            <a:off x="4631267" y="5175956"/>
            <a:ext cx="2692400" cy="15465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21" name="Rectangle: Rounded Corners 20">
            <a:extLst>
              <a:ext uri="{FF2B5EF4-FFF2-40B4-BE49-F238E27FC236}">
                <a16:creationId xmlns:a16="http://schemas.microsoft.com/office/drawing/2014/main" id="{845A3E44-1BE0-C7CC-1236-7F0A632F914A}"/>
              </a:ext>
            </a:extLst>
          </p:cNvPr>
          <p:cNvSpPr/>
          <p:nvPr/>
        </p:nvSpPr>
        <p:spPr>
          <a:xfrm>
            <a:off x="4622800" y="6928556"/>
            <a:ext cx="2692400" cy="119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Drawing Insights</a:t>
            </a:r>
          </a:p>
        </p:txBody>
      </p:sp>
      <p:sp>
        <p:nvSpPr>
          <p:cNvPr id="22" name="Rectangle: Rounded Corners 21">
            <a:extLst>
              <a:ext uri="{FF2B5EF4-FFF2-40B4-BE49-F238E27FC236}">
                <a16:creationId xmlns:a16="http://schemas.microsoft.com/office/drawing/2014/main" id="{9D20AA2E-17B9-D45D-1AC6-5E4D69A51DBE}"/>
              </a:ext>
            </a:extLst>
          </p:cNvPr>
          <p:cNvSpPr/>
          <p:nvPr/>
        </p:nvSpPr>
        <p:spPr>
          <a:xfrm>
            <a:off x="8782756" y="1552222"/>
            <a:ext cx="278835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Engineering</a:t>
            </a:r>
          </a:p>
        </p:txBody>
      </p:sp>
      <p:sp>
        <p:nvSpPr>
          <p:cNvPr id="23" name="Rectangle: Rounded Corners 22">
            <a:extLst>
              <a:ext uri="{FF2B5EF4-FFF2-40B4-BE49-F238E27FC236}">
                <a16:creationId xmlns:a16="http://schemas.microsoft.com/office/drawing/2014/main" id="{FF101BE5-F999-5D12-2161-2E532D7DB3D3}"/>
              </a:ext>
            </a:extLst>
          </p:cNvPr>
          <p:cNvSpPr/>
          <p:nvPr/>
        </p:nvSpPr>
        <p:spPr>
          <a:xfrm>
            <a:off x="8757356" y="2587977"/>
            <a:ext cx="278835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Scaling</a:t>
            </a:r>
          </a:p>
        </p:txBody>
      </p:sp>
      <p:sp>
        <p:nvSpPr>
          <p:cNvPr id="24" name="Rectangle: Rounded Corners 23">
            <a:extLst>
              <a:ext uri="{FF2B5EF4-FFF2-40B4-BE49-F238E27FC236}">
                <a16:creationId xmlns:a16="http://schemas.microsoft.com/office/drawing/2014/main" id="{D3228A9F-79BB-6F77-E3C8-8D94776C2910}"/>
              </a:ext>
            </a:extLst>
          </p:cNvPr>
          <p:cNvSpPr/>
          <p:nvPr/>
        </p:nvSpPr>
        <p:spPr>
          <a:xfrm>
            <a:off x="8782756" y="4913490"/>
            <a:ext cx="278835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Training the Datasets</a:t>
            </a:r>
          </a:p>
        </p:txBody>
      </p:sp>
      <p:sp>
        <p:nvSpPr>
          <p:cNvPr id="25" name="Rectangle: Rounded Corners 24">
            <a:extLst>
              <a:ext uri="{FF2B5EF4-FFF2-40B4-BE49-F238E27FC236}">
                <a16:creationId xmlns:a16="http://schemas.microsoft.com/office/drawing/2014/main" id="{118774AB-30A3-0141-AF51-9826CA1DBFD2}"/>
              </a:ext>
            </a:extLst>
          </p:cNvPr>
          <p:cNvSpPr/>
          <p:nvPr/>
        </p:nvSpPr>
        <p:spPr>
          <a:xfrm>
            <a:off x="8782756" y="5949245"/>
            <a:ext cx="2788356"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Testing the Datasets</a:t>
            </a:r>
          </a:p>
        </p:txBody>
      </p:sp>
      <p:sp>
        <p:nvSpPr>
          <p:cNvPr id="26" name="Arrow: Right 25">
            <a:extLst>
              <a:ext uri="{FF2B5EF4-FFF2-40B4-BE49-F238E27FC236}">
                <a16:creationId xmlns:a16="http://schemas.microsoft.com/office/drawing/2014/main" id="{04B3F963-D000-BA80-BE37-C242AFBB37F9}"/>
              </a:ext>
            </a:extLst>
          </p:cNvPr>
          <p:cNvSpPr/>
          <p:nvPr/>
        </p:nvSpPr>
        <p:spPr>
          <a:xfrm>
            <a:off x="3314700" y="2063044"/>
            <a:ext cx="1316567" cy="3612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ACD3428F-31BB-31EF-41C3-C9F660E4175C}"/>
              </a:ext>
            </a:extLst>
          </p:cNvPr>
          <p:cNvSpPr/>
          <p:nvPr/>
        </p:nvSpPr>
        <p:spPr>
          <a:xfrm>
            <a:off x="5823656" y="2946400"/>
            <a:ext cx="290688" cy="406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9F2F51EA-B0B3-8B22-2CF1-603F15CD4C4C}"/>
              </a:ext>
            </a:extLst>
          </p:cNvPr>
          <p:cNvSpPr/>
          <p:nvPr/>
        </p:nvSpPr>
        <p:spPr>
          <a:xfrm>
            <a:off x="5836356" y="4913490"/>
            <a:ext cx="282221" cy="2624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E5542182-1CF4-1077-F0E3-9C6F5EF40BD3}"/>
              </a:ext>
            </a:extLst>
          </p:cNvPr>
          <p:cNvSpPr/>
          <p:nvPr/>
        </p:nvSpPr>
        <p:spPr>
          <a:xfrm>
            <a:off x="5823656" y="6722534"/>
            <a:ext cx="294921" cy="2060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a:extLst>
              <a:ext uri="{FF2B5EF4-FFF2-40B4-BE49-F238E27FC236}">
                <a16:creationId xmlns:a16="http://schemas.microsoft.com/office/drawing/2014/main" id="{AE2BFD08-9E96-4984-1AE7-898B38C844F9}"/>
              </a:ext>
            </a:extLst>
          </p:cNvPr>
          <p:cNvCxnSpPr>
            <a:stCxn id="14" idx="3"/>
          </p:cNvCxnSpPr>
          <p:nvPr/>
        </p:nvCxnSpPr>
        <p:spPr>
          <a:xfrm flipV="1">
            <a:off x="7323666" y="942621"/>
            <a:ext cx="1440000" cy="1224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EB3079F7-18EC-BDFA-42A9-816DAFA4A22A}"/>
              </a:ext>
            </a:extLst>
          </p:cNvPr>
          <p:cNvCxnSpPr>
            <a:cxnSpLocks/>
          </p:cNvCxnSpPr>
          <p:nvPr/>
        </p:nvCxnSpPr>
        <p:spPr>
          <a:xfrm flipV="1">
            <a:off x="7342757" y="2051755"/>
            <a:ext cx="1439999" cy="110067"/>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AC8B7CF9-6DEA-A981-CD0B-257A48A6F576}"/>
              </a:ext>
            </a:extLst>
          </p:cNvPr>
          <p:cNvCxnSpPr>
            <a:stCxn id="14" idx="3"/>
            <a:endCxn id="23" idx="1"/>
          </p:cNvCxnSpPr>
          <p:nvPr/>
        </p:nvCxnSpPr>
        <p:spPr>
          <a:xfrm>
            <a:off x="7323667" y="2173111"/>
            <a:ext cx="1433689" cy="872066"/>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1E6D4DB0-8F96-DA56-8A46-96EC63CA70A2}"/>
              </a:ext>
            </a:extLst>
          </p:cNvPr>
          <p:cNvCxnSpPr>
            <a:stCxn id="20" idx="3"/>
            <a:endCxn id="24" idx="1"/>
          </p:cNvCxnSpPr>
          <p:nvPr/>
        </p:nvCxnSpPr>
        <p:spPr>
          <a:xfrm flipV="1">
            <a:off x="7323667" y="5370690"/>
            <a:ext cx="1459089" cy="578555"/>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7CD64068-E448-0865-44F0-5C9602120F00}"/>
              </a:ext>
            </a:extLst>
          </p:cNvPr>
          <p:cNvCxnSpPr>
            <a:stCxn id="20" idx="3"/>
            <a:endCxn id="25" idx="1"/>
          </p:cNvCxnSpPr>
          <p:nvPr/>
        </p:nvCxnSpPr>
        <p:spPr>
          <a:xfrm>
            <a:off x="7323667" y="5949245"/>
            <a:ext cx="1459089" cy="457200"/>
          </a:xfrm>
          <a:prstGeom prst="line">
            <a:avLst/>
          </a:prstGeom>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7686468A-7AE4-B8AC-86B4-D32F6C4ABC9F}"/>
              </a:ext>
            </a:extLst>
          </p:cNvPr>
          <p:cNvSpPr txBox="1"/>
          <p:nvPr/>
        </p:nvSpPr>
        <p:spPr>
          <a:xfrm>
            <a:off x="1360448" y="167268"/>
            <a:ext cx="6445405" cy="707886"/>
          </a:xfrm>
          <a:prstGeom prst="rect">
            <a:avLst/>
          </a:prstGeom>
          <a:noFill/>
        </p:spPr>
        <p:txBody>
          <a:bodyPr wrap="square" rtlCol="0">
            <a:spAutoFit/>
          </a:bodyPr>
          <a:lstStyle/>
          <a:p>
            <a:r>
              <a:rPr lang="en-IN" sz="4000" dirty="0">
                <a:solidFill>
                  <a:srgbClr val="002060"/>
                </a:solidFill>
              </a:rPr>
              <a:t>Project Plan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txBody>
          <a:bodyPr/>
          <a:lstStyle/>
          <a:p>
            <a:endParaRPr lang="en-IN" dirty="0"/>
          </a:p>
        </p:txBody>
      </p:sp>
      <p:sp>
        <p:nvSpPr>
          <p:cNvPr id="4" name="Text 2"/>
          <p:cNvSpPr/>
          <p:nvPr/>
        </p:nvSpPr>
        <p:spPr>
          <a:xfrm>
            <a:off x="468837" y="444340"/>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Experiment</a:t>
            </a:r>
            <a:endParaRPr lang="en-US" sz="4374" dirty="0"/>
          </a:p>
        </p:txBody>
      </p:sp>
      <p:sp>
        <p:nvSpPr>
          <p:cNvPr id="5" name="Text 3"/>
          <p:cNvSpPr/>
          <p:nvPr/>
        </p:nvSpPr>
        <p:spPr>
          <a:xfrm>
            <a:off x="468837" y="1583053"/>
            <a:ext cx="10554414" cy="628530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We have used a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glassdoor</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data set which has 15 columns and 957 rows.</a:t>
            </a:r>
          </a:p>
          <a:p>
            <a:pPr>
              <a:lnSpc>
                <a:spcPts val="2799"/>
              </a:lnSpc>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lnSpc>
                <a:spcPts val="2799"/>
              </a:lnSpc>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We have variables like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Job Title,</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Salary Estimate,</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Job Description,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Rating,</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Company Name,</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Location,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Headquarters,</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Size,</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Founded,</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Type of ownership,</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Industry,</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Sector,</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Revenue,</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Competitors</a:t>
            </a:r>
          </a:p>
          <a:p>
            <a:pPr>
              <a:lnSpc>
                <a:spcPts val="2799"/>
              </a:lnSpc>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indent="-285750">
              <a:lnSpc>
                <a:spcPts val="2799"/>
              </a:lnSpc>
              <a:buFont typeface="Arial" panose="020B0604020202020204" pitchFamily="34" charset="0"/>
              <a:buChar char="•"/>
            </a:pPr>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Evaluation Metric </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For the evaluation of the regression models Linear regression , Random Forest Regression and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Decession</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Tree Regression we have used  Mean Squared Error (MSE) metric.</a:t>
            </a:r>
          </a:p>
          <a:p>
            <a:pPr>
              <a:lnSpc>
                <a:spcPts val="2799"/>
              </a:lnSpc>
            </a:pP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5" name="Text 2"/>
          <p:cNvSpPr/>
          <p:nvPr/>
        </p:nvSpPr>
        <p:spPr>
          <a:xfrm>
            <a:off x="0" y="99000"/>
            <a:ext cx="5307980" cy="1473322"/>
          </a:xfrm>
          <a:prstGeom prst="rect">
            <a:avLst/>
          </a:prstGeom>
          <a:noFill/>
          <a:ln/>
        </p:spPr>
        <p:txBody>
          <a:bodyPr wrap="none" rtlCol="0" anchor="t"/>
          <a:lstStyle/>
          <a:p>
            <a:pPr marL="0" indent="0">
              <a:lnSpc>
                <a:spcPts val="5468"/>
              </a:lnSpc>
              <a:buNone/>
            </a:pPr>
            <a:r>
              <a:rPr lang="en-US" sz="3600" dirty="0">
                <a:solidFill>
                  <a:srgbClr val="60A9FF"/>
                </a:solidFill>
                <a:latin typeface="Roboto Slab" pitchFamily="34" charset="0"/>
                <a:ea typeface="Roboto Slab" pitchFamily="34" charset="-122"/>
                <a:cs typeface="Roboto Slab" pitchFamily="34" charset="-120"/>
              </a:rPr>
              <a:t>Exploratory Data Analysis</a:t>
            </a:r>
            <a:endParaRPr lang="en-US" sz="3600" dirty="0"/>
          </a:p>
        </p:txBody>
      </p:sp>
      <p:sp>
        <p:nvSpPr>
          <p:cNvPr id="6" name="Text 3"/>
          <p:cNvSpPr/>
          <p:nvPr/>
        </p:nvSpPr>
        <p:spPr>
          <a:xfrm>
            <a:off x="1771411" y="2281119"/>
            <a:ext cx="7477601" cy="1066205"/>
          </a:xfrm>
          <a:prstGeom prst="rect">
            <a:avLst/>
          </a:prstGeom>
          <a:noFill/>
          <a:ln/>
        </p:spPr>
        <p:txBody>
          <a:bodyPr wrap="square" rtlCol="0" anchor="t"/>
          <a:lstStyle/>
          <a:p>
            <a:pPr marL="0" indent="0">
              <a:lnSpc>
                <a:spcPts val="2799"/>
              </a:lnSpc>
              <a:buNone/>
            </a:pPr>
            <a:endParaRPr lang="en-US" sz="1750" dirty="0"/>
          </a:p>
        </p:txBody>
      </p:sp>
      <p:pic>
        <p:nvPicPr>
          <p:cNvPr id="1026" name="Picture 2">
            <a:extLst>
              <a:ext uri="{FF2B5EF4-FFF2-40B4-BE49-F238E27FC236}">
                <a16:creationId xmlns:a16="http://schemas.microsoft.com/office/drawing/2014/main" id="{DDFAA921-4D92-BCAB-6518-1A2F38881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422" y="4766102"/>
            <a:ext cx="4060138" cy="32353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4FB9D5C-DE7D-E22B-D168-4C2B982D1DBC}"/>
              </a:ext>
            </a:extLst>
          </p:cNvPr>
          <p:cNvPicPr>
            <a:picLocks noChangeAspect="1"/>
          </p:cNvPicPr>
          <p:nvPr/>
        </p:nvPicPr>
        <p:blipFill>
          <a:blip r:embed="rId4"/>
          <a:stretch>
            <a:fillRect/>
          </a:stretch>
        </p:blipFill>
        <p:spPr>
          <a:xfrm>
            <a:off x="11338275" y="0"/>
            <a:ext cx="3292125" cy="4801016"/>
          </a:xfrm>
          <a:prstGeom prst="rect">
            <a:avLst/>
          </a:prstGeom>
        </p:spPr>
      </p:pic>
      <p:pic>
        <p:nvPicPr>
          <p:cNvPr id="14" name="Picture 13">
            <a:extLst>
              <a:ext uri="{FF2B5EF4-FFF2-40B4-BE49-F238E27FC236}">
                <a16:creationId xmlns:a16="http://schemas.microsoft.com/office/drawing/2014/main" id="{2A711900-9D1D-D51D-61E7-784A901BE74A}"/>
              </a:ext>
            </a:extLst>
          </p:cNvPr>
          <p:cNvPicPr>
            <a:picLocks noChangeAspect="1"/>
          </p:cNvPicPr>
          <p:nvPr/>
        </p:nvPicPr>
        <p:blipFill>
          <a:blip r:embed="rId5"/>
          <a:stretch>
            <a:fillRect/>
          </a:stretch>
        </p:blipFill>
        <p:spPr>
          <a:xfrm>
            <a:off x="189783" y="878265"/>
            <a:ext cx="4145639" cy="4572396"/>
          </a:xfrm>
          <a:prstGeom prst="rect">
            <a:avLst/>
          </a:prstGeom>
        </p:spPr>
      </p:pic>
      <p:pic>
        <p:nvPicPr>
          <p:cNvPr id="15" name="Picture 14">
            <a:extLst>
              <a:ext uri="{FF2B5EF4-FFF2-40B4-BE49-F238E27FC236}">
                <a16:creationId xmlns:a16="http://schemas.microsoft.com/office/drawing/2014/main" id="{1083E0CB-B923-6DC3-754E-6718B754F803}"/>
              </a:ext>
            </a:extLst>
          </p:cNvPr>
          <p:cNvPicPr>
            <a:picLocks noChangeAspect="1"/>
          </p:cNvPicPr>
          <p:nvPr/>
        </p:nvPicPr>
        <p:blipFill>
          <a:blip r:embed="rId6"/>
          <a:stretch>
            <a:fillRect/>
          </a:stretch>
        </p:blipFill>
        <p:spPr>
          <a:xfrm>
            <a:off x="6764232" y="162919"/>
            <a:ext cx="4409270" cy="4348642"/>
          </a:xfrm>
          <a:prstGeom prst="rect">
            <a:avLst/>
          </a:prstGeom>
        </p:spPr>
      </p:pic>
    </p:spTree>
    <p:extLst>
      <p:ext uri="{BB962C8B-B14F-4D97-AF65-F5344CB8AC3E}">
        <p14:creationId xmlns:p14="http://schemas.microsoft.com/office/powerpoint/2010/main" val="10114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423746" y="1584771"/>
            <a:ext cx="5019553" cy="694373"/>
          </a:xfrm>
          <a:prstGeom prst="rect">
            <a:avLst/>
          </a:prstGeom>
          <a:noFill/>
          <a:ln/>
        </p:spPr>
        <p:txBody>
          <a:bodyPr wrap="none" rtlCol="0" anchor="t"/>
          <a:lstStyle/>
          <a:p>
            <a:pPr>
              <a:lnSpc>
                <a:spcPts val="5468"/>
              </a:lnSpc>
            </a:pPr>
            <a:r>
              <a:rPr lang="en-US" sz="4374" dirty="0">
                <a:solidFill>
                  <a:srgbClr val="60A9FF"/>
                </a:solidFill>
                <a:latin typeface="Roboto Slab" pitchFamily="34" charset="0"/>
                <a:ea typeface="Roboto Slab" pitchFamily="34" charset="-122"/>
                <a:cs typeface="Roboto Slab" pitchFamily="34" charset="-120"/>
              </a:rPr>
              <a:t>Building Model and Evaluation</a:t>
            </a:r>
            <a:endParaRPr lang="en-US" sz="4374" dirty="0"/>
          </a:p>
          <a:p>
            <a:pPr marL="0" indent="0">
              <a:lnSpc>
                <a:spcPts val="5468"/>
              </a:lnSpc>
              <a:buNone/>
            </a:pPr>
            <a:endParaRPr lang="en-US" sz="4374" dirty="0"/>
          </a:p>
        </p:txBody>
      </p:sp>
      <p:sp>
        <p:nvSpPr>
          <p:cNvPr id="6" name="Text 3"/>
          <p:cNvSpPr/>
          <p:nvPr/>
        </p:nvSpPr>
        <p:spPr>
          <a:xfrm>
            <a:off x="610174" y="2845329"/>
            <a:ext cx="7477601" cy="1443490"/>
          </a:xfrm>
          <a:prstGeom prst="rect">
            <a:avLst/>
          </a:prstGeom>
          <a:noFill/>
          <a:ln/>
        </p:spPr>
        <p:txBody>
          <a:bodyPr wrap="square" rtlCol="0" anchor="t"/>
          <a:lstStyle/>
          <a:p>
            <a:pPr marL="0" indent="0">
              <a:lnSpc>
                <a:spcPts val="2799"/>
              </a:lnSpc>
              <a:buNone/>
            </a:pPr>
            <a:r>
              <a:rPr lang="en-US" dirty="0">
                <a:solidFill>
                  <a:schemeClr val="bg1"/>
                </a:solidFill>
                <a:latin typeface="Roboto" pitchFamily="34" charset="0"/>
                <a:ea typeface="Roboto" pitchFamily="34" charset="-122"/>
                <a:cs typeface="Roboto" pitchFamily="34" charset="-120"/>
              </a:rPr>
              <a:t>For Regression Analysis :</a:t>
            </a:r>
          </a:p>
          <a:p>
            <a:pPr>
              <a:lnSpc>
                <a:spcPts val="2799"/>
              </a:lnSpc>
            </a:pPr>
            <a:r>
              <a:rPr lang="en-US" dirty="0">
                <a:solidFill>
                  <a:schemeClr val="bg1"/>
                </a:solidFill>
                <a:latin typeface="Roboto" pitchFamily="34" charset="0"/>
                <a:ea typeface="Roboto" pitchFamily="34" charset="-122"/>
                <a:cs typeface="Roboto" pitchFamily="34" charset="-120"/>
              </a:rPr>
              <a:t>After applying MSE on linear regression, Decision Tree Regression and  Random Forest Regression, </a:t>
            </a:r>
            <a:r>
              <a:rPr lang="en-US" sz="1800" kern="100" dirty="0">
                <a:solidFill>
                  <a:schemeClr val="bg1"/>
                </a:solidFill>
                <a:effectLst/>
                <a:latin typeface="Roboto" panose="02000000000000000000" pitchFamily="2" charset="0"/>
                <a:ea typeface="Calibri" panose="020F0502020204030204" pitchFamily="34" charset="0"/>
                <a:cs typeface="Shruti" panose="020B0502040204020203" pitchFamily="34" charset="0"/>
              </a:rPr>
              <a:t>we found out Random Forest Regression is the best among the other the two.</a:t>
            </a:r>
            <a:endParaRPr lang="en-IN" sz="1800" kern="1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ts val="2799"/>
              </a:lnSpc>
              <a:buNone/>
            </a:pPr>
            <a:endParaRPr lang="en-US" dirty="0">
              <a:solidFill>
                <a:srgbClr val="D6E5EF"/>
              </a:solidFill>
              <a:latin typeface="Roboto" pitchFamily="34" charset="0"/>
              <a:ea typeface="Roboto" pitchFamily="34" charset="-122"/>
              <a:cs typeface="Roboto" pitchFamily="34" charset="-120"/>
            </a:endParaRPr>
          </a:p>
        </p:txBody>
      </p:sp>
      <p:pic>
        <p:nvPicPr>
          <p:cNvPr id="13" name="Picture 12">
            <a:extLst>
              <a:ext uri="{FF2B5EF4-FFF2-40B4-BE49-F238E27FC236}">
                <a16:creationId xmlns:a16="http://schemas.microsoft.com/office/drawing/2014/main" id="{0A5414C1-DFF2-A42A-1B16-05BD66664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8035" y="207521"/>
            <a:ext cx="4868619" cy="3850079"/>
          </a:xfrm>
          <a:prstGeom prst="rect">
            <a:avLst/>
          </a:prstGeom>
        </p:spPr>
      </p:pic>
      <p:pic>
        <p:nvPicPr>
          <p:cNvPr id="9" name="Picture 8">
            <a:extLst>
              <a:ext uri="{FF2B5EF4-FFF2-40B4-BE49-F238E27FC236}">
                <a16:creationId xmlns:a16="http://schemas.microsoft.com/office/drawing/2014/main" id="{F3243F3A-B7AD-06D2-92F6-B168C43F2D7E}"/>
              </a:ext>
            </a:extLst>
          </p:cNvPr>
          <p:cNvPicPr>
            <a:picLocks noChangeAspect="1"/>
          </p:cNvPicPr>
          <p:nvPr/>
        </p:nvPicPr>
        <p:blipFill>
          <a:blip r:embed="rId5"/>
          <a:stretch>
            <a:fillRect/>
          </a:stretch>
        </p:blipFill>
        <p:spPr>
          <a:xfrm>
            <a:off x="786463" y="4472332"/>
            <a:ext cx="4983912" cy="411516"/>
          </a:xfrm>
          <a:prstGeom prst="rect">
            <a:avLst/>
          </a:prstGeom>
        </p:spPr>
      </p:pic>
      <p:pic>
        <p:nvPicPr>
          <p:cNvPr id="18" name="Picture 17">
            <a:extLst>
              <a:ext uri="{FF2B5EF4-FFF2-40B4-BE49-F238E27FC236}">
                <a16:creationId xmlns:a16="http://schemas.microsoft.com/office/drawing/2014/main" id="{F22509F5-03A5-D21D-305C-92D3D9532619}"/>
              </a:ext>
            </a:extLst>
          </p:cNvPr>
          <p:cNvPicPr>
            <a:picLocks noChangeAspect="1"/>
          </p:cNvPicPr>
          <p:nvPr/>
        </p:nvPicPr>
        <p:blipFill>
          <a:blip r:embed="rId6"/>
          <a:stretch>
            <a:fillRect/>
          </a:stretch>
        </p:blipFill>
        <p:spPr>
          <a:xfrm>
            <a:off x="770659" y="4957610"/>
            <a:ext cx="4983913" cy="411516"/>
          </a:xfrm>
          <a:prstGeom prst="rect">
            <a:avLst/>
          </a:prstGeom>
        </p:spPr>
      </p:pic>
      <p:pic>
        <p:nvPicPr>
          <p:cNvPr id="20" name="Picture 19">
            <a:extLst>
              <a:ext uri="{FF2B5EF4-FFF2-40B4-BE49-F238E27FC236}">
                <a16:creationId xmlns:a16="http://schemas.microsoft.com/office/drawing/2014/main" id="{63F71FA8-F892-24C5-42BE-0D8B1A53AA41}"/>
              </a:ext>
            </a:extLst>
          </p:cNvPr>
          <p:cNvPicPr>
            <a:picLocks noChangeAspect="1"/>
          </p:cNvPicPr>
          <p:nvPr/>
        </p:nvPicPr>
        <p:blipFill>
          <a:blip r:embed="rId7"/>
          <a:stretch>
            <a:fillRect/>
          </a:stretch>
        </p:blipFill>
        <p:spPr>
          <a:xfrm>
            <a:off x="770659" y="5440587"/>
            <a:ext cx="4999716" cy="4115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08311D79-599C-7F98-FB05-D7CF6C940D03}"/>
              </a:ext>
            </a:extLst>
          </p:cNvPr>
          <p:cNvSpPr/>
          <p:nvPr/>
        </p:nvSpPr>
        <p:spPr>
          <a:xfrm>
            <a:off x="0" y="0"/>
            <a:ext cx="14630400" cy="8703733"/>
          </a:xfrm>
          <a:prstGeom prst="rect">
            <a:avLst/>
          </a:prstGeom>
          <a:solidFill>
            <a:srgbClr val="202733"/>
          </a:solidFill>
          <a:ln/>
        </p:spPr>
        <p:txBody>
          <a:bodyPr/>
          <a:lstStyle/>
          <a:p>
            <a:r>
              <a:rPr lang="en-US" sz="1800">
                <a:solidFill>
                  <a:srgbClr val="60A9FF"/>
                </a:solidFill>
                <a:latin typeface="Roboto Slab" pitchFamily="34" charset="0"/>
                <a:ea typeface="Roboto Slab" pitchFamily="34" charset="-122"/>
                <a:cs typeface="Roboto Slab" pitchFamily="34" charset="-120"/>
              </a:rPr>
              <a:t>References</a:t>
            </a:r>
            <a:endParaRPr lang="en-IN" dirty="0"/>
          </a:p>
        </p:txBody>
      </p:sp>
      <p:pic>
        <p:nvPicPr>
          <p:cNvPr id="3" name="Image 0" descr="preencoded.png">
            <a:extLst>
              <a:ext uri="{FF2B5EF4-FFF2-40B4-BE49-F238E27FC236}">
                <a16:creationId xmlns:a16="http://schemas.microsoft.com/office/drawing/2014/main" id="{7A977266-65A4-0570-5175-8BF8D505E1F8}"/>
              </a:ext>
            </a:extLst>
          </p:cNvPr>
          <p:cNvPicPr>
            <a:picLocks noChangeAspect="1"/>
          </p:cNvPicPr>
          <p:nvPr/>
        </p:nvPicPr>
        <p:blipFill>
          <a:blip r:embed="rId2"/>
          <a:stretch>
            <a:fillRect/>
          </a:stretch>
        </p:blipFill>
        <p:spPr>
          <a:xfrm>
            <a:off x="0" y="0"/>
            <a:ext cx="5486400" cy="8432800"/>
          </a:xfrm>
          <a:prstGeom prst="rect">
            <a:avLst/>
          </a:prstGeom>
        </p:spPr>
      </p:pic>
      <p:sp>
        <p:nvSpPr>
          <p:cNvPr id="6" name="TextBox 5">
            <a:extLst>
              <a:ext uri="{FF2B5EF4-FFF2-40B4-BE49-F238E27FC236}">
                <a16:creationId xmlns:a16="http://schemas.microsoft.com/office/drawing/2014/main" id="{28B13A3F-7A57-7F30-A072-D80257711CA1}"/>
              </a:ext>
            </a:extLst>
          </p:cNvPr>
          <p:cNvSpPr txBox="1"/>
          <p:nvPr/>
        </p:nvSpPr>
        <p:spPr>
          <a:xfrm>
            <a:off x="5809785" y="2029521"/>
            <a:ext cx="8251901" cy="830997"/>
          </a:xfrm>
          <a:prstGeom prst="rect">
            <a:avLst/>
          </a:prstGeom>
          <a:noFill/>
        </p:spPr>
        <p:txBody>
          <a:bodyPr wrap="square" rtlCol="0">
            <a:spAutoFit/>
          </a:bodyPr>
          <a:lstStyle/>
          <a:p>
            <a:r>
              <a:rPr lang="en-IN" sz="4800" dirty="0">
                <a:solidFill>
                  <a:schemeClr val="accent1">
                    <a:lumMod val="40000"/>
                    <a:lumOff val="60000"/>
                  </a:schemeClr>
                </a:solidFill>
                <a:latin typeface="Roboto" panose="02000000000000000000" pitchFamily="2" charset="0"/>
                <a:ea typeface="Roboto" panose="02000000000000000000" pitchFamily="2" charset="0"/>
                <a:cs typeface="Roboto" panose="02000000000000000000" pitchFamily="2" charset="0"/>
              </a:rPr>
              <a:t>Conclusion</a:t>
            </a:r>
          </a:p>
        </p:txBody>
      </p:sp>
      <p:sp>
        <p:nvSpPr>
          <p:cNvPr id="7" name="TextBox 6">
            <a:extLst>
              <a:ext uri="{FF2B5EF4-FFF2-40B4-BE49-F238E27FC236}">
                <a16:creationId xmlns:a16="http://schemas.microsoft.com/office/drawing/2014/main" id="{C717B94E-8499-4DF4-6830-F55EF45DA51F}"/>
              </a:ext>
            </a:extLst>
          </p:cNvPr>
          <p:cNvSpPr txBox="1"/>
          <p:nvPr/>
        </p:nvSpPr>
        <p:spPr>
          <a:xfrm>
            <a:off x="5809785" y="3313151"/>
            <a:ext cx="7203688"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rPr>
              <a:t>We collected Data, cleaned them, Analysed them by graphs and tables, drawn insights and predicted salaries based on the data we had by applying different regression models and tested the accuracies for each.</a:t>
            </a:r>
          </a:p>
          <a:p>
            <a:pPr marL="342900" indent="-342900">
              <a:buFont typeface="Arial" panose="020B0604020202020204" pitchFamily="34" charset="0"/>
              <a:buChar char="•"/>
            </a:pPr>
            <a:r>
              <a:rPr lang="en-US" sz="2000" b="0" i="0" dirty="0">
                <a:solidFill>
                  <a:schemeClr val="bg1"/>
                </a:solidFill>
                <a:effectLst/>
                <a:latin typeface="Söhne"/>
              </a:rPr>
              <a:t>In this project, our objective was to predict the salary of data scientists using three different machine learning models, namely Linear Regression, Decision Tree Regression  and Random Forest. The journey involved data exploration, preprocessing, model building, and evaluation, with a focus on understanding the factors influencing data scientist salaries.</a:t>
            </a:r>
            <a:endParaRPr lang="en-IN" sz="2000" dirty="0">
              <a:solidFill>
                <a:schemeClr val="bg1"/>
              </a:solidFill>
            </a:endParaRPr>
          </a:p>
        </p:txBody>
      </p:sp>
    </p:spTree>
    <p:extLst>
      <p:ext uri="{BB962C8B-B14F-4D97-AF65-F5344CB8AC3E}">
        <p14:creationId xmlns:p14="http://schemas.microsoft.com/office/powerpoint/2010/main" val="223794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1870725" y="1840287"/>
            <a:ext cx="4443889"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References</a:t>
            </a:r>
            <a:endParaRPr lang="en-US" sz="4374" dirty="0"/>
          </a:p>
        </p:txBody>
      </p:sp>
      <p:sp>
        <p:nvSpPr>
          <p:cNvPr id="5" name="Text 3"/>
          <p:cNvSpPr/>
          <p:nvPr/>
        </p:nvSpPr>
        <p:spPr>
          <a:xfrm>
            <a:off x="2037993" y="4328755"/>
            <a:ext cx="10554414" cy="710803"/>
          </a:xfrm>
          <a:prstGeom prst="rect">
            <a:avLst/>
          </a:prstGeom>
          <a:noFill/>
          <a:ln/>
        </p:spPr>
        <p:txBody>
          <a:bodyPr wrap="square" rtlCol="0" anchor="t"/>
          <a:lstStyle/>
          <a:p>
            <a:pPr marL="0" indent="0">
              <a:lnSpc>
                <a:spcPts val="2799"/>
              </a:lnSpc>
              <a:buNone/>
            </a:pPr>
            <a:endParaRPr lang="en-US" sz="1750" dirty="0"/>
          </a:p>
        </p:txBody>
      </p:sp>
      <p:sp>
        <p:nvSpPr>
          <p:cNvPr id="6" name="TextBox 5">
            <a:extLst>
              <a:ext uri="{FF2B5EF4-FFF2-40B4-BE49-F238E27FC236}">
                <a16:creationId xmlns:a16="http://schemas.microsoft.com/office/drawing/2014/main" id="{8B6D4435-5F01-9236-998F-6B55BB5CC3F3}"/>
              </a:ext>
            </a:extLst>
          </p:cNvPr>
          <p:cNvSpPr txBox="1"/>
          <p:nvPr/>
        </p:nvSpPr>
        <p:spPr>
          <a:xfrm>
            <a:off x="1870725" y="2955073"/>
            <a:ext cx="10228348" cy="1754326"/>
          </a:xfrm>
          <a:prstGeom prst="rect">
            <a:avLst/>
          </a:prstGeom>
          <a:noFill/>
        </p:spPr>
        <p:txBody>
          <a:bodyPr wrap="square" rtlCol="0">
            <a:spAutoFit/>
          </a:bodyPr>
          <a:lstStyle/>
          <a:p>
            <a:r>
              <a:rPr lang="en-IN" dirty="0">
                <a:solidFill>
                  <a:schemeClr val="accent1">
                    <a:lumMod val="75000"/>
                  </a:schemeClr>
                </a:solidFill>
                <a:hlinkClick r:id="rId3">
                  <a:extLst>
                    <a:ext uri="{A12FA001-AC4F-418D-AE19-62706E023703}">
                      <ahyp:hlinkClr xmlns:ahyp="http://schemas.microsoft.com/office/drawing/2018/hyperlinkcolor" val="tx"/>
                    </a:ext>
                  </a:extLst>
                </a:hlinkClick>
              </a:rPr>
              <a:t>https://github.com/goodluck08/practice_dataset/blob/main/glassdoor_jobs.csv</a:t>
            </a:r>
            <a:endParaRPr lang="en-IN" dirty="0">
              <a:solidFill>
                <a:schemeClr val="accent1">
                  <a:lumMod val="75000"/>
                </a:schemeClr>
              </a:solidFill>
            </a:endParaRPr>
          </a:p>
          <a:p>
            <a:r>
              <a:rPr lang="en-IN" dirty="0">
                <a:solidFill>
                  <a:schemeClr val="accent1">
                    <a:lumMod val="75000"/>
                  </a:schemeClr>
                </a:solidFill>
                <a:hlinkClick r:id="rId4">
                  <a:extLst>
                    <a:ext uri="{A12FA001-AC4F-418D-AE19-62706E023703}">
                      <ahyp:hlinkClr xmlns:ahyp="http://schemas.microsoft.com/office/drawing/2018/hyperlinkcolor" val="tx"/>
                    </a:ext>
                  </a:extLst>
                </a:hlinkClick>
              </a:rPr>
              <a:t>https://www.glassdoor.co.in/Salaries/data-scientist-salary-SRCH_KO0,14.htm</a:t>
            </a:r>
            <a:endParaRPr lang="en-IN" dirty="0">
              <a:solidFill>
                <a:schemeClr val="accent1">
                  <a:lumMod val="75000"/>
                </a:schemeClr>
              </a:solidFill>
            </a:endParaRPr>
          </a:p>
          <a:p>
            <a:r>
              <a:rPr lang="en-IN" dirty="0">
                <a:solidFill>
                  <a:schemeClr val="accent1">
                    <a:lumMod val="75000"/>
                  </a:schemeClr>
                </a:solidFill>
                <a:hlinkClick r:id="rId5">
                  <a:extLst>
                    <a:ext uri="{A12FA001-AC4F-418D-AE19-62706E023703}">
                      <ahyp:hlinkClr xmlns:ahyp="http://schemas.microsoft.com/office/drawing/2018/hyperlinkcolor" val="tx"/>
                    </a:ext>
                  </a:extLst>
                </a:hlinkClick>
              </a:rPr>
              <a:t>https://youtu.be/RhEjmHeDNoA?si=XdVamLuLT0YTcO6W</a:t>
            </a:r>
            <a:endParaRPr lang="en-IN" dirty="0">
              <a:solidFill>
                <a:schemeClr val="accent1">
                  <a:lumMod val="75000"/>
                </a:schemeClr>
              </a:solidFill>
            </a:endParaRPr>
          </a:p>
          <a:p>
            <a:r>
              <a:rPr lang="en-IN" dirty="0">
                <a:solidFill>
                  <a:schemeClr val="accent1">
                    <a:lumMod val="75000"/>
                  </a:schemeClr>
                </a:solidFill>
                <a:hlinkClick r:id="rId6">
                  <a:extLst>
                    <a:ext uri="{A12FA001-AC4F-418D-AE19-62706E023703}">
                      <ahyp:hlinkClr xmlns:ahyp="http://schemas.microsoft.com/office/drawing/2018/hyperlinkcolor" val="tx"/>
                    </a:ext>
                  </a:extLst>
                </a:hlinkClick>
              </a:rPr>
              <a:t>https://youtu.be/Rbh1rieb3zc?si=TSMC4ffgdkriasVE</a:t>
            </a:r>
            <a:endParaRPr lang="en-IN" dirty="0">
              <a:solidFill>
                <a:schemeClr val="accent1">
                  <a:lumMod val="75000"/>
                </a:schemeClr>
              </a:solidFill>
            </a:endParaRPr>
          </a:p>
          <a:p>
            <a:r>
              <a:rPr lang="en-IN" dirty="0">
                <a:solidFill>
                  <a:schemeClr val="accent1">
                    <a:lumMod val="75000"/>
                  </a:schemeClr>
                </a:solidFill>
              </a:rPr>
              <a:t>https://youtu.be/pqNCD_5r0IU?si=7hU5gFwdiOqJuuc8</a:t>
            </a:r>
          </a:p>
          <a:p>
            <a:endParaRPr lang="en-IN" dirty="0">
              <a:solidFill>
                <a:srgbClr val="00B0F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790</Words>
  <Application>Microsoft Office PowerPoint</Application>
  <PresentationFormat>Custom</PresentationFormat>
  <Paragraphs>64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Roboto Slab</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Satyam Maravaniya</cp:lastModifiedBy>
  <cp:revision>15</cp:revision>
  <dcterms:created xsi:type="dcterms:W3CDTF">2023-12-03T04:26:48Z</dcterms:created>
  <dcterms:modified xsi:type="dcterms:W3CDTF">2023-12-05T04:19:43Z</dcterms:modified>
</cp:coreProperties>
</file>