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1639" r:id="rId2"/>
    <p:sldId id="1497" r:id="rId3"/>
    <p:sldId id="1546" r:id="rId4"/>
    <p:sldId id="1563" r:id="rId5"/>
    <p:sldId id="1621" r:id="rId6"/>
    <p:sldId id="1622" r:id="rId7"/>
    <p:sldId id="1640" r:id="rId8"/>
    <p:sldId id="1577" r:id="rId9"/>
    <p:sldId id="1624" r:id="rId10"/>
    <p:sldId id="1625" r:id="rId11"/>
    <p:sldId id="1642" r:id="rId12"/>
    <p:sldId id="1643" r:id="rId13"/>
    <p:sldId id="1644" r:id="rId14"/>
    <p:sldId id="1627" r:id="rId15"/>
    <p:sldId id="1629" r:id="rId16"/>
    <p:sldId id="1631" r:id="rId17"/>
    <p:sldId id="1630" r:id="rId18"/>
    <p:sldId id="1632" r:id="rId19"/>
    <p:sldId id="1633" r:id="rId20"/>
    <p:sldId id="1634" r:id="rId21"/>
    <p:sldId id="1585" r:id="rId22"/>
    <p:sldId id="1607" r:id="rId23"/>
    <p:sldId id="1646" r:id="rId24"/>
    <p:sldId id="1636" r:id="rId25"/>
    <p:sldId id="1637" r:id="rId26"/>
    <p:sldId id="1558" r:id="rId27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78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4065" userDrawn="1">
          <p15:clr>
            <a:srgbClr val="A4A3A4"/>
          </p15:clr>
        </p15:guide>
        <p15:guide id="9" orient="horz" pos="1094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1412" userDrawn="1">
          <p15:clr>
            <a:srgbClr val="A4A3A4"/>
          </p15:clr>
        </p15:guide>
        <p15:guide id="12" orient="horz" pos="4073">
          <p15:clr>
            <a:srgbClr val="A4A3A4"/>
          </p15:clr>
        </p15:guide>
        <p15:guide id="13" orient="horz" pos="1631">
          <p15:clr>
            <a:srgbClr val="A4A3A4"/>
          </p15:clr>
        </p15:guide>
        <p15:guide id="14" pos="578">
          <p15:clr>
            <a:srgbClr val="A4A3A4"/>
          </p15:clr>
        </p15:guide>
        <p15:guide id="15" pos="3811">
          <p15:clr>
            <a:srgbClr val="A4A3A4"/>
          </p15:clr>
        </p15:guide>
        <p15:guide id="16" pos="6647">
          <p15:clr>
            <a:srgbClr val="A4A3A4"/>
          </p15:clr>
        </p15:guide>
        <p15:guide id="17" pos="810">
          <p15:clr>
            <a:srgbClr val="A4A3A4"/>
          </p15:clr>
        </p15:guide>
        <p15:guide id="18" pos="75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FFFF99"/>
    <a:srgbClr val="F3EAFA"/>
    <a:srgbClr val="006600"/>
    <a:srgbClr val="2E008F"/>
    <a:srgbClr val="D9D9D9"/>
    <a:srgbClr val="FFFFFF"/>
    <a:srgbClr val="FFFF00"/>
    <a:srgbClr val="201929"/>
    <a:srgbClr val="370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 autoAdjust="0"/>
    <p:restoredTop sz="94704" autoAdjust="0"/>
  </p:normalViewPr>
  <p:slideViewPr>
    <p:cSldViewPr snapToGrid="0">
      <p:cViewPr varScale="1">
        <p:scale>
          <a:sx n="105" d="100"/>
          <a:sy n="105" d="100"/>
        </p:scale>
        <p:origin x="1050" y="102"/>
      </p:cViewPr>
      <p:guideLst>
        <p:guide pos="2978"/>
        <p:guide orient="horz" pos="572"/>
        <p:guide orient="horz" pos="890"/>
        <p:guide orient="horz" pos="1026"/>
        <p:guide orient="horz" pos="4065"/>
        <p:guide orient="horz" pos="1094"/>
        <p:guide orient="horz" pos="1661"/>
        <p:guide orient="horz" pos="1412"/>
        <p:guide orient="horz" pos="4073"/>
        <p:guide orient="horz" pos="1631"/>
        <p:guide pos="578"/>
        <p:guide pos="3811"/>
        <p:guide pos="6647"/>
        <p:guide pos="810"/>
        <p:guide pos="75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환수" userId="f1cac8d9-9172-4d6c-9b10-74cb51d57900" providerId="ADAL" clId="{B5DC0EAF-A634-45C9-9954-7F5E815CB668}"/>
    <pc:docChg chg="custSel modSld">
      <pc:chgData name="강환수" userId="f1cac8d9-9172-4d6c-9b10-74cb51d57900" providerId="ADAL" clId="{B5DC0EAF-A634-45C9-9954-7F5E815CB668}" dt="2023-05-13T06:05:20.312" v="29" actId="6549"/>
      <pc:docMkLst>
        <pc:docMk/>
      </pc:docMkLst>
      <pc:sldChg chg="modSp">
        <pc:chgData name="강환수" userId="f1cac8d9-9172-4d6c-9b10-74cb51d57900" providerId="ADAL" clId="{B5DC0EAF-A634-45C9-9954-7F5E815CB668}" dt="2023-05-13T06:04:10.899" v="7" actId="313"/>
        <pc:sldMkLst>
          <pc:docMk/>
          <pc:sldMk cId="4172899551" sldId="1632"/>
        </pc:sldMkLst>
        <pc:spChg chg="mod">
          <ac:chgData name="강환수" userId="f1cac8d9-9172-4d6c-9b10-74cb51d57900" providerId="ADAL" clId="{B5DC0EAF-A634-45C9-9954-7F5E815CB668}" dt="2023-05-13T06:04:10.899" v="7" actId="313"/>
          <ac:spMkLst>
            <pc:docMk/>
            <pc:sldMk cId="4172899551" sldId="1632"/>
            <ac:spMk id="22" creationId="{00000000-0000-0000-0000-000000000000}"/>
          </ac:spMkLst>
        </pc:spChg>
      </pc:sldChg>
      <pc:sldChg chg="modSp">
        <pc:chgData name="강환수" userId="f1cac8d9-9172-4d6c-9b10-74cb51d57900" providerId="ADAL" clId="{B5DC0EAF-A634-45C9-9954-7F5E815CB668}" dt="2023-05-13T06:05:20.312" v="29" actId="6549"/>
        <pc:sldMkLst>
          <pc:docMk/>
          <pc:sldMk cId="3965950955" sldId="1636"/>
        </pc:sldMkLst>
        <pc:spChg chg="mod">
          <ac:chgData name="강환수" userId="f1cac8d9-9172-4d6c-9b10-74cb51d57900" providerId="ADAL" clId="{B5DC0EAF-A634-45C9-9954-7F5E815CB668}" dt="2023-05-13T06:05:20.312" v="29" actId="6549"/>
          <ac:spMkLst>
            <pc:docMk/>
            <pc:sldMk cId="3965950955" sldId="1636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2023-05-13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244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92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0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92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92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92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78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9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90494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637" y="238125"/>
            <a:ext cx="2047193" cy="382143"/>
          </a:xfrm>
          <a:prstGeom prst="rect">
            <a:avLst/>
          </a:prstGeom>
          <a:effectLst/>
        </p:spPr>
      </p:pic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90494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637" y="238125"/>
            <a:ext cx="2047193" cy="382143"/>
          </a:xfrm>
          <a:prstGeom prst="rect">
            <a:avLst/>
          </a:prstGeom>
          <a:effectLst/>
        </p:spPr>
      </p:pic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779422" y="227279"/>
            <a:ext cx="2004245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842792" y="247833"/>
            <a:ext cx="359610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정의와 활용</a:t>
            </a: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479" y="238125"/>
            <a:ext cx="2051509" cy="3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24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150" y="4360610"/>
            <a:ext cx="4260901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정의와 활용</a:t>
            </a:r>
          </a:p>
        </p:txBody>
      </p:sp>
    </p:spTree>
    <p:extLst>
      <p:ext uri="{BB962C8B-B14F-4D97-AF65-F5344CB8AC3E}">
        <p14:creationId xmlns:p14="http://schemas.microsoft.com/office/powerpoint/2010/main" val="372539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715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함수 정의 구문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이름과 인자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반환 값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18519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인자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(arguments)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return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문장은 선택적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(optional)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098550" y="2160410"/>
            <a:ext cx="7381875" cy="3705948"/>
            <a:chOff x="1098550" y="2160410"/>
            <a:chExt cx="7381875" cy="3705948"/>
          </a:xfrm>
        </p:grpSpPr>
        <p:grpSp>
          <p:nvGrpSpPr>
            <p:cNvPr id="5" name="그룹 4"/>
            <p:cNvGrpSpPr/>
            <p:nvPr/>
          </p:nvGrpSpPr>
          <p:grpSpPr>
            <a:xfrm>
              <a:off x="1098550" y="2565173"/>
              <a:ext cx="7381875" cy="3200627"/>
              <a:chOff x="2038350" y="2742973"/>
              <a:chExt cx="7381875" cy="320062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038350" y="2742973"/>
                <a:ext cx="7381875" cy="3200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3434861" y="2790092"/>
                <a:ext cx="4596619" cy="2860432"/>
                <a:chOff x="3434861" y="2790092"/>
                <a:chExt cx="4596619" cy="2860432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7049804" y="2890392"/>
                  <a:ext cx="98167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ko-KR" altLang="en-US" sz="1600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harpenSoften amount="25000"/>
                          </a14:imgEffect>
                        </a14:imgLayer>
                      </a14:imgProps>
                    </a:ext>
                  </a:extLst>
                </a:blip>
                <a:srcRect l="19097" t="9974" r="23864" b="9267"/>
                <a:stretch/>
              </p:blipFill>
              <p:spPr>
                <a:xfrm>
                  <a:off x="3434861" y="2790092"/>
                  <a:ext cx="4255477" cy="2860432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직사각형 9"/>
            <p:cNvSpPr/>
            <p:nvPr/>
          </p:nvSpPr>
          <p:spPr>
            <a:xfrm>
              <a:off x="4922587" y="2565173"/>
              <a:ext cx="276726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괄호 안에 인자</a:t>
              </a:r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</a:t>
              </a:r>
              <a:r>
                <a:rPr lang="en-US" altLang="ko-KR" sz="1600" dirty="0" err="1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arguuments</a:t>
              </a:r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)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54759" y="2717831"/>
              <a:ext cx="23545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Noto Sans CJK KR Bold" pitchFamily="34" charset="-127"/>
                  <a:ea typeface="Noto Sans CJK KR Bold" pitchFamily="34" charset="-127"/>
                </a:rPr>
                <a:t>함수 정의 키워드</a:t>
              </a:r>
              <a:r>
                <a:rPr lang="en-US" altLang="ko-KR" sz="1400" dirty="0">
                  <a:latin typeface="Noto Sans CJK KR Bold" pitchFamily="34" charset="-127"/>
                  <a:ea typeface="Noto Sans CJK KR Bold" pitchFamily="34" charset="-127"/>
                </a:rPr>
                <a:t>(keyword)</a:t>
              </a:r>
              <a:endParaRPr lang="ko-KR" altLang="en-US" sz="1400" dirty="0"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378585" y="3860044"/>
              <a:ext cx="114871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" rIns="3600">
              <a:spAutoFit/>
            </a:bodyPr>
            <a:lstStyle/>
            <a:p>
              <a:pPr algn="r"/>
              <a:r>
                <a:rPr lang="ko-KR" altLang="en-US" sz="1400" dirty="0">
                  <a:latin typeface="Noto Sans CJK KR Bold" pitchFamily="34" charset="-127"/>
                  <a:ea typeface="Noto Sans CJK KR Bold" pitchFamily="34" charset="-127"/>
                </a:rPr>
                <a:t>들여쓰기</a:t>
              </a:r>
              <a:r>
                <a:rPr lang="en-US" altLang="ko-KR" sz="1400" dirty="0">
                  <a:latin typeface="Noto Sans CJK KR Bold" pitchFamily="34" charset="-127"/>
                  <a:ea typeface="Noto Sans CJK KR Bold" pitchFamily="34" charset="-127"/>
                </a:rPr>
                <a:t>(indentation)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732433" y="4632098"/>
              <a:ext cx="157864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" rIns="3600">
              <a:spAutoFit/>
            </a:bodyPr>
            <a:lstStyle/>
            <a:p>
              <a:r>
                <a:rPr lang="en-US" altLang="ko-KR" sz="1600" dirty="0">
                  <a:latin typeface="Noto Sans CJK KR Bold" pitchFamily="34" charset="-127"/>
                  <a:ea typeface="Noto Sans CJK KR Bold" pitchFamily="34" charset="-127"/>
                </a:rPr>
                <a:t>return </a:t>
              </a:r>
              <a:r>
                <a:rPr lang="ko-KR" altLang="en-US" sz="1600" dirty="0">
                  <a:latin typeface="Noto Sans CJK KR Bold" pitchFamily="34" charset="-127"/>
                  <a:ea typeface="Noto Sans CJK KR Bold" pitchFamily="34" charset="-127"/>
                </a:rPr>
                <a:t>문장으로 반환 값 반환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797425" y="3317648"/>
              <a:ext cx="104482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" rIns="3600">
              <a:spAutoFit/>
            </a:bodyPr>
            <a:lstStyle/>
            <a:p>
              <a:pPr algn="ctr"/>
              <a:r>
                <a:rPr lang="ko-KR" altLang="en-US" sz="1600" dirty="0">
                  <a:latin typeface="Noto Sans CJK KR Bold" pitchFamily="34" charset="-127"/>
                  <a:ea typeface="Noto Sans CJK KR Bold" pitchFamily="34" charset="-127"/>
                </a:rPr>
                <a:t>콜론</a:t>
              </a:r>
              <a:r>
                <a:rPr lang="en-US" altLang="ko-KR" sz="1600" dirty="0">
                  <a:latin typeface="Noto Sans CJK KR Bold" pitchFamily="34" charset="-127"/>
                  <a:ea typeface="Noto Sans CJK KR Bold" pitchFamily="34" charset="-127"/>
                </a:rPr>
                <a:t>(colon)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641601" y="2160410"/>
              <a:ext cx="2857499" cy="393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1000"/>
                      </a:srgbClr>
                    </a:solidFill>
                  </a:ln>
                  <a:solidFill>
                    <a:schemeClr val="tx1"/>
                  </a:solidFill>
                  <a:latin typeface="Noto Sans CJK KR Bold" pitchFamily="34" charset="-127"/>
                  <a:ea typeface="Noto Sans CJK KR Bold" pitchFamily="34" charset="-127"/>
                </a:rPr>
                <a:t>함수 머리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1000"/>
                      </a:srgbClr>
                    </a:solidFill>
                  </a:ln>
                  <a:solidFill>
                    <a:schemeClr val="tx1"/>
                  </a:solidFill>
                  <a:latin typeface="Noto Sans CJK KR Bold" pitchFamily="34" charset="-127"/>
                  <a:ea typeface="Noto Sans CJK KR Bold" pitchFamily="34" charset="-127"/>
                </a:rPr>
                <a:t>(function header)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60701" y="5472724"/>
              <a:ext cx="2857499" cy="393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1000"/>
                      </a:srgbClr>
                    </a:solidFill>
                  </a:ln>
                  <a:solidFill>
                    <a:schemeClr val="tx1"/>
                  </a:solidFill>
                  <a:latin typeface="Noto Sans CJK KR Bold" pitchFamily="34" charset="-127"/>
                  <a:ea typeface="Noto Sans CJK KR Bold" pitchFamily="34" charset="-127"/>
                </a:rPr>
                <a:t>함수 몸체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1000"/>
                      </a:srgbClr>
                    </a:solidFill>
                  </a:ln>
                  <a:solidFill>
                    <a:schemeClr val="tx1"/>
                  </a:solidFill>
                  <a:latin typeface="Noto Sans CJK KR Bold" pitchFamily="34" charset="-127"/>
                  <a:ea typeface="Noto Sans CJK KR Bold" pitchFamily="34" charset="-127"/>
                </a:rPr>
                <a:t>(function body)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02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정의와 호출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18519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호출은 함수 정의 이후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28591" y="3710248"/>
            <a:ext cx="3864324" cy="1161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정의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구현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hello():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'Hello, Python!'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hello()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호출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76692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호출 실행</a:t>
            </a:r>
            <a:r>
              <a:rPr lang="en-US" altLang="ko-KR" dirty="0"/>
              <a:t>: </a:t>
            </a:r>
            <a:r>
              <a:rPr lang="ko-KR" altLang="en-US" dirty="0"/>
              <a:t>함수 호출은 함수 정의 이후에만 가능하다</a:t>
            </a:r>
            <a:r>
              <a:rPr lang="en-US" altLang="ko-KR" dirty="0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361201" y="2920088"/>
            <a:ext cx="405386" cy="22122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285875" y="2554660"/>
            <a:ext cx="715431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hello():</a:t>
            </a:r>
          </a:p>
          <a:p>
            <a:pPr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'Hello, Python!'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370467" y="2586942"/>
            <a:ext cx="354625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0401EB-A4E6-4B64-BB09-47A487AE9E0B}"/>
              </a:ext>
            </a:extLst>
          </p:cNvPr>
          <p:cNvSpPr/>
          <p:nvPr/>
        </p:nvSpPr>
        <p:spPr>
          <a:xfrm>
            <a:off x="1069910" y="3576733"/>
            <a:ext cx="3526972" cy="1685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6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정의와 호출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28591" y="3710248"/>
            <a:ext cx="3864324" cy="1161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정의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구현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hello():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'Hello, Python!'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hello()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호출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1201" y="2920088"/>
            <a:ext cx="405386" cy="22122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285875" y="2554660"/>
            <a:ext cx="715431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hello():</a:t>
            </a:r>
          </a:p>
          <a:p>
            <a:pPr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'Hello, Python!'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18519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호출은 함수 정의 이후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70467" y="2586942"/>
            <a:ext cx="354625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03272" y="2485792"/>
            <a:ext cx="4434210" cy="298475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060753" y="3257548"/>
            <a:ext cx="5411735" cy="2621524"/>
            <a:chOff x="5237482" y="2570482"/>
            <a:chExt cx="5411735" cy="262152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5237482" y="2570482"/>
              <a:ext cx="5411735" cy="2621524"/>
            </a:xfrm>
            <a:prstGeom prst="rect">
              <a:avLst/>
            </a:prstGeom>
            <a:solidFill>
              <a:srgbClr val="F3EAFA"/>
            </a:solidFill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28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endPara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5878280" y="3517955"/>
              <a:ext cx="4572004" cy="36317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NameError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name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'hello'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is not defined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386047" y="2673028"/>
              <a:ext cx="29498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C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[</a:t>
              </a:r>
              <a:r>
                <a:rPr lang="ko-KR" altLang="en-US" sz="18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C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함수 정의 후 함수 호출 가능</a:t>
              </a:r>
              <a:r>
                <a:rPr lang="en-US" altLang="ko-KR" sz="18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C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]</a:t>
              </a:r>
              <a:endPara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237482" y="3100416"/>
              <a:ext cx="4146005" cy="20332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bIns="36000" rtlCol="0" anchor="t"/>
            <a:lstStyle/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hello()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# 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함수 호출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# 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함수 정의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(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구현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)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def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hello():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  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'Hello, Python!'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)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76692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호출 실행</a:t>
            </a:r>
            <a:r>
              <a:rPr lang="en-US" altLang="ko-KR" dirty="0"/>
              <a:t>: </a:t>
            </a:r>
            <a:r>
              <a:rPr lang="ko-KR" altLang="en-US" dirty="0"/>
              <a:t>함수 호출은 함수 정의 이후에만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651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정의와 호출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18519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호출은 함수 정의 이후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76692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호출 실행</a:t>
            </a:r>
            <a:r>
              <a:rPr lang="en-US" altLang="ko-KR" dirty="0"/>
              <a:t>: </a:t>
            </a:r>
            <a:r>
              <a:rPr lang="ko-KR" altLang="en-US" dirty="0"/>
              <a:t>함수 호출은 함수 정의 이후에만 가능하다</a:t>
            </a:r>
            <a:r>
              <a:rPr lang="en-US" altLang="ko-KR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90416" y="2554659"/>
            <a:ext cx="7522613" cy="23171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정의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'\t'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메모리에 저장된 함수 확인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호출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506994" y="4782471"/>
            <a:ext cx="5328371" cy="1675821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>
            <a:defPPr>
              <a:defRPr lang="ko-KR"/>
            </a:defPPr>
            <a:lvl1pPr>
              <a:defRPr>
                <a:solidFill>
                  <a:schemeClr val="lt1"/>
                </a:solidFill>
              </a:defRPr>
            </a:lvl1pPr>
            <a:lvl2pPr marL="904842" lvl="1">
              <a:buClr>
                <a:schemeClr val="tx1">
                  <a:lumMod val="75000"/>
                  <a:lumOff val="25000"/>
                </a:schemeClr>
              </a:buClr>
              <a:defRPr sz="1600" b="1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506994" y="4924831"/>
            <a:ext cx="5102037" cy="1391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809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pPr indent="1809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function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Ox0000028D2271B510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</a:p>
          <a:p>
            <a:pPr indent="1809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77</a:t>
            </a:r>
          </a:p>
          <a:p>
            <a:pPr indent="1809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809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21049" y="4783572"/>
            <a:ext cx="657227" cy="1686316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실행결과</a:t>
            </a:r>
          </a:p>
          <a:p>
            <a:pPr algn="ctr"/>
            <a:endParaRPr lang="ko-KR" altLang="en-US" dirty="0"/>
          </a:p>
        </p:txBody>
      </p:sp>
      <p:sp>
        <p:nvSpPr>
          <p:cNvPr id="3" name="원호 2"/>
          <p:cNvSpPr/>
          <p:nvPr/>
        </p:nvSpPr>
        <p:spPr>
          <a:xfrm rot="5230611">
            <a:off x="1467726" y="2206628"/>
            <a:ext cx="1860768" cy="1860768"/>
          </a:xfrm>
          <a:prstGeom prst="arc">
            <a:avLst/>
          </a:prstGeom>
          <a:ln w="25400">
            <a:solidFill>
              <a:srgbClr val="C0000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82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03272" y="2050360"/>
            <a:ext cx="7669216" cy="4402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hello():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정의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 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'\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tHello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Python!'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정의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'\t'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처음 하는 함수 호출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hello()'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  hello()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호출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호출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hello()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이후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(1)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메모리에 저장된 함수 확인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13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호출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14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(3)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함수 정의와 호출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[</a:t>
            </a: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예제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] </a:t>
            </a: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첫 함수 정의와 호출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92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함수 정의와 호출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3270" y="2036293"/>
            <a:ext cx="7654929" cy="3174336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처음 하는 함수 호출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hello()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     Hello, Python!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호출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hello()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이후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function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0x0000028D226D6840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77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03272" y="2036293"/>
            <a:ext cx="657227" cy="3174336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</a:p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[</a:t>
            </a: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예제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] </a:t>
            </a: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첫 함수 정의와 호출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07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함수로 필요한 값을 전달하는 인자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03272" y="2050360"/>
            <a:ext cx="7669216" cy="27683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정의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hello(name):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전달받은 인자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name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을 함수 정의에서 사용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안녕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{}!'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(name))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인자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name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에게 인사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endParaRPr lang="ko-KR" altLang="en-US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  hello(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호출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수빈에게 인사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sname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  hello(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sname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호출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현수에게 인사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정의에서 인자 사용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3270" y="4818742"/>
            <a:ext cx="7654929" cy="1647145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안녕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!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안녕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!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03272" y="4818742"/>
            <a:ext cx="657227" cy="1647145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</a:p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923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함수로 필요한 값을 전달하는 인자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03272" y="2050360"/>
            <a:ext cx="7669216" cy="27683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인자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name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의 기본 값을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여러분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으로 지정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hello(name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여러분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  <a:endParaRPr lang="ko-KR" altLang="en-US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안녕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{}!'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(name))</a:t>
            </a:r>
            <a:endParaRPr lang="ko-KR" altLang="en-US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endParaRPr lang="ko-KR" altLang="en-US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 hello()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name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의 기본값 사용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  hello(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현철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name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으로 지정된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현철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사용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인자의 기본값 활용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3270" y="4818742"/>
            <a:ext cx="7654929" cy="1647145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안녕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여러분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!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안녕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현철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!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03272" y="4818742"/>
            <a:ext cx="657227" cy="1647145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</a:p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769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001496" y="1738138"/>
            <a:ext cx="4941984" cy="2189093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endParaRPr lang="ko-KR" altLang="en-US" sz="20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978" y="853501"/>
            <a:ext cx="832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return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문으로 함수 기능을 수행한 후 반환 값을 전달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29300" y="1848513"/>
            <a:ext cx="4108890" cy="1161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hello(name):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안녕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,{}!'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(name))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변환 값 전달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60111" y="1724790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다른 실행 결과 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1]</a:t>
            </a:r>
            <a:endParaRPr lang="ko-KR" altLang="en-US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34611" y="2152178"/>
            <a:ext cx="4808869" cy="1161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hello(name):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안녕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,{}!'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(name))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(hello(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혜림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None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출력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안녕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혜림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!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None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167444" y="2641874"/>
            <a:ext cx="3848833" cy="363176"/>
          </a:xfrm>
          <a:prstGeom prst="rect">
            <a:avLst/>
          </a:prstGeom>
          <a:solidFill>
            <a:srgbClr val="F3EAFA"/>
          </a:solidFill>
        </p:spPr>
        <p:txBody>
          <a:bodyPr wrap="square" rtlCol="0">
            <a:spAutoFit/>
          </a:bodyPr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return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'{}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에게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인사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(name)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001497" y="4117924"/>
            <a:ext cx="4941984" cy="2347964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endParaRPr lang="ko-KR" altLang="en-US" sz="20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29301" y="4193130"/>
            <a:ext cx="5002576" cy="1161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(hello(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희정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희정에게 인사 출력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안녕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희정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!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희정에게 인사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60112" y="4104576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다른 실행 결과 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2]</a:t>
            </a:r>
            <a:endParaRPr lang="ko-KR" altLang="en-US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34612" y="4531964"/>
            <a:ext cx="4808869" cy="1933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hello(name):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안녕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,{}!'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(name))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return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혜림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None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출력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안녕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혜림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!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None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64808" y="4762765"/>
            <a:ext cx="1346693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298195" y="2680721"/>
            <a:ext cx="2718084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307014" y="3550693"/>
            <a:ext cx="577880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773339" y="5111203"/>
            <a:ext cx="713737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307014" y="6189118"/>
            <a:ext cx="577880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899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2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인자인 두 수의 합을 반환하는 함수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mysum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(x, y)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19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03272" y="2050360"/>
            <a:ext cx="7669216" cy="27683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mysum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(x, 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인자가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개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"""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두 수의 합 반환 함수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"""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x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두 인자의 합으로 반환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endParaRPr lang="ko-KR" altLang="en-US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 hap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mysum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y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는 기본 값이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으로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(hap)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  hap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mysum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  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(hap)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수 인자의 합을 변환하는 함수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3270" y="4818742"/>
            <a:ext cx="7654929" cy="1647145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03272" y="4818742"/>
            <a:ext cx="657227" cy="1647145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</a:p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3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3307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학습개요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768" y="1947102"/>
            <a:ext cx="7707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개요와 정의 구문</a:t>
            </a:r>
            <a:endParaRPr lang="en-US" altLang="ko-KR" sz="2200" spc="-50" dirty="0">
              <a:ln w="1270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인자 전달과 반환</a:t>
            </a:r>
            <a:endParaRPr lang="en-US" altLang="ko-KR" sz="2200" spc="-50" dirty="0">
              <a:ln w="1270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문서화 문자열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769" y="4186986"/>
            <a:ext cx="7707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4000"/>
              </a:lnSpc>
              <a:defRPr sz="24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marL="269875" indent="-269875"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/>
              <a:t>함수를 이해하고 특정 기능의 함수를 구현할 수 있다</a:t>
            </a:r>
            <a:r>
              <a:rPr lang="en-US" altLang="ko-KR" sz="2200" dirty="0"/>
              <a:t>. </a:t>
            </a:r>
          </a:p>
          <a:p>
            <a:pPr marL="269875" indent="-269875"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/>
              <a:t>함수에 인자를 전달하고 받을 수 있다</a:t>
            </a:r>
            <a:r>
              <a:rPr lang="en-US" altLang="ko-KR" sz="2200" dirty="0"/>
              <a:t>. </a:t>
            </a:r>
          </a:p>
          <a:p>
            <a:pPr marL="269875" indent="-269875"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/>
              <a:t>함수의 문서화 문자열을 만들 수 있다</a:t>
            </a:r>
            <a:r>
              <a:rPr lang="en-US" altLang="ko-KR" sz="2200" dirty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663" y="3424749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580871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인자와 같이 반환 값도 여러 개 가능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17577" y="2786353"/>
            <a:ext cx="3864324" cy="1161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a, b, c, d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getprime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(a, b, c, d)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2 3 5 7 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prime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getprime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(prime)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973685" y="1630765"/>
            <a:ext cx="7636915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getprime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():</a:t>
            </a:r>
          </a:p>
          <a:p>
            <a:pPr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return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7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26768" y="1928906"/>
            <a:ext cx="1169742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965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47293" y="3019303"/>
            <a:ext cx="5802923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문서화 문자열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232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07215" y="4558274"/>
            <a:ext cx="3678712" cy="139211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슬라이드 번호 개체 틀 1"/>
          <p:cNvSpPr txBox="1">
            <a:spLocks/>
          </p:cNvSpPr>
          <p:nvPr/>
        </p:nvSpPr>
        <p:spPr>
          <a:xfrm>
            <a:off x="8610600" y="65014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332" rtl="0" eaLnBrk="1" latinLnBrk="1" hangingPunct="1">
              <a:defRPr sz="1400" kern="12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CAEC80-8439-4797-8FA2-50FAF2D160E5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좀 더 알아봅시다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!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9495333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함수의 해설을 담는 문서화 문자열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docstring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008049"/>
            <a:ext cx="105505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문서화 문자열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docstring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함수의 문서화에 도움이 되는 문자열을 말한다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줄에 걸친 문서 내용이 필요하므로 설명 앞뒤에 따옴표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개를 사용해 문서 내용을 작성한다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b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큰따옴표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개를 사용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참고로 문서화 문자열은 함수뿐 아니라 다음에 배울 </a:t>
            </a:r>
            <a:r>
              <a:rPr lang="ko-KR" altLang="en-US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모듈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및 </a:t>
            </a:r>
            <a:r>
              <a:rPr lang="ko-KR" altLang="en-US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메소드와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문서를 연결하는 방법도 제공한다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구현에서는 함수 정의 블록 시작 첫 줄에서 문서 내용을 작성한다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다음은 함수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hello()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구현에서 간단히 문서 내용을 작성한 예로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시각적으로 필요하다면 중간중간에 빈 줄을 삽입한다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371599" y="4254818"/>
            <a:ext cx="8745416" cy="213904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hello(name):</a:t>
            </a:r>
          </a:p>
          <a:p>
            <a:pPr indent="539750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Noto Sans CJK KR Bold" pitchFamily="34" charset="-127"/>
                <a:ea typeface="Noto Sans CJK KR Bold" pitchFamily="34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"""</a:t>
            </a:r>
          </a:p>
          <a:p>
            <a:pPr indent="539750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친구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name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에게 하는 간단한 인사말 출력</a:t>
            </a:r>
          </a:p>
          <a:p>
            <a:pPr indent="539750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0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  </a:t>
            </a:r>
          </a:p>
          <a:p>
            <a:pPr indent="539750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인자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indent="539750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name: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인사말을 하는 상대 이름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539750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"""</a:t>
            </a:r>
            <a:endParaRPr lang="ko-KR" altLang="en-US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안녕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{}!'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(name))</a:t>
            </a:r>
          </a:p>
        </p:txBody>
      </p:sp>
    </p:spTree>
    <p:extLst>
      <p:ext uri="{BB962C8B-B14F-4D97-AF65-F5344CB8AC3E}">
        <p14:creationId xmlns:p14="http://schemas.microsoft.com/office/powerpoint/2010/main" val="2270709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슬라이드 번호 개체 틀 1"/>
          <p:cNvSpPr txBox="1">
            <a:spLocks/>
          </p:cNvSpPr>
          <p:nvPr/>
        </p:nvSpPr>
        <p:spPr>
          <a:xfrm>
            <a:off x="8610600" y="65014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332" rtl="0" eaLnBrk="1" latinLnBrk="1" hangingPunct="1">
              <a:defRPr sz="1400" kern="12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CAEC80-8439-4797-8FA2-50FAF2D160E5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좀 더 알아봅시다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!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9495333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함수의 해설을 담는 문서화 문자열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docstring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008049"/>
            <a:ext cx="76692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문서화 문자열은 주석의 일환으로 출력 결과에 영향을 미치지 않는다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이전과 같이 문서화 문자열이 있는 함수는 다음과 같이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help()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사용해 </a:t>
            </a:r>
            <a:b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내용을 확인할 수 있다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또한 함수의 속성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__doc__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에도 저장돼 참조할 수 있다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371599" y="3177600"/>
            <a:ext cx="7100889" cy="327558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help(hello)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Help on function hello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module __main__: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hello(name)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    친구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name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에게 하는 간단한 인사말 출력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0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   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    인자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name: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인사말을 하는 상대 이름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endParaRPr lang="ko-KR" altLang="en-US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hello.__doc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__)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    친구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name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에게 하는 간단한 인사말 출력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0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  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    인자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name: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인사말을 하는 상대 이름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70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978" y="853501"/>
            <a:ext cx="10155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섭씨 온도와 화씨 온도의 관계와 변환 함수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03272" y="2050360"/>
            <a:ext cx="8035927" cy="4402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ctofahrenheit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cels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  <a:endParaRPr lang="ko-KR" altLang="en-US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 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"""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인자인 섭씨온도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cels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을 화씨 온도로 변환하여 반환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"""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 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cels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32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endParaRPr lang="ko-KR" altLang="en-US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ftocelsius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fahr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 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"""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인자인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ea typeface="나눔고딕코딩" pitchFamily="49" charset="-127"/>
                <a:cs typeface="DejaVu Sans Mono" panose="020B0609030804020204" pitchFamily="49" charset="0"/>
              </a:rPr>
              <a:t>화씨온도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ea typeface="나눔고딕코딩" pitchFamily="49" charset="-127"/>
                <a:cs typeface="DejaVu Sans Mono" panose="020B0609030804020204" pitchFamily="49" charset="0"/>
              </a:rPr>
              <a:t>fahr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ea typeface="나눔고딕코딩" pitchFamily="49" charset="-127"/>
                <a:cs typeface="DejaVu Sans Mono" panose="020B0609030804020204" pitchFamily="49" charset="0"/>
              </a:rPr>
              <a:t>을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섭씨 온도로 변환하여 반환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"""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 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fahr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endParaRPr lang="ko-KR" altLang="en-US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cels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섭씨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{}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{:.2f}'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cels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ctofahrenheit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cels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 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fahr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103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  <a:endParaRPr lang="ko-KR" altLang="en-US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섭씨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{:.2f}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{}'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ftocelsius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fahr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fahr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AutoNum type="arabicPlain" startAt="13"/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3273" y="1645768"/>
            <a:ext cx="8035927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섭씨 온도와 화씨 온도 간의 변환 함수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156936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950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978" y="853501"/>
            <a:ext cx="10155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섭씨 온도와 화씨 온도의 관계와 변환 함수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03273" y="1645768"/>
            <a:ext cx="8035927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섭씨 온도와 화씨 온도 간의 변환 함수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156936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3270" y="2055343"/>
            <a:ext cx="8035930" cy="3164811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섭씨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82.40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섭씨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86.00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섭씨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89.60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섭씨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93.20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섭씨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32.22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90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섭씨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33.89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93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섭씨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35.56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96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섭씨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37.22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99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섭씨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38.89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03272" y="2045818"/>
            <a:ext cx="657227" cy="3174336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</a:p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160166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0663" y="1100649"/>
            <a:ext cx="837853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함수 개요와 정의 구문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768" y="1829872"/>
            <a:ext cx="7707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정의와 호출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  <a:r>
              <a:rPr lang="en-US" altLang="ko-KR" sz="2000" spc="-50" dirty="0">
                <a:ln w="127000">
                  <a:noFill/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000" spc="-50" dirty="0" err="1">
                <a:ln w="127000">
                  <a:noFill/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def</a:t>
            </a:r>
            <a:endParaRPr lang="en-US" altLang="ko-KR" sz="2000" spc="-50" dirty="0">
              <a:ln w="127000">
                <a:noFill/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269875" indent="-269875">
              <a:lnSpc>
                <a:spcPts val="3600"/>
              </a:lnSpc>
            </a:pP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인자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0663" y="3212100"/>
            <a:ext cx="8011824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인자 전달과 반환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4768" y="4058553"/>
            <a:ext cx="7707720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문장 </a:t>
            </a:r>
            <a:r>
              <a:rPr lang="en-US" altLang="ko-KR" dirty="0"/>
              <a:t>return: </a:t>
            </a:r>
            <a:r>
              <a:rPr lang="ko-KR" altLang="en-US" dirty="0">
                <a:solidFill>
                  <a:srgbClr val="6600CC"/>
                </a:solidFill>
              </a:rPr>
              <a:t>여러 개 반환도 가능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0663" y="4872549"/>
            <a:ext cx="837853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문서화 문자열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784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467014" y="2599473"/>
            <a:ext cx="5430802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개요와 정의 구문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18519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특정한 기능을 수행하는 프로그램 단위인 함수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7636915" cy="1146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여러 입력을 받아 특정한 기능을 수행하고 </a:t>
            </a:r>
            <a:r>
              <a:rPr lang="ko-KR" altLang="en-US" dirty="0" err="1"/>
              <a:t>결괏값을</a:t>
            </a:r>
            <a:r>
              <a:rPr lang="ko-KR" altLang="en-US" dirty="0"/>
              <a:t> 반환하는 코드</a:t>
            </a:r>
          </a:p>
          <a:p>
            <a:r>
              <a:rPr lang="ko-KR" altLang="en-US" dirty="0"/>
              <a:t>사용자가 직접 정의해 사용</a:t>
            </a:r>
          </a:p>
          <a:p>
            <a:r>
              <a:rPr lang="ko-KR" altLang="en-US" dirty="0" err="1"/>
              <a:t>파이썬에</a:t>
            </a:r>
            <a:r>
              <a:rPr lang="ko-KR" altLang="en-US" dirty="0"/>
              <a:t> 설치된 다양한 함수를 활용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193324" y="6042171"/>
            <a:ext cx="5120640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algn="ct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24-1]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개념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커피머신과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믹서기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415427" y="3349132"/>
            <a:ext cx="6626177" cy="2262370"/>
            <a:chOff x="1415427" y="3349132"/>
            <a:chExt cx="6626177" cy="2262370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/>
            <a:srcRect b="16448"/>
            <a:stretch/>
          </p:blipFill>
          <p:spPr>
            <a:xfrm>
              <a:off x="1465685" y="3349132"/>
              <a:ext cx="6575919" cy="226237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1415427" y="3558717"/>
              <a:ext cx="60785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80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입력</a:t>
              </a:r>
              <a:endPara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075447" y="4813086"/>
              <a:ext cx="60786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80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출력</a:t>
              </a:r>
              <a:endPara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291978" y="853501"/>
            <a:ext cx="548144" cy="585001"/>
            <a:chOff x="3571875" y="3565526"/>
            <a:chExt cx="714375" cy="762409"/>
          </a:xfrm>
        </p:grpSpPr>
        <p:grpSp>
          <p:nvGrpSpPr>
            <p:cNvPr id="21" name="그룹 20"/>
            <p:cNvGrpSpPr/>
            <p:nvPr/>
          </p:nvGrpSpPr>
          <p:grpSpPr>
            <a:xfrm>
              <a:off x="3571875" y="3565526"/>
              <a:ext cx="714375" cy="533728"/>
              <a:chOff x="1657350" y="3565526"/>
              <a:chExt cx="714375" cy="533728"/>
            </a:xfrm>
          </p:grpSpPr>
          <p:sp>
            <p:nvSpPr>
              <p:cNvPr id="25" name="이등변 삼각형 24"/>
              <p:cNvSpPr/>
              <p:nvPr/>
            </p:nvSpPr>
            <p:spPr>
              <a:xfrm>
                <a:off x="1752600" y="3565526"/>
                <a:ext cx="619125" cy="533728"/>
              </a:xfrm>
              <a:prstGeom prst="triangle">
                <a:avLst>
                  <a:gd name="adj" fmla="val 54615"/>
                </a:avLst>
              </a:prstGeom>
              <a:solidFill>
                <a:srgbClr val="2E00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6" name="이등변 삼각형 25"/>
              <p:cNvSpPr/>
              <p:nvPr/>
            </p:nvSpPr>
            <p:spPr>
              <a:xfrm>
                <a:off x="1657350" y="3565526"/>
                <a:ext cx="619125" cy="533728"/>
              </a:xfrm>
              <a:prstGeom prst="triangle">
                <a:avLst>
                  <a:gd name="adj" fmla="val 54615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3697253" y="3605931"/>
              <a:ext cx="411977" cy="7220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000" spc="50" dirty="0">
                  <a:ln w="127000">
                    <a:noFill/>
                  </a:ln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63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18519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정의 함수의 함수 정의와 함수 호출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046359" y="2241550"/>
            <a:ext cx="3681216" cy="114101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txBody>
          <a:bodyPr wrap="square" lIns="360000" rIns="360000" rtlCol="0" anchor="ctr">
            <a:noAutofit/>
          </a:bodyPr>
          <a:lstStyle/>
          <a:p>
            <a:pPr algn="ctr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정의 함수</a:t>
            </a:r>
            <a:b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(user-defined functions)</a:t>
            </a:r>
            <a:endParaRPr lang="ko-KR" altLang="en-US" sz="20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046359" y="3718657"/>
            <a:ext cx="3681216" cy="114101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txBody>
          <a:bodyPr wrap="square" lIns="360000" rIns="360000" rtlCol="0" anchor="ctr">
            <a:noAutofit/>
          </a:bodyPr>
          <a:lstStyle/>
          <a:p>
            <a:pPr algn="ctr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내장 함수</a:t>
            </a:r>
            <a:b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(built-in functions)</a:t>
            </a:r>
            <a:endParaRPr lang="ko-KR" altLang="en-US" sz="20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727575" y="3808326"/>
            <a:ext cx="3488054" cy="931946"/>
            <a:chOff x="555674" y="4968077"/>
            <a:chExt cx="3488054" cy="931946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772792" y="4968077"/>
              <a:ext cx="3270936" cy="93194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lvl="2" algn="ctr"/>
              <a:r>
                <a:rPr lang="en-US" altLang="ko-KR" sz="2000" spc="-100" dirty="0">
                  <a:ln>
                    <a:solidFill>
                      <a:srgbClr val="4F81BD">
                        <a:shade val="50000"/>
                        <a:alpha val="1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print()</a:t>
              </a:r>
              <a:r>
                <a:rPr lang="ko-KR" altLang="en-US" sz="2000" spc="-100" dirty="0">
                  <a:ln>
                    <a:solidFill>
                      <a:srgbClr val="4F81BD">
                        <a:shade val="50000"/>
                        <a:alpha val="1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와 </a:t>
              </a:r>
              <a:r>
                <a:rPr lang="en-US" altLang="ko-KR" sz="2000" spc="-100" dirty="0">
                  <a:ln>
                    <a:solidFill>
                      <a:srgbClr val="4F81BD">
                        <a:shade val="50000"/>
                        <a:alpha val="1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input(), </a:t>
              </a:r>
            </a:p>
            <a:p>
              <a:pPr marL="180975" lvl="2" algn="ctr"/>
              <a:r>
                <a:rPr lang="en-US" altLang="ko-KR" sz="2000" spc="-100" dirty="0" err="1">
                  <a:ln>
                    <a:solidFill>
                      <a:srgbClr val="4F81BD">
                        <a:shade val="50000"/>
                        <a:alpha val="1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str</a:t>
              </a:r>
              <a:r>
                <a:rPr lang="en-US" altLang="ko-KR" sz="2000" spc="-100" dirty="0">
                  <a:ln>
                    <a:solidFill>
                      <a:srgbClr val="4F81BD">
                        <a:shade val="50000"/>
                        <a:alpha val="1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(), </a:t>
              </a:r>
              <a:r>
                <a:rPr lang="en-US" altLang="ko-KR" sz="2000" spc="-100" dirty="0" err="1">
                  <a:ln>
                    <a:solidFill>
                      <a:srgbClr val="4F81BD">
                        <a:shade val="50000"/>
                        <a:alpha val="1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int</a:t>
              </a:r>
              <a:r>
                <a:rPr lang="en-US" altLang="ko-KR" sz="2000" spc="-100" dirty="0">
                  <a:ln>
                    <a:solidFill>
                      <a:srgbClr val="4F81BD">
                        <a:shade val="50000"/>
                        <a:alpha val="1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(), float(), </a:t>
              </a:r>
              <a:r>
                <a:rPr lang="en-US" altLang="ko-KR" sz="2000" spc="-100" dirty="0" err="1">
                  <a:ln>
                    <a:solidFill>
                      <a:srgbClr val="4F81BD">
                        <a:shade val="50000"/>
                        <a:alpha val="1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len</a:t>
              </a:r>
              <a:r>
                <a:rPr lang="en-US" altLang="ko-KR" sz="2000" spc="-100" dirty="0">
                  <a:ln>
                    <a:solidFill>
                      <a:srgbClr val="4F81BD">
                        <a:shade val="50000"/>
                        <a:alpha val="1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()</a:t>
              </a:r>
              <a:endParaRPr lang="en-US" altLang="ko-KR" sz="20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55674" y="5439735"/>
              <a:ext cx="232358" cy="0"/>
            </a:xfrm>
            <a:prstGeom prst="line">
              <a:avLst/>
            </a:prstGeom>
            <a:ln w="2540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2291978" y="853501"/>
            <a:ext cx="548144" cy="585001"/>
            <a:chOff x="3571875" y="3565526"/>
            <a:chExt cx="714375" cy="762409"/>
          </a:xfrm>
        </p:grpSpPr>
        <p:grpSp>
          <p:nvGrpSpPr>
            <p:cNvPr id="15" name="그룹 14"/>
            <p:cNvGrpSpPr/>
            <p:nvPr/>
          </p:nvGrpSpPr>
          <p:grpSpPr>
            <a:xfrm>
              <a:off x="3571875" y="3565526"/>
              <a:ext cx="714375" cy="533728"/>
              <a:chOff x="1657350" y="3565526"/>
              <a:chExt cx="714375" cy="533728"/>
            </a:xfrm>
          </p:grpSpPr>
          <p:sp>
            <p:nvSpPr>
              <p:cNvPr id="17" name="이등변 삼각형 16"/>
              <p:cNvSpPr/>
              <p:nvPr/>
            </p:nvSpPr>
            <p:spPr>
              <a:xfrm>
                <a:off x="1752600" y="3565526"/>
                <a:ext cx="619125" cy="533728"/>
              </a:xfrm>
              <a:prstGeom prst="triangle">
                <a:avLst>
                  <a:gd name="adj" fmla="val 54615"/>
                </a:avLst>
              </a:prstGeom>
              <a:solidFill>
                <a:srgbClr val="2E00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8" name="이등변 삼각형 17"/>
              <p:cNvSpPr/>
              <p:nvPr/>
            </p:nvSpPr>
            <p:spPr>
              <a:xfrm>
                <a:off x="1657350" y="3565526"/>
                <a:ext cx="619125" cy="533728"/>
              </a:xfrm>
              <a:prstGeom prst="triangle">
                <a:avLst>
                  <a:gd name="adj" fmla="val 54615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3630401" y="3605931"/>
              <a:ext cx="545682" cy="7220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000" spc="50" dirty="0">
                  <a:ln w="127000">
                    <a:noFill/>
                  </a:ln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cxnSp>
        <p:nvCxnSpPr>
          <p:cNvPr id="5" name="꺾인 연결선 4"/>
          <p:cNvCxnSpPr>
            <a:stCxn id="7" idx="1"/>
            <a:endCxn id="9" idx="1"/>
          </p:cNvCxnSpPr>
          <p:nvPr/>
        </p:nvCxnSpPr>
        <p:spPr>
          <a:xfrm rot="10800000" flipV="1">
            <a:off x="1046359" y="2812055"/>
            <a:ext cx="12700" cy="1477107"/>
          </a:xfrm>
          <a:prstGeom prst="bentConnector3">
            <a:avLst>
              <a:gd name="adj1" fmla="val 1800000"/>
            </a:avLst>
          </a:prstGeom>
          <a:noFill/>
          <a:ln w="19050">
            <a:solidFill>
              <a:srgbClr val="FFC000"/>
            </a:solidFill>
          </a:ln>
        </p:spPr>
      </p:cxnSp>
    </p:spTree>
    <p:extLst>
      <p:ext uri="{BB962C8B-B14F-4D97-AF65-F5344CB8AC3E}">
        <p14:creationId xmlns:p14="http://schemas.microsoft.com/office/powerpoint/2010/main" val="299956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18519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정의 함수와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내장 함수의 이해</a:t>
            </a:r>
            <a:endParaRPr lang="en-US" altLang="ko-KR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738307" y="2906017"/>
            <a:ext cx="3960813" cy="1839694"/>
            <a:chOff x="1023083" y="3204781"/>
            <a:chExt cx="3960813" cy="1839694"/>
          </a:xfrm>
        </p:grpSpPr>
        <p:sp>
          <p:nvSpPr>
            <p:cNvPr id="16" name="직사각형 15"/>
            <p:cNvSpPr/>
            <p:nvPr/>
          </p:nvSpPr>
          <p:spPr>
            <a:xfrm>
              <a:off x="1023083" y="3785597"/>
              <a:ext cx="3960813" cy="727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bIns="36000" rtlCol="0" anchor="t"/>
            <a:lstStyle/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def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fahr_to_celsius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(temp):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   return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((temp -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32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) * (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5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/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9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))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1935896" y="3513656"/>
              <a:ext cx="0" cy="35400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/>
            <p:cNvSpPr/>
            <p:nvPr/>
          </p:nvSpPr>
          <p:spPr>
            <a:xfrm>
              <a:off x="1458028" y="3204781"/>
              <a:ext cx="9541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함수이름</a:t>
              </a:r>
              <a:endParaRPr lang="ko-KR" altLang="en-US" sz="1600" dirty="0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3680876" y="3528896"/>
              <a:ext cx="0" cy="35400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385888" y="3220021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dirty="0">
                  <a:latin typeface="나눔고딕코딩" pitchFamily="49" charset="-127"/>
                  <a:ea typeface="나눔고딕코딩" pitchFamily="49" charset="-127"/>
                </a:rPr>
                <a:t>인자</a:t>
              </a: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flipV="1">
              <a:off x="3147476" y="4396741"/>
              <a:ext cx="0" cy="35369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2696071" y="4705921"/>
              <a:ext cx="9028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>
                  <a:latin typeface="나눔고딕코딩" pitchFamily="49" charset="-127"/>
                  <a:ea typeface="나눔고딕코딩" pitchFamily="49" charset="-127"/>
                </a:rPr>
                <a:t>반환 값</a:t>
              </a:r>
              <a:endParaRPr lang="ko-KR" altLang="en-US" sz="1600" b="1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037680" y="2894295"/>
            <a:ext cx="5152829" cy="1839695"/>
            <a:chOff x="5838268" y="3193059"/>
            <a:chExt cx="5152829" cy="1839695"/>
          </a:xfrm>
        </p:grpSpPr>
        <p:sp>
          <p:nvSpPr>
            <p:cNvPr id="24" name="직사각형 23"/>
            <p:cNvSpPr/>
            <p:nvPr/>
          </p:nvSpPr>
          <p:spPr>
            <a:xfrm>
              <a:off x="6119998" y="3773875"/>
              <a:ext cx="4871099" cy="727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bIns="36000" rtlCol="0" anchor="t"/>
            <a:lstStyle/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def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fahr_to_kelvin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(temp):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   return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((temp -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32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) * (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5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/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9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))+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273.15</a:t>
              </a: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6505276" y="3501934"/>
              <a:ext cx="0" cy="35400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6027408" y="3193059"/>
              <a:ext cx="1291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itchFamily="34" charset="-127"/>
                  <a:ea typeface="Noto Sans CJK KR Bold" pitchFamily="34" charset="-127"/>
                  <a:cs typeface="DejaVu Sans Mono" panose="020B0609030804020204" pitchFamily="49" charset="0"/>
                </a:rPr>
                <a:t>def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itchFamily="34" charset="-127"/>
                  <a:ea typeface="Noto Sans CJK KR Bold" pitchFamily="34" charset="-127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itchFamily="34" charset="-127"/>
                  <a:ea typeface="Noto Sans CJK KR Bold" pitchFamily="34" charset="-127"/>
                  <a:cs typeface="DejaVu Sans Mono" panose="020B0609030804020204" pitchFamily="49" charset="0"/>
                </a:rPr>
                <a:t>keywrod</a:t>
              </a: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itchFamily="34" charset="-127"/>
                <a:ea typeface="Noto Sans CJK KR Bold" pitchFamily="34" charset="-127"/>
                <a:cs typeface="DejaVu Sans Mono" panose="020B0609030804020204" pitchFamily="49" charset="0"/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8777791" y="3517174"/>
              <a:ext cx="0" cy="35400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8181417" y="3196576"/>
              <a:ext cx="1244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>
                  <a:latin typeface="Noto Sans CJK KR Bold" pitchFamily="34" charset="-127"/>
                  <a:ea typeface="Noto Sans CJK KR Bold" pitchFamily="34" charset="-127"/>
                </a:rPr>
                <a:t>parameter</a:t>
              </a: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 flipV="1">
              <a:off x="8244391" y="4385019"/>
              <a:ext cx="0" cy="35369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7954525" y="4694199"/>
              <a:ext cx="14237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>
                  <a:latin typeface="Noto Sans CJK KR Bold" pitchFamily="34" charset="-127"/>
                  <a:ea typeface="Noto Sans CJK KR Bold" pitchFamily="34" charset="-127"/>
                </a:rPr>
                <a:t>return value</a:t>
              </a: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 flipV="1">
              <a:off x="6790740" y="4385020"/>
              <a:ext cx="0" cy="35369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5838268" y="4694200"/>
              <a:ext cx="19049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>
                  <a:latin typeface="Noto Sans CJK KR Bold" pitchFamily="34" charset="-127"/>
                  <a:ea typeface="Noto Sans CJK KR Bold" pitchFamily="34" charset="-127"/>
                </a:rPr>
                <a:t>return statement</a:t>
              </a: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7818253" y="3501935"/>
              <a:ext cx="0" cy="35400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7481061" y="3193060"/>
              <a:ext cx="7024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itchFamily="34" charset="-127"/>
                  <a:ea typeface="Noto Sans CJK KR Bold" pitchFamily="34" charset="-127"/>
                  <a:cs typeface="DejaVu Sans Mono" panose="020B0609030804020204" pitchFamily="49" charset="0"/>
                </a:rPr>
                <a:t>name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291978" y="853501"/>
            <a:ext cx="548144" cy="585001"/>
            <a:chOff x="3571875" y="3565526"/>
            <a:chExt cx="714375" cy="762409"/>
          </a:xfrm>
        </p:grpSpPr>
        <p:grpSp>
          <p:nvGrpSpPr>
            <p:cNvPr id="39" name="그룹 38"/>
            <p:cNvGrpSpPr/>
            <p:nvPr/>
          </p:nvGrpSpPr>
          <p:grpSpPr>
            <a:xfrm>
              <a:off x="3571875" y="3565526"/>
              <a:ext cx="714375" cy="533728"/>
              <a:chOff x="1657350" y="3565526"/>
              <a:chExt cx="714375" cy="533728"/>
            </a:xfrm>
          </p:grpSpPr>
          <p:sp>
            <p:nvSpPr>
              <p:cNvPr id="41" name="이등변 삼각형 40"/>
              <p:cNvSpPr/>
              <p:nvPr/>
            </p:nvSpPr>
            <p:spPr>
              <a:xfrm>
                <a:off x="1752600" y="3565526"/>
                <a:ext cx="619125" cy="533728"/>
              </a:xfrm>
              <a:prstGeom prst="triangle">
                <a:avLst>
                  <a:gd name="adj" fmla="val 54615"/>
                </a:avLst>
              </a:prstGeom>
              <a:solidFill>
                <a:srgbClr val="2E00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42" name="이등변 삼각형 41"/>
              <p:cNvSpPr/>
              <p:nvPr/>
            </p:nvSpPr>
            <p:spPr>
              <a:xfrm>
                <a:off x="1657350" y="3565526"/>
                <a:ext cx="619125" cy="533728"/>
              </a:xfrm>
              <a:prstGeom prst="triangle">
                <a:avLst>
                  <a:gd name="adj" fmla="val 54615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40" name="직사각형 39"/>
            <p:cNvSpPr/>
            <p:nvPr/>
          </p:nvSpPr>
          <p:spPr>
            <a:xfrm>
              <a:off x="3630401" y="3605931"/>
              <a:ext cx="545682" cy="7220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000" spc="50" dirty="0">
                  <a:ln w="127000">
                    <a:noFill/>
                  </a:ln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정의 함수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(user-defined functions)</a:t>
            </a:r>
            <a:r>
              <a:rPr lang="en-US" altLang="ko-KR" dirty="0"/>
              <a:t>: </a:t>
            </a:r>
            <a:r>
              <a:rPr lang="ko-KR" altLang="en-US" dirty="0"/>
              <a:t>우리가 직접 만드는 함수</a:t>
            </a:r>
          </a:p>
        </p:txBody>
      </p:sp>
    </p:spTree>
    <p:extLst>
      <p:ext uri="{BB962C8B-B14F-4D97-AF65-F5344CB8AC3E}">
        <p14:creationId xmlns:p14="http://schemas.microsoft.com/office/powerpoint/2010/main" val="236587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18519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정의 함수와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내장 함수의 이해</a:t>
            </a:r>
            <a:endParaRPr lang="en-US" altLang="ko-KR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291978" y="853501"/>
            <a:ext cx="548144" cy="585001"/>
            <a:chOff x="3571875" y="3565526"/>
            <a:chExt cx="714375" cy="762409"/>
          </a:xfrm>
        </p:grpSpPr>
        <p:grpSp>
          <p:nvGrpSpPr>
            <p:cNvPr id="39" name="그룹 38"/>
            <p:cNvGrpSpPr/>
            <p:nvPr/>
          </p:nvGrpSpPr>
          <p:grpSpPr>
            <a:xfrm>
              <a:off x="3571875" y="3565526"/>
              <a:ext cx="714375" cy="533728"/>
              <a:chOff x="1657350" y="3565526"/>
              <a:chExt cx="714375" cy="533728"/>
            </a:xfrm>
          </p:grpSpPr>
          <p:sp>
            <p:nvSpPr>
              <p:cNvPr id="41" name="이등변 삼각형 40"/>
              <p:cNvSpPr/>
              <p:nvPr/>
            </p:nvSpPr>
            <p:spPr>
              <a:xfrm>
                <a:off x="1752600" y="3565526"/>
                <a:ext cx="619125" cy="533728"/>
              </a:xfrm>
              <a:prstGeom prst="triangle">
                <a:avLst>
                  <a:gd name="adj" fmla="val 54615"/>
                </a:avLst>
              </a:prstGeom>
              <a:solidFill>
                <a:srgbClr val="2E00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42" name="이등변 삼각형 41"/>
              <p:cNvSpPr/>
              <p:nvPr/>
            </p:nvSpPr>
            <p:spPr>
              <a:xfrm>
                <a:off x="1657350" y="3565526"/>
                <a:ext cx="619125" cy="533728"/>
              </a:xfrm>
              <a:prstGeom prst="triangle">
                <a:avLst>
                  <a:gd name="adj" fmla="val 54615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40" name="직사각형 39"/>
            <p:cNvSpPr/>
            <p:nvPr/>
          </p:nvSpPr>
          <p:spPr>
            <a:xfrm>
              <a:off x="3630401" y="3605931"/>
              <a:ext cx="545682" cy="7220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000" spc="50" dirty="0">
                  <a:ln w="127000">
                    <a:noFill/>
                  </a:ln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내장 함수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(built-in functions)</a:t>
            </a:r>
            <a:r>
              <a:rPr lang="en-US" altLang="ko-KR" dirty="0"/>
              <a:t>: </a:t>
            </a:r>
            <a:r>
              <a:rPr lang="ko-KR" altLang="en-US" dirty="0" err="1"/>
              <a:t>파이썬</a:t>
            </a:r>
            <a:r>
              <a:rPr lang="ko-KR" altLang="en-US" dirty="0"/>
              <a:t> 설치와 함께 이미 만들어 놓은 함수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699129"/>
              </p:ext>
            </p:extLst>
          </p:nvPr>
        </p:nvGraphicFramePr>
        <p:xfrm>
          <a:off x="679013" y="2589214"/>
          <a:ext cx="10890486" cy="3440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00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0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7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421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100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5679">
                <a:tc gridSpan="9">
                  <a:txBody>
                    <a:bodyPr/>
                    <a:lstStyle/>
                    <a:p>
                      <a:pPr algn="ctr" latinLnBrk="0"/>
                      <a:r>
                        <a:rPr lang="ko-KR" altLang="en-US" sz="1600" spc="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내장함수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89"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abs()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bytes()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dir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frozenset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Tx/>
                        <a:buNone/>
                      </a:pPr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int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Tx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max()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pow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setattr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type()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89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all()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callable()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divmod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getattr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Tx/>
                        <a:buNone/>
                      </a:pPr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isinstance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Tx/>
                        <a:buNone/>
                      </a:pPr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memoryview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print()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slice()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vars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89"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any()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chr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enumerate()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globals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Tx/>
                        <a:buNone/>
                      </a:pPr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issubclass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Tx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min() 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property()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sorted()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zip()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89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ascii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classmethod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eval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hasattr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Tx/>
                        <a:buNone/>
                      </a:pPr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iter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Tx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next()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range()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staticmethod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__import_()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089"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bin()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compile()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exec()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hash()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Tx/>
                        <a:buNone/>
                      </a:pPr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len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Tx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object()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repr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str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089"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bool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complex()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filerr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help()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Tx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list()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Tx/>
                        <a:buNone/>
                      </a:pPr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oct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reversed()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sum()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089"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breakpoint()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delattr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float()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id()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Tx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locals()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Tx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open()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round()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super()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089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bytearray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dict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format()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input()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Tx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map()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Tx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rod()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set()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tuple()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58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12123" y="3009778"/>
            <a:ext cx="5943600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인자 전달과 반환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43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715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함수 정의 구문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이름과 인자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반환 값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18519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머리는 키워드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def</a:t>
            </a:r>
            <a:endParaRPr lang="en-US" altLang="ko-KR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76369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함수 이름과 괄호</a:t>
            </a:r>
            <a:r>
              <a:rPr lang="en-US" altLang="ko-KR" dirty="0"/>
              <a:t>, </a:t>
            </a:r>
            <a:r>
              <a:rPr lang="ko-KR" altLang="en-US" dirty="0"/>
              <a:t>괄호 사이의 인자들</a:t>
            </a:r>
          </a:p>
          <a:p>
            <a:r>
              <a:rPr lang="ko-KR" altLang="en-US" dirty="0"/>
              <a:t>함수 정의의 몸체인 블록을 예고하는 콜론</a:t>
            </a:r>
            <a:r>
              <a:rPr lang="en-US" altLang="ko-KR" dirty="0"/>
              <a:t>(:)</a:t>
            </a:r>
            <a:r>
              <a:rPr lang="ko-KR" altLang="en-US" dirty="0"/>
              <a:t>이 필요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1" y="3145221"/>
            <a:ext cx="918519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몸체는 들여쓰기로 시작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3731422"/>
            <a:ext cx="76369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기능을 수행하는 문장들</a:t>
            </a:r>
          </a:p>
          <a:p>
            <a:r>
              <a:rPr lang="ko-KR" altLang="en-US" dirty="0"/>
              <a:t>마지막으로 키워드 </a:t>
            </a:r>
            <a:r>
              <a:rPr lang="en-US" altLang="ko-KR" dirty="0"/>
              <a:t>return</a:t>
            </a:r>
            <a:r>
              <a:rPr lang="ko-KR" altLang="en-US" dirty="0"/>
              <a:t>에 의한 반환 값을 돌려 주는 구문이 필요</a:t>
            </a:r>
          </a:p>
        </p:txBody>
      </p:sp>
    </p:spTree>
    <p:extLst>
      <p:ext uri="{BB962C8B-B14F-4D97-AF65-F5344CB8AC3E}">
        <p14:creationId xmlns:p14="http://schemas.microsoft.com/office/powerpoint/2010/main" val="193226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10240</TotalTime>
  <Words>1805</Words>
  <Application>Microsoft Office PowerPoint</Application>
  <PresentationFormat>와이드스크린</PresentationFormat>
  <Paragraphs>389</Paragraphs>
  <Slides>26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Noto Sans CJK KR Bold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강환수</cp:lastModifiedBy>
  <cp:revision>502</cp:revision>
  <dcterms:created xsi:type="dcterms:W3CDTF">2020-07-21T20:23:05Z</dcterms:created>
  <dcterms:modified xsi:type="dcterms:W3CDTF">2023-05-13T06:06:08Z</dcterms:modified>
</cp:coreProperties>
</file>