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26"/>
  </p:notesMasterIdLst>
  <p:sldIdLst>
    <p:sldId id="364" r:id="rId5"/>
    <p:sldId id="592" r:id="rId6"/>
    <p:sldId id="593" r:id="rId7"/>
    <p:sldId id="928" r:id="rId8"/>
    <p:sldId id="929" r:id="rId9"/>
    <p:sldId id="942" r:id="rId10"/>
    <p:sldId id="944" r:id="rId11"/>
    <p:sldId id="473" r:id="rId12"/>
    <p:sldId id="930" r:id="rId13"/>
    <p:sldId id="933" r:id="rId14"/>
    <p:sldId id="934" r:id="rId15"/>
    <p:sldId id="935" r:id="rId16"/>
    <p:sldId id="940" r:id="rId17"/>
    <p:sldId id="941" r:id="rId18"/>
    <p:sldId id="936" r:id="rId19"/>
    <p:sldId id="938" r:id="rId20"/>
    <p:sldId id="939" r:id="rId21"/>
    <p:sldId id="937" r:id="rId22"/>
    <p:sldId id="952" r:id="rId23"/>
    <p:sldId id="927" r:id="rId24"/>
    <p:sldId id="926" r:id="rId2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68">
          <p15:clr>
            <a:srgbClr val="A4A3A4"/>
          </p15:clr>
        </p15:guide>
        <p15:guide id="2" pos="465" userDrawn="1">
          <p15:clr>
            <a:srgbClr val="A4A3A4"/>
          </p15:clr>
        </p15:guide>
        <p15:guide id="3" pos="6407">
          <p15:clr>
            <a:srgbClr val="A4A3A4"/>
          </p15:clr>
        </p15:guide>
        <p15:guide id="4" orient="horz" pos="726" userDrawn="1">
          <p15:clr>
            <a:srgbClr val="A4A3A4"/>
          </p15:clr>
        </p15:guide>
        <p15:guide id="5" orient="horz" pos="1043" userDrawn="1">
          <p15:clr>
            <a:srgbClr val="A4A3A4"/>
          </p15:clr>
        </p15:guide>
        <p15:guide id="6" orient="horz" pos="4355" userDrawn="1">
          <p15:clr>
            <a:srgbClr val="A4A3A4"/>
          </p15:clr>
        </p15:guide>
        <p15:guide id="7" orient="horz" pos="4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375E"/>
    <a:srgbClr val="E3EDF9"/>
    <a:srgbClr val="DDE9F7"/>
    <a:srgbClr val="C5D9F1"/>
    <a:srgbClr val="235591"/>
    <a:srgbClr val="CEDEF2"/>
    <a:srgbClr val="B9D1ED"/>
    <a:srgbClr val="E7EFF9"/>
    <a:srgbClr val="759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8" autoAdjust="0"/>
    <p:restoredTop sz="94660"/>
  </p:normalViewPr>
  <p:slideViewPr>
    <p:cSldViewPr snapToGrid="0" showGuides="1">
      <p:cViewPr varScale="1">
        <p:scale>
          <a:sx n="169" d="100"/>
          <a:sy n="169" d="100"/>
        </p:scale>
        <p:origin x="990" y="144"/>
      </p:cViewPr>
      <p:guideLst>
        <p:guide orient="horz" pos="4468"/>
        <p:guide pos="465"/>
        <p:guide pos="6407"/>
        <p:guide orient="horz" pos="726"/>
        <p:guide orient="horz" pos="1043"/>
        <p:guide orient="horz" pos="4355"/>
        <p:guide orient="horz" pos="41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94FD-51D9-4F54-80D3-9ED57A76D8A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B04AC-2929-4856-960C-7DEB2C7B4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93401" cy="756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90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99372E48-69EF-442F-5BA9-4D7A7BCC1BCF}"/>
              </a:ext>
            </a:extLst>
          </p:cNvPr>
          <p:cNvSpPr/>
          <p:nvPr userDrawn="1"/>
        </p:nvSpPr>
        <p:spPr>
          <a:xfrm>
            <a:off x="0" y="0"/>
            <a:ext cx="7360024" cy="4760258"/>
          </a:xfrm>
          <a:custGeom>
            <a:avLst/>
            <a:gdLst>
              <a:gd name="connsiteX0" fmla="*/ 0 w 7360024"/>
              <a:gd name="connsiteY0" fmla="*/ 0 h 4760258"/>
              <a:gd name="connsiteX1" fmla="*/ 7360024 w 7360024"/>
              <a:gd name="connsiteY1" fmla="*/ 8964 h 4760258"/>
              <a:gd name="connsiteX2" fmla="*/ 2312894 w 7360024"/>
              <a:gd name="connsiteY2" fmla="*/ 4760258 h 4760258"/>
              <a:gd name="connsiteX3" fmla="*/ 0 w 7360024"/>
              <a:gd name="connsiteY3" fmla="*/ 2572870 h 4760258"/>
              <a:gd name="connsiteX4" fmla="*/ 0 w 7360024"/>
              <a:gd name="connsiteY4" fmla="*/ 0 h 476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24" h="4760258">
                <a:moveTo>
                  <a:pt x="0" y="0"/>
                </a:moveTo>
                <a:lnTo>
                  <a:pt x="7360024" y="8964"/>
                </a:lnTo>
                <a:lnTo>
                  <a:pt x="2312894" y="4760258"/>
                </a:lnTo>
                <a:lnTo>
                  <a:pt x="0" y="25728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xmlns="" id="{3F42033F-7D58-1F05-5BDB-1D3218993C2A}"/>
              </a:ext>
            </a:extLst>
          </p:cNvPr>
          <p:cNvSpPr/>
          <p:nvPr userDrawn="1"/>
        </p:nvSpPr>
        <p:spPr>
          <a:xfrm>
            <a:off x="-25398" y="4762503"/>
            <a:ext cx="5334000" cy="2794000"/>
          </a:xfrm>
          <a:custGeom>
            <a:avLst/>
            <a:gdLst>
              <a:gd name="connsiteX0" fmla="*/ 0 w 5334000"/>
              <a:gd name="connsiteY0" fmla="*/ 2146300 h 2794000"/>
              <a:gd name="connsiteX1" fmla="*/ 12700 w 5334000"/>
              <a:gd name="connsiteY1" fmla="*/ 2781300 h 2794000"/>
              <a:gd name="connsiteX2" fmla="*/ 5334000 w 5334000"/>
              <a:gd name="connsiteY2" fmla="*/ 2794000 h 2794000"/>
              <a:gd name="connsiteX3" fmla="*/ 2336800 w 5334000"/>
              <a:gd name="connsiteY3" fmla="*/ 0 h 2794000"/>
              <a:gd name="connsiteX4" fmla="*/ 0 w 5334000"/>
              <a:gd name="connsiteY4" fmla="*/ 2146300 h 279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2794000">
                <a:moveTo>
                  <a:pt x="0" y="2146300"/>
                </a:moveTo>
                <a:lnTo>
                  <a:pt x="12700" y="2781300"/>
                </a:lnTo>
                <a:lnTo>
                  <a:pt x="5334000" y="2794000"/>
                </a:lnTo>
                <a:lnTo>
                  <a:pt x="233680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438"/>
          <p:cNvSpPr>
            <a:spLocks noChangeArrowheads="1"/>
          </p:cNvSpPr>
          <p:nvPr userDrawn="1"/>
        </p:nvSpPr>
        <p:spPr bwMode="auto">
          <a:xfrm flipH="1">
            <a:off x="1316218" y="1678034"/>
            <a:ext cx="2779414" cy="67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DBBFF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C</a:t>
            </a:r>
            <a:r>
              <a:rPr lang="en-US" altLang="ko-KR" sz="4410" b="1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itchFamily="34" charset="0"/>
                <a:ea typeface="나눔스퀘어_ac ExtraBold" pitchFamily="50" charset="-127"/>
                <a:sym typeface="Monotype Sorts"/>
              </a:rPr>
              <a:t>ONTENTS</a:t>
            </a:r>
            <a:endParaRPr lang="ko-KR" altLang="en-US" sz="4410" b="1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Century Gothic" pitchFamily="34" charset="0"/>
              <a:ea typeface="나눔스퀘어_ac ExtraBold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6339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간지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6083F58-7601-88EE-FB49-BEE0354A1AB0}"/>
              </a:ext>
            </a:extLst>
          </p:cNvPr>
          <p:cNvSpPr/>
          <p:nvPr userDrawn="1"/>
        </p:nvSpPr>
        <p:spPr>
          <a:xfrm>
            <a:off x="0" y="0"/>
            <a:ext cx="10693399" cy="3683000"/>
          </a:xfrm>
          <a:prstGeom prst="rect">
            <a:avLst/>
          </a:prstGeom>
          <a:solidFill>
            <a:srgbClr val="E7E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xmlns="" id="{F07F2D5B-9663-C9FA-216B-434A2AB7D2FB}"/>
              </a:ext>
            </a:extLst>
          </p:cNvPr>
          <p:cNvSpPr/>
          <p:nvPr userDrawn="1"/>
        </p:nvSpPr>
        <p:spPr>
          <a:xfrm rot="5400000">
            <a:off x="-228598" y="2170903"/>
            <a:ext cx="2654300" cy="2197104"/>
          </a:xfrm>
          <a:prstGeom prst="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D4328A88-209C-2E0C-B377-EB76AC086D78}"/>
              </a:ext>
            </a:extLst>
          </p:cNvPr>
          <p:cNvSpPr/>
          <p:nvPr userDrawn="1"/>
        </p:nvSpPr>
        <p:spPr>
          <a:xfrm rot="5400000">
            <a:off x="-228598" y="2038351"/>
            <a:ext cx="2654300" cy="219710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xmlns="" id="{41DFA736-5218-CEF4-5CB9-57C053F655AF}"/>
              </a:ext>
            </a:extLst>
          </p:cNvPr>
          <p:cNvSpPr/>
          <p:nvPr userDrawn="1"/>
        </p:nvSpPr>
        <p:spPr>
          <a:xfrm flipV="1">
            <a:off x="0" y="0"/>
            <a:ext cx="5003800" cy="304800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xmlns="" id="{84422A9B-C032-D0D9-578D-E4FF176B80E1}"/>
              </a:ext>
            </a:extLst>
          </p:cNvPr>
          <p:cNvSpPr/>
          <p:nvPr userDrawn="1"/>
        </p:nvSpPr>
        <p:spPr>
          <a:xfrm flipH="1">
            <a:off x="7315200" y="5448300"/>
            <a:ext cx="3378200" cy="2112960"/>
          </a:xfrm>
          <a:prstGeom prst="rtTriangle">
            <a:avLst/>
          </a:prstGeom>
          <a:solidFill>
            <a:srgbClr val="CED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8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39373" cy="123111"/>
            <a:chOff x="181176" y="268395"/>
            <a:chExt cx="939373" cy="12311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85760" y="268395"/>
              <a:ext cx="63478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I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]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개요</a:t>
            </a:r>
            <a:endParaRPr lang="ko-KR" altLang="en-US" spc="-33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89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2CAE248-FA16-45B9-8F42-1357E7AC17E9}"/>
              </a:ext>
            </a:extLst>
          </p:cNvPr>
          <p:cNvSpPr/>
          <p:nvPr userDrawn="1"/>
        </p:nvSpPr>
        <p:spPr>
          <a:xfrm>
            <a:off x="0" y="7219950"/>
            <a:ext cx="10693400" cy="339724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1A09B66-FDDE-EE86-B7FF-DEFD2FFA63CB}"/>
              </a:ext>
            </a:extLst>
          </p:cNvPr>
          <p:cNvSpPr/>
          <p:nvPr userDrawn="1"/>
        </p:nvSpPr>
        <p:spPr>
          <a:xfrm>
            <a:off x="0" y="1"/>
            <a:ext cx="10693400" cy="1152000"/>
          </a:xfrm>
          <a:prstGeom prst="rect">
            <a:avLst/>
          </a:prstGeom>
          <a:solidFill>
            <a:srgbClr val="E3ED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416685A-9B9F-D8A4-B0CB-3CA6104BEA45}"/>
              </a:ext>
            </a:extLst>
          </p:cNvPr>
          <p:cNvSpPr/>
          <p:nvPr userDrawn="1"/>
        </p:nvSpPr>
        <p:spPr>
          <a:xfrm>
            <a:off x="0" y="0"/>
            <a:ext cx="1152000" cy="1152000"/>
          </a:xfrm>
          <a:prstGeom prst="rect">
            <a:avLst/>
          </a:prstGeom>
          <a:solidFill>
            <a:srgbClr val="235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ko-KR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FCBF7C9F-9C04-44B6-8FB4-E46FE8A803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8734" y="7283734"/>
            <a:ext cx="575933" cy="19475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/>
            <a:fld id="{EF774B7D-7EE3-42E6-A042-F6F760F10F80}" type="slidenum">
              <a:rPr lang="en-US" altLang="ko-KR" sz="9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KoPub돋움체 Medium" pitchFamily="18" charset="-127"/>
                <a:ea typeface="KoPub돋움체 Medium" pitchFamily="18" charset="-127"/>
              </a:rPr>
              <a:pPr lvl="0" algn="ctr"/>
              <a:t>‹#›</a:t>
            </a:fld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F5F5F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16" name="오각형 18">
            <a:extLst>
              <a:ext uri="{FF2B5EF4-FFF2-40B4-BE49-F238E27FC236}">
                <a16:creationId xmlns:a16="http://schemas.microsoft.com/office/drawing/2014/main" xmlns="" id="{31284D2B-BD4E-DD69-3B53-823D4B3DC7D7}"/>
              </a:ext>
            </a:extLst>
          </p:cNvPr>
          <p:cNvSpPr/>
          <p:nvPr userDrawn="1"/>
        </p:nvSpPr>
        <p:spPr>
          <a:xfrm>
            <a:off x="-2" y="288267"/>
            <a:ext cx="1252540" cy="216000"/>
          </a:xfrm>
          <a:prstGeom prst="homePlate">
            <a:avLst>
              <a:gd name="adj" fmla="val 34566"/>
            </a:avLst>
          </a:prstGeom>
          <a:solidFill>
            <a:srgbClr val="1C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ko-KR" altLang="en-US" sz="1100">
              <a:solidFill>
                <a:schemeClr val="bg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69BD0C74-EA64-C6DB-35DF-DFD291B52285}"/>
              </a:ext>
            </a:extLst>
          </p:cNvPr>
          <p:cNvGrpSpPr/>
          <p:nvPr userDrawn="1"/>
        </p:nvGrpSpPr>
        <p:grpSpPr>
          <a:xfrm>
            <a:off x="143076" y="334712"/>
            <a:ext cx="952999" cy="123111"/>
            <a:chOff x="181176" y="268395"/>
            <a:chExt cx="952999" cy="1231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2664F172-32BB-714C-5883-9143CDA5E5A0}"/>
                </a:ext>
              </a:extLst>
            </p:cNvPr>
            <p:cNvSpPr txBox="1"/>
            <p:nvPr/>
          </p:nvSpPr>
          <p:spPr>
            <a:xfrm>
              <a:off x="472134" y="268395"/>
              <a:ext cx="66204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[</a:t>
              </a:r>
              <a:r>
                <a:rPr lang="en-US" altLang="ko-KR" sz="800" dirty="0">
                  <a:solidFill>
                    <a:schemeClr val="bg1">
                      <a:alpha val="37000"/>
                    </a:schemeClr>
                  </a:solidFill>
                  <a:latin typeface="Century Gothic" pitchFamily="34" charset="0"/>
                  <a:ea typeface="고도 M" pitchFamily="2" charset="-127"/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CHAPTER </a:t>
              </a:r>
              <a:r>
                <a:rPr lang="en-US" altLang="ko-KR" sz="800" dirty="0">
                  <a:solidFill>
                    <a:schemeClr val="bg1"/>
                  </a:solidFill>
                </a:rPr>
                <a:t>II</a:t>
              </a:r>
              <a:r>
                <a:rPr lang="en-US" altLang="ko-KR" sz="800" dirty="0">
                  <a:solidFill>
                    <a:schemeClr val="bg1"/>
                  </a:solidFill>
                  <a:latin typeface="Century Gothic" pitchFamily="34" charset="0"/>
                  <a:ea typeface="고도 M" pitchFamily="2" charset="-127"/>
                </a:rPr>
                <a:t> ]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2863765F-8582-716D-7F9A-5969DD6315A9}"/>
                </a:ext>
              </a:extLst>
            </p:cNvPr>
            <p:cNvGrpSpPr/>
            <p:nvPr/>
          </p:nvGrpSpPr>
          <p:grpSpPr>
            <a:xfrm>
              <a:off x="181176" y="308495"/>
              <a:ext cx="190299" cy="46815"/>
              <a:chOff x="181176" y="318020"/>
              <a:chExt cx="190299" cy="46815"/>
            </a:xfrm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826605F6-F36C-CAD6-C87C-B5CF30743141}"/>
                  </a:ext>
                </a:extLst>
              </p:cNvPr>
              <p:cNvSpPr/>
              <p:nvPr/>
            </p:nvSpPr>
            <p:spPr>
              <a:xfrm rot="5400000">
                <a:off x="17794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8B28D78-B56C-56AC-EF59-85C190253A33}"/>
                  </a:ext>
                </a:extLst>
              </p:cNvPr>
              <p:cNvSpPr/>
              <p:nvPr/>
            </p:nvSpPr>
            <p:spPr>
              <a:xfrm rot="5400000">
                <a:off x="252917" y="321249"/>
                <a:ext cx="46815" cy="40358"/>
              </a:xfrm>
              <a:prstGeom prst="triangle">
                <a:avLst/>
              </a:prstGeom>
              <a:solidFill>
                <a:schemeClr val="bg1">
                  <a:alpha val="5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EC21B29E-8F9B-8608-C15B-7C60458B94B7}"/>
                  </a:ext>
                </a:extLst>
              </p:cNvPr>
              <p:cNvSpPr/>
              <p:nvPr/>
            </p:nvSpPr>
            <p:spPr>
              <a:xfrm rot="5400000">
                <a:off x="327888" y="321249"/>
                <a:ext cx="46815" cy="4035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F41EAF9-5EE6-0765-34F5-43328037B98B}"/>
              </a:ext>
            </a:extLst>
          </p:cNvPr>
          <p:cNvSpPr txBox="1"/>
          <p:nvPr userDrawn="1"/>
        </p:nvSpPr>
        <p:spPr>
          <a:xfrm>
            <a:off x="1354224" y="303936"/>
            <a:ext cx="56233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30" normalizeH="0" baseline="0">
                <a:ln>
                  <a:noFill/>
                </a:ln>
                <a:solidFill>
                  <a:srgbClr val="0D3057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defTabSz="904056" fontAlgn="ctr" latinLnBrk="0">
              <a:spcBef>
                <a:spcPct val="0"/>
              </a:spcBef>
              <a:spcAft>
                <a:spcPct val="0"/>
              </a:spcAft>
              <a:buClr>
                <a:srgbClr val="808080"/>
              </a:buClr>
              <a:buSzPct val="80000"/>
            </a:pPr>
            <a:r>
              <a:rPr lang="ko-KR" altLang="en-US" spc="-33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sym typeface="Monotype Sorts"/>
              </a:rPr>
              <a:t>과제 결과</a:t>
            </a:r>
            <a:endParaRPr lang="en-US" altLang="ko-KR" spc="-33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09687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23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34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6" r:id="rId3"/>
    <p:sldLayoutId id="2147483667" r:id="rId4"/>
    <p:sldLayoutId id="2147483669" r:id="rId5"/>
    <p:sldLayoutId id="2147483651" r:id="rId6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38"/>
          <p:cNvSpPr>
            <a:spLocks noChangeArrowheads="1"/>
          </p:cNvSpPr>
          <p:nvPr/>
        </p:nvSpPr>
        <p:spPr bwMode="auto">
          <a:xfrm flipH="1">
            <a:off x="4556664" y="4456624"/>
            <a:ext cx="1583768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2023. 4.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10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8150" y="1419810"/>
            <a:ext cx="5346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 개론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WordArt 59">
            <a:extLst>
              <a:ext uri="{FF2B5EF4-FFF2-40B4-BE49-F238E27FC236}">
                <a16:creationId xmlns:a16="http://schemas.microsoft.com/office/drawing/2014/main" xmlns="" id="{EA8B4D59-1D24-E59E-545A-C7FC242C05F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64488" y="2085582"/>
            <a:ext cx="7964425" cy="503344"/>
          </a:xfrm>
          <a:prstGeom prst="rect">
            <a:avLst/>
          </a:prstGeom>
          <a:noFill/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과제</a:t>
            </a:r>
            <a:r>
              <a:rPr lang="en-US" altLang="ko-KR" sz="1800" dirty="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1800" smtClean="0">
                <a:ln w="9525">
                  <a:noFill/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문제해결 규칙 수집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6967" y="6141453"/>
            <a:ext cx="416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산업인공지능학과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대학원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직사각형 438">
            <a:extLst>
              <a:ext uri="{FF2B5EF4-FFF2-40B4-BE49-F238E27FC236}">
                <a16:creationId xmlns:a16="http://schemas.microsoft.com/office/drawing/2014/main" xmlns="" id="{27190253-1512-0A7C-FCF3-C9FCA6A0601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856" y="5323008"/>
            <a:ext cx="35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박정식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(2023254011)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228778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(5)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구성되어야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장비이다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장비는 장치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조립체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OO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기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하부 구성품을 구성한다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무정전전원공급장치는 장치이다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노브조립체는</a:t>
            </a: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조립체이다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공유기는 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OO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기이다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VME(TBD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), HMD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하부 구성품이다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노브조립체로 구성한다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주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VME(TBD), SAR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HMD, </a:t>
            </a:r>
            <a:r>
              <a:rPr kumimoji="1" lang="ko-KR" altLang="en-US" sz="10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</a:t>
            </a:r>
            <a:endParaRPr kumimoji="1" lang="en-US" altLang="ko-KR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장치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조립체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OO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기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하부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구성품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0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장비이다 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장비는 장치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조립체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/OO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기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하부구성품으로 구성한다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 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무정전전원공급장치는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장치이다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무정전전원공급장치로 구성한다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0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노브조립체는 조립체이다 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노브조립체로 구성한다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SAR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공유기는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OO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기이다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외부조종기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SAR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신호처리기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유무선 공유기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VME(TBD), HMD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하부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구성품이다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VME(TBD), </a:t>
            </a:r>
            <a:r>
              <a:rPr kumimoji="1" lang="en-US" altLang="ko-KR" sz="105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HMD</a:t>
            </a:r>
            <a:r>
              <a:rPr kumimoji="1" lang="ko-KR" altLang="en-US" sz="105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로 </a:t>
            </a:r>
            <a:r>
              <a:rPr kumimoji="1" lang="ko-KR" altLang="en-US" sz="10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0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0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827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다목적 통제 기능을 수행할 수 있도록 다음과 같이 동일한 하드웨어로 구성하여야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장치이다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주통제장치와 보조통제장치로 구성한다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보조통제장치는 다목적 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통제기능을 수행한다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다목적 통제 기능을 수행하려면 동일한 형상이다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보조통제장치는 동일한 하드웨어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구성품으로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다목적 통제기능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동일한 하드웨어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장치이다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장치는 주통제장치와 보조통제장치로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다목적 통제기능을 가진다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동일한 형상이다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동일현 형상이다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는 동일한 하드웨어로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 다목적 통제 기능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413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05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비행체를 운용할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체계이다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부체계로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운용은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구성한다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운용한다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운용한다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운용은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조종기방식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경로점 기반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Knob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18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조종기방식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통제할 수 있어야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통제는 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자동항법방식으로 비행체를 통제한다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통제한다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비행체를 통제한다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자동항법방식으로 비행체를 통제한다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통제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06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935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외부조종기를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통해 비행체의 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운용이 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비행체를 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외부조종기로 조종기방식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 및 자동항법방식이다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 비행체를 운용한다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외부조종기는 비행체를 이착륙 운용한다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외부조종기를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비행체를 이착륙 운용한다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외부조종기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착륙 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07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8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(knob)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비행체의 고도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(TBD)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조종 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lang="ko-KR" altLang="en-US" sz="1200" kern="0" dirty="0" err="1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노브방식으로 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노브방식을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헤딩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뱅크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코스로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94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점항법방식으로 비행체를 조종가능하여야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주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보조통제장치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 방식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점항법방식으로 조종한다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점항법장식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08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04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점항법방식에서 노브를 통해 비행체 속도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고도를 조종가능하여야 한다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</a:rPr>
              <a:t>노브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방식과 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방식으로 통합하여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노브방식은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비행체의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속도로 비행체를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고도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 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방식을 조종한다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노브방식으로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방식은 고도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AND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점항법방식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AND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노브방식으로 비행체를 고도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OR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속도로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점항법방식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+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노브 방식 비행체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09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33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자동항법방식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자동이륙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자동임무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자동착륙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으로 조종가능하여야 한다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</a:t>
            </a:r>
            <a:r>
              <a:rPr lang="ko-KR" altLang="en-US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자동항법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자동이륙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자동임무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자동착륙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보조장치는 비행체를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자동항법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자동이륙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자동임무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자동착륙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자동이륙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자동임무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자동착륙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조종한다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조종한다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비행체를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자동항법방식을 갖는다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주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보조통제장치는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비행체를 자동항법방식으로 조종한다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자동항법방식 조종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(2)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51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(3)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11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수송드론 비행체의 체공시간은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 이상이어야 한다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8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r>
              <a:rPr lang="en-US" altLang="ko-KR" sz="18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).</a:t>
            </a:r>
            <a:r>
              <a:rPr lang="en-US" altLang="ko-KR" sz="18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체공시간 동안 비행을 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비행체의 체공시간은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시간 이상이다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조건을 갖는다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 조건은 </a:t>
            </a:r>
            <a:r>
              <a:rPr lang="ko-KR" altLang="en-US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기준이다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체공시간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100%,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, AGL 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표준대기 기준</a:t>
            </a:r>
            <a:endParaRPr lang="en-US" altLang="ko-KR" sz="1200" kern="0" dirty="0" smtClean="0">
              <a:solidFill>
                <a:srgbClr val="000000"/>
              </a:solidFill>
              <a:ea typeface="KoPub돋움체 Medium" panose="02020603020101020101" pitchFamily="18" charset="-127"/>
              <a:cs typeface="KoPubWorld돋움체 Light" panose="00000300000000000000" pitchFamily="2" charset="-127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비행체를 구성한다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체공시간이 존재한다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조건이 있다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조건은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탑재중량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200kg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AND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수소연료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100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% AND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배터리 완충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AND AGL 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600m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(MSL 800m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이하</a:t>
            </a:r>
            <a:r>
              <a:rPr lang="en-US" altLang="ko-KR" sz="1200" kern="0" dirty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) AND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국제 </a:t>
            </a:r>
            <a:r>
              <a:rPr lang="ko-KR" altLang="en-US" sz="1200" ker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표준대기 </a:t>
            </a:r>
            <a:r>
              <a:rPr lang="ko-KR" altLang="en-US" sz="1200" kern="0" smtClean="0">
                <a:solidFill>
                  <a:srgbClr val="000000"/>
                </a:solidFill>
                <a:ea typeface="KoPub돋움체 Medium" panose="02020603020101020101" pitchFamily="18" charset="-127"/>
                <a:cs typeface="KoPubWorld돋움체 Light" panose="00000300000000000000" pitchFamily="2" charset="-127"/>
              </a:rPr>
              <a:t>기준이다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시간이 존재한다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체공시간은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시간 이상이다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 체공시간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704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1" y="2275886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322DAA6F-0D18-4673-97C5-86655519A657}"/>
              </a:ext>
            </a:extLst>
          </p:cNvPr>
          <p:cNvCxnSpPr/>
          <p:nvPr/>
        </p:nvCxnSpPr>
        <p:spPr>
          <a:xfrm>
            <a:off x="5691452" y="2969208"/>
            <a:ext cx="356556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50000" y="1881026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ko-KR" altLang="en-US" sz="2000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과제 </a:t>
            </a:r>
            <a:r>
              <a:rPr lang="ko-KR" altLang="en-US" sz="2000" spc="-55" dirty="0">
                <a:ln>
                  <a:solidFill>
                    <a:srgbClr val="4F81BD">
                      <a:alpha val="0"/>
                    </a:srgbClr>
                  </a:solidFill>
                </a:ln>
                <a:ea typeface="KoPub돋움체 Light" panose="02020603020101020101" pitchFamily="18" charset="-127"/>
              </a:rPr>
              <a:t>개요</a:t>
            </a: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auto">
          <a:xfrm>
            <a:off x="5772358" y="1797378"/>
            <a:ext cx="750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sz="2800" spc="-165" dirty="0">
                <a:ln w="0">
                  <a:solidFill>
                    <a:prstClr val="white">
                      <a:alpha val="0"/>
                    </a:prstClr>
                  </a:solidFill>
                </a:ln>
                <a:latin typeface="+mn-lt"/>
                <a:ea typeface="KoPub바탕체 Light" panose="02020603020101020101" pitchFamily="18" charset="-127"/>
              </a:rPr>
              <a:t>I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5632411" y="2275886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250000" y="2576038"/>
            <a:ext cx="952184" cy="307777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spcBef>
                <a:spcPts val="441"/>
              </a:spcBef>
              <a:defRPr sz="2205" spc="-55">
                <a:ln>
                  <a:solidFill>
                    <a:srgbClr val="4F81BD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sz="2000" dirty="0" smtClean="0">
                <a:latin typeface="+mn-lt"/>
              </a:rPr>
              <a:t>과제 결과</a:t>
            </a:r>
            <a:endParaRPr lang="ko-KR" altLang="en-US" sz="2000" dirty="0">
              <a:latin typeface="+mn-lt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657581" y="249239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fontAlgn="auto" latinLnBrk="0">
              <a:spcBef>
                <a:spcPts val="0"/>
              </a:spcBef>
              <a:defRPr kumimoji="1" sz="2000" spc="-150">
                <a:ln w="0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 marL="742950" indent="-285750" eaLnBrk="0" hangingPunct="0">
              <a:defRPr kumimoji="1"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2800" dirty="0">
                <a:ln w="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Ⅱ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5632412" y="2969208"/>
            <a:ext cx="3572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37"/>
    </mc:Choice>
    <mc:Fallback xmlns="">
      <p:transition spd="slow" advTm="169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4267" y="2880181"/>
            <a:ext cx="4402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17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9">
            <a:extLst>
              <a:ext uri="{FF2B5EF4-FFF2-40B4-BE49-F238E27FC236}">
                <a16:creationId xmlns:a16="http://schemas.microsoft.com/office/drawing/2014/main" xmlns="" id="{A170F6AF-358D-2CF8-0951-634362CA73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09347" y="4774406"/>
            <a:ext cx="3208105" cy="466725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17" dirty="0">
              <a:ln w="952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과제 </a:t>
              </a: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개요</a:t>
              </a:r>
            </a:p>
          </p:txBody>
        </p:sp>
      </p:grpSp>
      <p:sp>
        <p:nvSpPr>
          <p:cNvPr id="8" name="직사각형 438">
            <a:extLst>
              <a:ext uri="{FF2B5EF4-FFF2-40B4-BE49-F238E27FC236}">
                <a16:creationId xmlns:a16="http://schemas.microsoft.com/office/drawing/2014/main" xmlns="" id="{ABA9106A-5DDD-4818-B813-E4C5E2DEBD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0620" y="4160436"/>
            <a:ext cx="2773836" cy="1120563"/>
          </a:xfrm>
          <a:prstGeom prst="rect">
            <a:avLst/>
          </a:prstGeom>
        </p:spPr>
        <p:txBody>
          <a:bodyPr wrap="none" lIns="0" tIns="0" rIns="0" bIns="0" rtlCol="0" anchor="ctr" anchorCtr="0">
            <a:spAutoFit/>
          </a:bodyPr>
          <a:lstStyle/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1.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과제 </a:t>
            </a:r>
            <a:r>
              <a:rPr lang="ko-KR" altLang="en-US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개요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2.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현장 문제 선정 내용</a:t>
            </a:r>
            <a:endParaRPr lang="en-US" altLang="ko-KR" sz="2205" spc="-55" dirty="0" smtClean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  <a:p>
            <a:pPr>
              <a:spcBef>
                <a:spcPts val="441"/>
              </a:spcBef>
            </a:pPr>
            <a:r>
              <a:rPr lang="en-US" altLang="ko-KR" sz="2205" spc="-55" dirty="0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3</a:t>
            </a:r>
            <a:r>
              <a:rPr lang="en-US" altLang="ko-KR" sz="2205" spc="-55" dirty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. </a:t>
            </a:r>
            <a:r>
              <a:rPr lang="ko-KR" altLang="en-US" sz="2205" spc="-55" smtClean="0">
                <a:ln>
                  <a:solidFill>
                    <a:srgbClr val="4F81BD">
                      <a:alpha val="0"/>
                    </a:srgbClr>
                  </a:solidFill>
                </a:ln>
                <a:latin typeface="+mn-ea"/>
                <a:sym typeface="Monotype Sorts"/>
              </a:rPr>
              <a:t>규칙 획득 목록</a:t>
            </a:r>
            <a:endParaRPr lang="en-US" altLang="ko-KR" sz="2205" spc="-55" dirty="0">
              <a:ln>
                <a:solidFill>
                  <a:srgbClr val="4F81BD">
                    <a:alpha val="0"/>
                  </a:srgbClr>
                </a:solidFill>
              </a:ln>
              <a:latin typeface="+mn-ea"/>
              <a:sym typeface="Monotype Sorts"/>
            </a:endParaRPr>
          </a:p>
        </p:txBody>
      </p:sp>
    </p:spTree>
    <p:extLst>
      <p:ext uri="{BB962C8B-B14F-4D97-AF65-F5344CB8AC3E}">
        <p14:creationId xmlns:p14="http://schemas.microsoft.com/office/powerpoint/2010/main" val="8985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340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과제 </a:t>
            </a:r>
            <a:r>
              <a:rPr lang="ko-KR" altLang="en-US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1354224" y="1830203"/>
            <a:ext cx="75819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과제명</a:t>
            </a: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정보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현장의 문제를 선정하여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해당 문제를 해결하기 위한 규칙 설정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수집된 규칙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이상 구성하여 슬라이드 제출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 마감일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2023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년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일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월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파워포인트 작성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en-US" altLang="ko-KR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파일 제출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   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산업인공지능 </a:t>
            </a:r>
            <a:r>
              <a:rPr kumimoji="1"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개론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과제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1_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문제해결 규칙 수집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_</a:t>
            </a:r>
            <a:r>
              <a:rPr kumimoji="1" lang="ko-KR" altLang="en-US" sz="18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박정식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pptx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현장 문제 선정 내용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598780"/>
            <a:ext cx="58162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현장 문제 선정 제목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요구사항 정의를 위한 규칙 수집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선정 사유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개발 업무의 시작점은 무엇을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어떻게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누가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할것인지에 대한 식별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Top-&gt;Down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형식의 개발 규격을 정의하고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정의된 규격을 기준으로 세분화 되어 개발 범위 및 요구사항을 정의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Tx/>
              <a:buChar char="-"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신규 인원 및 경력자 기준에서 새로운 업무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/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분야에 따른 레벨별 요구사항의 정의 규칙이 필요함</a:t>
            </a:r>
            <a:endParaRPr kumimoji="1" lang="en-US" altLang="ko-KR" sz="18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과제 제출물 작성 내용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   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-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현재 진행중인 개발 업무에 대한 규격서 내용을 기준으로 유형 및 계층 구분에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따른 항목을 선택하여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이상 규칙을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수집하고 판단의 정보를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작성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하여 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제출함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현장 문제 선정 내용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35" y="2758974"/>
            <a:ext cx="3887788" cy="238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8598" y="5270782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계층별 요구사항 </a:t>
            </a:r>
            <a:r>
              <a:rPr lang="ko-KR" altLang="en-US" sz="1000" smtClean="0"/>
              <a:t>정의 예시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598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27892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획득 목록 정리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33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획득 목록 정리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규칙 수집 항목 수 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34</a:t>
            </a:r>
            <a:r>
              <a:rPr kumimoji="1" lang="ko-KR" altLang="en-US" sz="18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개</a:t>
            </a:r>
            <a:r>
              <a:rPr kumimoji="1" lang="en-US" altLang="ko-KR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D8529351-5C99-92CC-4248-0A22A9AB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1207"/>
              </p:ext>
            </p:extLst>
          </p:nvPr>
        </p:nvGraphicFramePr>
        <p:xfrm>
          <a:off x="738188" y="1655763"/>
          <a:ext cx="9432926" cy="5257803"/>
        </p:xfrm>
        <a:graphic>
          <a:graphicData uri="http://schemas.openxmlformats.org/drawingml/2006/table">
            <a:tbl>
              <a:tblPr/>
              <a:tblGrid>
                <a:gridCol w="599545"/>
                <a:gridCol w="795867">
                  <a:extLst>
                    <a:ext uri="{9D8B030D-6E8A-4147-A177-3AD203B41FA5}">
                      <a16:colId xmlns:a16="http://schemas.microsoft.com/office/drawing/2014/main" xmlns="" val="11135837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xmlns="" val="4084340778"/>
                    </a:ext>
                  </a:extLst>
                </a:gridCol>
                <a:gridCol w="6232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87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121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</a:rPr>
                        <a:t>번호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구 분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분류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KoPubWorldDotum Medium" panose="000006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규칙 분석 내용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Dotum Medium" panose="000006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Dotum Medium" panose="00000600000000000000" pitchFamily="2" charset="-127"/>
                        </a:rPr>
                        <a:t>비 고</a:t>
                      </a: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8889609"/>
                  </a:ext>
                </a:extLst>
              </a:tr>
              <a:tr h="554492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체계는 비행체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UAM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실증진흥센터로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부체계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지상체는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 지상통제장비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연동처리장비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지상데이터링크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 차량으로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지상통제장비는 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VME(TBD), SAR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신호처리기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유무선 공유기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무정전전원공급장치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외부조종기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HMD,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노브조립체로 구성되어야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구성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다목적 통제 기능을 수행할 수 있도록 다음과 같이 동일한 하드웨어로 구성하여야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5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체계는 조종기방식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경로점 기반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Knob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점항법방식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비행체를 운용할 수 있어야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6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부체계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지상체는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조종기방식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경로점 기반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Knob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점항법방식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비행체를 운용할 수 있어야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7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자동항법방식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자동이륙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자동임무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자동착륙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으로 조종가능하여야 한다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8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노브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(knob)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방식으로 비행체의 고도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속도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헤딩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뱅크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코스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(TBD)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를 조종 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9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점항법방식으로 비행체를 조종가능하여야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10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점항법방식에서 노브를 통해 비행체 속도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고도를 조종가능하여야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4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007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11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장치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보조통제장치는 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외부조종기를 통해 비행체의 이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/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착륙 운용이 가능하여야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014"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12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성능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체계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43056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수송드론 비행체의 체공시간은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시간 이상이어야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탑재중량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200kg,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수소연료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100%,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배터리 완충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, AGL 600m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이하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(MSL 800m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이하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), </a:t>
                      </a: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국제 표준대기 기준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).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10800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KoPub돋움체 Medium" panose="02020603020101020101" pitchFamily="18" charset="-127"/>
                          <a:cs typeface="KoPubWorld돋움체 Light" panose="00000300000000000000" pitchFamily="2" charset="-127"/>
                        </a:rPr>
                        <a:t>3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KoPub돋움체 Medium" panose="02020603020101020101" pitchFamily="18" charset="-127"/>
                        <a:cs typeface="KoPubWorld돋움체 Light" panose="00000300000000000000" pitchFamily="2" charset="-127"/>
                      </a:endParaRPr>
                    </a:p>
                  </a:txBody>
                  <a:tcPr marL="64770" marR="6477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09599" y="2614929"/>
            <a:ext cx="4512330" cy="923330"/>
            <a:chOff x="490091" y="2371720"/>
            <a:chExt cx="3975585" cy="837453"/>
          </a:xfrm>
        </p:grpSpPr>
        <p:sp>
          <p:nvSpPr>
            <p:cNvPr id="15" name="직사각형 438"/>
            <p:cNvSpPr>
              <a:spLocks noChangeArrowheads="1"/>
            </p:cNvSpPr>
            <p:nvPr/>
          </p:nvSpPr>
          <p:spPr bwMode="auto">
            <a:xfrm flipH="1">
              <a:off x="490091" y="2371720"/>
              <a:ext cx="672878" cy="837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en-US" altLang="ko-KR" sz="600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  <a:sym typeface="Monotype Sorts"/>
                </a:rPr>
                <a:t>Ⅰ</a:t>
              </a:r>
            </a:p>
          </p:txBody>
        </p:sp>
        <p:sp>
          <p:nvSpPr>
            <p:cNvPr id="16" name="직사각형 438"/>
            <p:cNvSpPr>
              <a:spLocks noChangeArrowheads="1"/>
            </p:cNvSpPr>
            <p:nvPr/>
          </p:nvSpPr>
          <p:spPr bwMode="auto">
            <a:xfrm flipH="1">
              <a:off x="2314988" y="2502095"/>
              <a:ext cx="2150688" cy="615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defTabSz="904056" fontAlgn="ctr" latinLnBrk="0">
                <a:spcBef>
                  <a:spcPct val="0"/>
                </a:spcBef>
                <a:spcAft>
                  <a:spcPct val="0"/>
                </a:spcAft>
                <a:buClr>
                  <a:srgbClr val="808080"/>
                </a:buClr>
                <a:buSzPct val="80000"/>
              </a:pPr>
              <a:r>
                <a:rPr lang="ko-KR" altLang="en-US" sz="4410" spc="-33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개발 </a:t>
              </a:r>
              <a:r>
                <a:rPr lang="ko-KR" altLang="en-US" sz="4410" spc="-33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/>
                </a:rPr>
                <a:t>결과</a:t>
              </a:r>
              <a:endParaRPr lang="ko-KR" altLang="en-US" sz="4410" spc="-33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9"/>
    </mc:Choice>
    <mc:Fallback xmlns="">
      <p:transition spd="slow" advTm="128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>
                <a:latin typeface="+mn-ea"/>
                <a:ea typeface="+mn-ea"/>
              </a:rPr>
              <a:t>규칙 </a:t>
            </a:r>
            <a:r>
              <a:rPr lang="ko-KR" altLang="en-US" smtClean="0">
                <a:latin typeface="+mn-ea"/>
                <a:ea typeface="+mn-ea"/>
              </a:rPr>
              <a:t>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01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비행체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실증진흥센터로 구성되어야 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체계이다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실증진흥센터는 부체계이다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체계는 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 부체계로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 체계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(System),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(Sub-System)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탑재중량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200kg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수송드론은 체계이다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부체계를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비행체는 부체계이다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비행체를 부체계로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지상체를 부체계로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실증진흥센터는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체계는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UAM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실증진흥센터를 부체계로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55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DA155E7-BBDC-6C1F-79EC-D5BA3AAD1CD5}"/>
              </a:ext>
            </a:extLst>
          </p:cNvPr>
          <p:cNvSpPr txBox="1"/>
          <p:nvPr/>
        </p:nvSpPr>
        <p:spPr>
          <a:xfrm>
            <a:off x="1354224" y="686383"/>
            <a:ext cx="16991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smtClean="0">
                <a:latin typeface="+mn-ea"/>
                <a:ea typeface="+mn-ea"/>
              </a:rPr>
              <a:t>규칙 수집</a:t>
            </a:r>
            <a:r>
              <a:rPr lang="en-US" altLang="ko-KR" dirty="0" smtClean="0">
                <a:latin typeface="+mn-ea"/>
                <a:ea typeface="+mn-ea"/>
              </a:rPr>
              <a:t>(4)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6213BAB-2234-FB64-D46B-C482F0826430}"/>
              </a:ext>
            </a:extLst>
          </p:cNvPr>
          <p:cNvSpPr txBox="1"/>
          <p:nvPr/>
        </p:nvSpPr>
        <p:spPr>
          <a:xfrm>
            <a:off x="608421" y="693067"/>
            <a:ext cx="33983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79BE46-05F8-AB6B-ACE1-8963D20B8129}"/>
              </a:ext>
            </a:extLst>
          </p:cNvPr>
          <p:cNvSpPr txBox="1"/>
          <p:nvPr/>
        </p:nvSpPr>
        <p:spPr>
          <a:xfrm>
            <a:off x="738188" y="1655763"/>
            <a:ext cx="9432924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원문 </a:t>
            </a:r>
            <a:r>
              <a:rPr kumimoji="1"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지상통제장비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800" b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차량으로 구성되어야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한다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규칙 획득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</a:t>
            </a: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체계이다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장비로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차량은 장비이다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64770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</a:t>
            </a: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차량으로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대상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속성</a:t>
            </a:r>
            <a:r>
              <a:rPr kumimoji="1" lang="en-US" altLang="ko-KR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, </a:t>
            </a:r>
            <a:r>
              <a:rPr kumimoji="1" lang="ko-KR" altLang="en-US" sz="1800" b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행동 또는 판단의 정보 추출</a:t>
            </a:r>
            <a:endParaRPr kumimoji="1" lang="en-US" altLang="ko-KR" sz="1800" b="1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대상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연동처리장비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속성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,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ko-KR" altLang="en-US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판단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: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kumimoji="1" lang="ko-KR" altLang="en-US" sz="18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305480"/>
                </a:solidFill>
                <a:latin typeface="+mn-ea"/>
              </a:rPr>
              <a:t>표현</a:t>
            </a:r>
            <a:endParaRPr kumimoji="1" lang="en-US" altLang="ko-KR" sz="18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305480"/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부체계이다 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부체계는 장비를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</a:t>
            </a: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지상통제장비는 장비이다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지상통제장비를 장비로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지상데이터링크는 장비이다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지상데이터링크를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장비로 구성한다</a:t>
            </a:r>
            <a:r>
              <a:rPr kumimoji="1" lang="en-US" altLang="ko-KR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  <a:endParaRPr kumimoji="1" lang="en-US" altLang="ko-KR" sz="12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  <a:p>
            <a:pPr marL="64770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IF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차량은 장비이다 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THEN 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지상체는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 차량</a:t>
            </a:r>
            <a:r>
              <a:rPr kumimoji="1"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를 </a:t>
            </a:r>
            <a:r>
              <a:rPr kumimoji="1" lang="ko-KR" altLang="en-US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장비로 구성한다</a:t>
            </a:r>
            <a:r>
              <a:rPr kumimoji="1"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.</a:t>
            </a:r>
          </a:p>
          <a:p>
            <a:pPr marL="361950" lvl="1">
              <a:spcBef>
                <a:spcPts val="600"/>
              </a:spcBef>
            </a:pPr>
            <a:endParaRPr kumimoji="1" lang="en-US" altLang="ko-KR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4B195E6-DD64-A285-5751-B24D3F8B5AC1}"/>
              </a:ext>
            </a:extLst>
          </p:cNvPr>
          <p:cNvSpPr/>
          <p:nvPr/>
        </p:nvSpPr>
        <p:spPr>
          <a:xfrm>
            <a:off x="738188" y="1152525"/>
            <a:ext cx="7954883" cy="29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285750" lvl="0" indent="-285750" defTabSz="9144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kumimoji="1" lang="ko-KR" altLang="en-US" sz="18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지상체</a:t>
            </a:r>
            <a:r>
              <a:rPr kumimoji="1" lang="ko-KR" altLang="en-US" sz="18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 구성</a:t>
            </a:r>
            <a:endParaRPr kumimoji="1" lang="en-US" altLang="ko-KR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4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9A696295C964DA3E0D078DF98B28B" ma:contentTypeVersion="6" ma:contentTypeDescription="새 문서를 만듭니다." ma:contentTypeScope="" ma:versionID="626c49da91b388424554cbe81ee06ff6">
  <xsd:schema xmlns:xsd="http://www.w3.org/2001/XMLSchema" xmlns:xs="http://www.w3.org/2001/XMLSchema" xmlns:p="http://schemas.microsoft.com/office/2006/metadata/properties" xmlns:ns2="5c6d63e0-0016-48e9-ab96-fc98f7cfbb25" targetNamespace="http://schemas.microsoft.com/office/2006/metadata/properties" ma:root="true" ma:fieldsID="804ee1cb93928d4d37517a4a86de1498" ns2:_="">
    <xsd:import namespace="5c6d63e0-0016-48e9-ab96-fc98f7cfb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d63e0-0016-48e9-ab96-fc98f7cfb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0839D0-87F7-4740-B96F-9D3B216C1255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5c6d63e0-0016-48e9-ab96-fc98f7cfbb25"/>
  </ds:schemaRefs>
</ds:datastoreItem>
</file>

<file path=customXml/itemProps2.xml><?xml version="1.0" encoding="utf-8"?>
<ds:datastoreItem xmlns:ds="http://schemas.openxmlformats.org/officeDocument/2006/customXml" ds:itemID="{D69CB438-F413-4F09-9789-96CE12C391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d63e0-0016-48e9-ab96-fc98f7cfb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8780D0-1367-4167-B1FD-49175C81CE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10933</TotalTime>
  <Words>2175</Words>
  <Application>Microsoft Office PowerPoint</Application>
  <PresentationFormat>사용자 지정</PresentationFormat>
  <Paragraphs>311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6" baseType="lpstr">
      <vt:lpstr>HY헤드라인M</vt:lpstr>
      <vt:lpstr>KoPubWorldDotum Medium</vt:lpstr>
      <vt:lpstr>KoPubWorld돋움체 Light</vt:lpstr>
      <vt:lpstr>KoPub돋움체 Light</vt:lpstr>
      <vt:lpstr>KoPub돋움체 Medium</vt:lpstr>
      <vt:lpstr>KoPub바탕체 Light</vt:lpstr>
      <vt:lpstr>Monotype Sorts</vt:lpstr>
      <vt:lpstr>고도 M</vt:lpstr>
      <vt:lpstr>나눔스퀘어</vt:lpstr>
      <vt:lpstr>나눔스퀘어_ac ExtraBold</vt:lpstr>
      <vt:lpstr>맑은 고딕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YOONA</dc:creator>
  <cp:lastModifiedBy>Microsoft 계정</cp:lastModifiedBy>
  <cp:revision>628</cp:revision>
  <dcterms:created xsi:type="dcterms:W3CDTF">2021-08-25T03:19:02Z</dcterms:created>
  <dcterms:modified xsi:type="dcterms:W3CDTF">2023-04-07T11:45:10Z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0x0101008B69A696295C964DA3E0D078DF98B28B</vt:lpwstr>
  </property>
</Properties>
</file>