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4"/>
  </p:sldMasterIdLst>
  <p:notesMasterIdLst>
    <p:notesMasterId r:id="rId31"/>
  </p:notesMasterIdLst>
  <p:sldIdLst>
    <p:sldId id="364" r:id="rId5"/>
    <p:sldId id="592" r:id="rId6"/>
    <p:sldId id="593" r:id="rId7"/>
    <p:sldId id="928" r:id="rId8"/>
    <p:sldId id="929" r:id="rId9"/>
    <p:sldId id="955" r:id="rId10"/>
    <p:sldId id="954" r:id="rId11"/>
    <p:sldId id="956" r:id="rId12"/>
    <p:sldId id="957" r:id="rId13"/>
    <p:sldId id="958" r:id="rId14"/>
    <p:sldId id="960" r:id="rId15"/>
    <p:sldId id="959" r:id="rId16"/>
    <p:sldId id="944" r:id="rId17"/>
    <p:sldId id="473" r:id="rId18"/>
    <p:sldId id="935" r:id="rId19"/>
    <p:sldId id="952" r:id="rId20"/>
    <p:sldId id="930" r:id="rId21"/>
    <p:sldId id="940" r:id="rId22"/>
    <p:sldId id="933" r:id="rId23"/>
    <p:sldId id="934" r:id="rId24"/>
    <p:sldId id="941" r:id="rId25"/>
    <p:sldId id="936" r:id="rId26"/>
    <p:sldId id="938" r:id="rId27"/>
    <p:sldId id="939" r:id="rId28"/>
    <p:sldId id="953" r:id="rId29"/>
    <p:sldId id="926" r:id="rId30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68">
          <p15:clr>
            <a:srgbClr val="A4A3A4"/>
          </p15:clr>
        </p15:guide>
        <p15:guide id="2" pos="465" userDrawn="1">
          <p15:clr>
            <a:srgbClr val="A4A3A4"/>
          </p15:clr>
        </p15:guide>
        <p15:guide id="3" pos="6407">
          <p15:clr>
            <a:srgbClr val="A4A3A4"/>
          </p15:clr>
        </p15:guide>
        <p15:guide id="4" orient="horz" pos="726" userDrawn="1">
          <p15:clr>
            <a:srgbClr val="A4A3A4"/>
          </p15:clr>
        </p15:guide>
        <p15:guide id="5" orient="horz" pos="1043" userDrawn="1">
          <p15:clr>
            <a:srgbClr val="A4A3A4"/>
          </p15:clr>
        </p15:guide>
        <p15:guide id="6" orient="horz" pos="4355" userDrawn="1">
          <p15:clr>
            <a:srgbClr val="A4A3A4"/>
          </p15:clr>
        </p15:guide>
        <p15:guide id="7" orient="horz" pos="4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7375E"/>
    <a:srgbClr val="E3EDF9"/>
    <a:srgbClr val="DDE9F7"/>
    <a:srgbClr val="C5D9F1"/>
    <a:srgbClr val="235591"/>
    <a:srgbClr val="CEDEF2"/>
    <a:srgbClr val="B9D1ED"/>
    <a:srgbClr val="E7EFF9"/>
    <a:srgbClr val="7597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620" y="222"/>
      </p:cViewPr>
      <p:guideLst>
        <p:guide orient="horz" pos="4468"/>
        <p:guide pos="465"/>
        <p:guide pos="6407"/>
        <p:guide orient="horz" pos="726"/>
        <p:guide orient="horz" pos="1043"/>
        <p:guide orient="horz" pos="4355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E94FD-51D9-4F54-80D3-9ED57A76D8A7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B04AC-2929-4856-960C-7DEB2C7B4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246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0693401" cy="756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90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표지간지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xmlns="" id="{99372E48-69EF-442F-5BA9-4D7A7BCC1BCF}"/>
              </a:ext>
            </a:extLst>
          </p:cNvPr>
          <p:cNvSpPr/>
          <p:nvPr userDrawn="1"/>
        </p:nvSpPr>
        <p:spPr>
          <a:xfrm>
            <a:off x="0" y="0"/>
            <a:ext cx="7360024" cy="4760258"/>
          </a:xfrm>
          <a:custGeom>
            <a:avLst/>
            <a:gdLst>
              <a:gd name="connsiteX0" fmla="*/ 0 w 7360024"/>
              <a:gd name="connsiteY0" fmla="*/ 0 h 4760258"/>
              <a:gd name="connsiteX1" fmla="*/ 7360024 w 7360024"/>
              <a:gd name="connsiteY1" fmla="*/ 8964 h 4760258"/>
              <a:gd name="connsiteX2" fmla="*/ 2312894 w 7360024"/>
              <a:gd name="connsiteY2" fmla="*/ 4760258 h 4760258"/>
              <a:gd name="connsiteX3" fmla="*/ 0 w 7360024"/>
              <a:gd name="connsiteY3" fmla="*/ 2572870 h 4760258"/>
              <a:gd name="connsiteX4" fmla="*/ 0 w 7360024"/>
              <a:gd name="connsiteY4" fmla="*/ 0 h 476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24" h="4760258">
                <a:moveTo>
                  <a:pt x="0" y="0"/>
                </a:moveTo>
                <a:lnTo>
                  <a:pt x="7360024" y="8964"/>
                </a:lnTo>
                <a:lnTo>
                  <a:pt x="2312894" y="4760258"/>
                </a:lnTo>
                <a:lnTo>
                  <a:pt x="0" y="257287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xmlns="" id="{3F42033F-7D58-1F05-5BDB-1D3218993C2A}"/>
              </a:ext>
            </a:extLst>
          </p:cNvPr>
          <p:cNvSpPr/>
          <p:nvPr userDrawn="1"/>
        </p:nvSpPr>
        <p:spPr>
          <a:xfrm>
            <a:off x="-25398" y="4762503"/>
            <a:ext cx="5334000" cy="2794000"/>
          </a:xfrm>
          <a:custGeom>
            <a:avLst/>
            <a:gdLst>
              <a:gd name="connsiteX0" fmla="*/ 0 w 5334000"/>
              <a:gd name="connsiteY0" fmla="*/ 2146300 h 2794000"/>
              <a:gd name="connsiteX1" fmla="*/ 12700 w 5334000"/>
              <a:gd name="connsiteY1" fmla="*/ 2781300 h 2794000"/>
              <a:gd name="connsiteX2" fmla="*/ 5334000 w 5334000"/>
              <a:gd name="connsiteY2" fmla="*/ 2794000 h 2794000"/>
              <a:gd name="connsiteX3" fmla="*/ 2336800 w 5334000"/>
              <a:gd name="connsiteY3" fmla="*/ 0 h 2794000"/>
              <a:gd name="connsiteX4" fmla="*/ 0 w 5334000"/>
              <a:gd name="connsiteY4" fmla="*/ 2146300 h 27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0" h="2794000">
                <a:moveTo>
                  <a:pt x="0" y="2146300"/>
                </a:moveTo>
                <a:lnTo>
                  <a:pt x="12700" y="2781300"/>
                </a:lnTo>
                <a:lnTo>
                  <a:pt x="5334000" y="2794000"/>
                </a:lnTo>
                <a:lnTo>
                  <a:pt x="2336800" y="0"/>
                </a:lnTo>
                <a:lnTo>
                  <a:pt x="0" y="214630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438"/>
          <p:cNvSpPr>
            <a:spLocks noChangeArrowheads="1"/>
          </p:cNvSpPr>
          <p:nvPr userDrawn="1"/>
        </p:nvSpPr>
        <p:spPr bwMode="auto">
          <a:xfrm flipH="1">
            <a:off x="1316218" y="1678034"/>
            <a:ext cx="2779414" cy="67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904056" fontAlgn="ctr" latinLnBrk="0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80000"/>
            </a:pPr>
            <a:r>
              <a:rPr lang="en-US" altLang="ko-KR" sz="4410" b="1" spc="-33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7DBBFF"/>
                </a:solidFill>
                <a:latin typeface="Century Gothic" pitchFamily="34" charset="0"/>
                <a:ea typeface="나눔스퀘어_ac ExtraBold" pitchFamily="50" charset="-127"/>
                <a:sym typeface="Monotype Sorts"/>
              </a:rPr>
              <a:t>C</a:t>
            </a:r>
            <a:r>
              <a:rPr lang="en-US" altLang="ko-KR" sz="4410" b="1" spc="-33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itchFamily="34" charset="0"/>
                <a:ea typeface="나눔스퀘어_ac ExtraBold" pitchFamily="50" charset="-127"/>
                <a:sym typeface="Monotype Sorts"/>
              </a:rPr>
              <a:t>ONTENTS</a:t>
            </a:r>
            <a:endParaRPr lang="ko-KR" altLang="en-US" sz="4410" b="1" spc="-33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Century Gothic" pitchFamily="34" charset="0"/>
              <a:ea typeface="나눔스퀘어_ac ExtraBold" pitchFamily="50" charset="-127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63399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간지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6083F58-7601-88EE-FB49-BEE0354A1AB0}"/>
              </a:ext>
            </a:extLst>
          </p:cNvPr>
          <p:cNvSpPr/>
          <p:nvPr userDrawn="1"/>
        </p:nvSpPr>
        <p:spPr>
          <a:xfrm>
            <a:off x="0" y="0"/>
            <a:ext cx="10693399" cy="3683000"/>
          </a:xfrm>
          <a:prstGeom prst="rect">
            <a:avLst/>
          </a:prstGeom>
          <a:solidFill>
            <a:srgbClr val="E7E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xmlns="" id="{F07F2D5B-9663-C9FA-216B-434A2AB7D2FB}"/>
              </a:ext>
            </a:extLst>
          </p:cNvPr>
          <p:cNvSpPr/>
          <p:nvPr userDrawn="1"/>
        </p:nvSpPr>
        <p:spPr>
          <a:xfrm rot="5400000">
            <a:off x="-228598" y="2170903"/>
            <a:ext cx="2654300" cy="2197104"/>
          </a:xfrm>
          <a:prstGeom prst="triangle">
            <a:avLst/>
          </a:prstGeom>
          <a:solidFill>
            <a:srgbClr val="CED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xmlns="" id="{D4328A88-209C-2E0C-B377-EB76AC086D78}"/>
              </a:ext>
            </a:extLst>
          </p:cNvPr>
          <p:cNvSpPr/>
          <p:nvPr userDrawn="1"/>
        </p:nvSpPr>
        <p:spPr>
          <a:xfrm rot="5400000">
            <a:off x="-228598" y="2038351"/>
            <a:ext cx="2654300" cy="2197104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xmlns="" id="{41DFA736-5218-CEF4-5CB9-57C053F655AF}"/>
              </a:ext>
            </a:extLst>
          </p:cNvPr>
          <p:cNvSpPr/>
          <p:nvPr userDrawn="1"/>
        </p:nvSpPr>
        <p:spPr>
          <a:xfrm flipV="1">
            <a:off x="0" y="0"/>
            <a:ext cx="5003800" cy="3048000"/>
          </a:xfrm>
          <a:prstGeom prst="rtTriangle">
            <a:avLst/>
          </a:prstGeom>
          <a:solidFill>
            <a:srgbClr val="CED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xmlns="" id="{84422A9B-C032-D0D9-578D-E4FF176B80E1}"/>
              </a:ext>
            </a:extLst>
          </p:cNvPr>
          <p:cNvSpPr/>
          <p:nvPr userDrawn="1"/>
        </p:nvSpPr>
        <p:spPr>
          <a:xfrm flipH="1">
            <a:off x="7315200" y="5448300"/>
            <a:ext cx="3378200" cy="2112960"/>
          </a:xfrm>
          <a:prstGeom prst="rtTriangle">
            <a:avLst/>
          </a:prstGeom>
          <a:solidFill>
            <a:srgbClr val="CED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11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2CAE248-FA16-45B9-8F42-1357E7AC17E9}"/>
              </a:ext>
            </a:extLst>
          </p:cNvPr>
          <p:cNvSpPr/>
          <p:nvPr userDrawn="1"/>
        </p:nvSpPr>
        <p:spPr>
          <a:xfrm>
            <a:off x="0" y="7219950"/>
            <a:ext cx="10693400" cy="339724"/>
          </a:xfrm>
          <a:prstGeom prst="rect">
            <a:avLst/>
          </a:prstGeom>
          <a:solidFill>
            <a:srgbClr val="E3E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1A09B66-FDDE-EE86-B7FF-DEFD2FFA63CB}"/>
              </a:ext>
            </a:extLst>
          </p:cNvPr>
          <p:cNvSpPr/>
          <p:nvPr userDrawn="1"/>
        </p:nvSpPr>
        <p:spPr>
          <a:xfrm>
            <a:off x="0" y="1"/>
            <a:ext cx="10693400" cy="1152000"/>
          </a:xfrm>
          <a:prstGeom prst="rect">
            <a:avLst/>
          </a:prstGeom>
          <a:solidFill>
            <a:srgbClr val="E3E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416685A-9B9F-D8A4-B0CB-3CA6104BEA45}"/>
              </a:ext>
            </a:extLst>
          </p:cNvPr>
          <p:cNvSpPr/>
          <p:nvPr userDrawn="1"/>
        </p:nvSpPr>
        <p:spPr>
          <a:xfrm>
            <a:off x="0" y="0"/>
            <a:ext cx="1152000" cy="1152000"/>
          </a:xfrm>
          <a:prstGeom prst="rect">
            <a:avLst/>
          </a:prstGeom>
          <a:solidFill>
            <a:srgbClr val="235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xmlns="" id="{FCBF7C9F-9C04-44B6-8FB4-E46FE8A803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58734" y="7283734"/>
            <a:ext cx="575933" cy="194756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algn="ctr"/>
            <a:fld id="{EF774B7D-7EE3-42E6-A042-F6F760F10F80}" type="slidenum"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F5F5F"/>
                </a:solidFill>
                <a:latin typeface="KoPub돋움체 Medium" pitchFamily="18" charset="-127"/>
                <a:ea typeface="KoPub돋움체 Medium" pitchFamily="18" charset="-127"/>
              </a:rPr>
              <a:pPr lvl="0" algn="ctr"/>
              <a:t>‹#›</a:t>
            </a:fld>
            <a:endParaRPr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F5F5F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8" name="오각형 18">
            <a:extLst>
              <a:ext uri="{FF2B5EF4-FFF2-40B4-BE49-F238E27FC236}">
                <a16:creationId xmlns:a16="http://schemas.microsoft.com/office/drawing/2014/main" xmlns="" id="{31284D2B-BD4E-DD69-3B53-823D4B3DC7D7}"/>
              </a:ext>
            </a:extLst>
          </p:cNvPr>
          <p:cNvSpPr/>
          <p:nvPr userDrawn="1"/>
        </p:nvSpPr>
        <p:spPr>
          <a:xfrm>
            <a:off x="-2" y="288267"/>
            <a:ext cx="1252540" cy="216000"/>
          </a:xfrm>
          <a:prstGeom prst="homePlate">
            <a:avLst>
              <a:gd name="adj" fmla="val 34566"/>
            </a:avLst>
          </a:prstGeom>
          <a:solidFill>
            <a:srgbClr val="1C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110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69BD0C74-EA64-C6DB-35DF-DFD291B52285}"/>
              </a:ext>
            </a:extLst>
          </p:cNvPr>
          <p:cNvGrpSpPr/>
          <p:nvPr userDrawn="1"/>
        </p:nvGrpSpPr>
        <p:grpSpPr>
          <a:xfrm>
            <a:off x="143076" y="334712"/>
            <a:ext cx="939373" cy="123111"/>
            <a:chOff x="181176" y="268395"/>
            <a:chExt cx="939373" cy="1231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2664F172-32BB-714C-5883-9143CDA5E5A0}"/>
                </a:ext>
              </a:extLst>
            </p:cNvPr>
            <p:cNvSpPr txBox="1"/>
            <p:nvPr/>
          </p:nvSpPr>
          <p:spPr>
            <a:xfrm>
              <a:off x="485760" y="268395"/>
              <a:ext cx="63478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[</a:t>
              </a:r>
              <a:r>
                <a:rPr lang="en-US" altLang="ko-KR" sz="800" dirty="0">
                  <a:solidFill>
                    <a:schemeClr val="bg1">
                      <a:alpha val="37000"/>
                    </a:schemeClr>
                  </a:solidFill>
                  <a:latin typeface="Century Gothic" pitchFamily="34" charset="0"/>
                  <a:ea typeface="고도 M" pitchFamily="2" charset="-127"/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CHAPTER </a:t>
              </a:r>
              <a:r>
                <a:rPr lang="en-US" altLang="ko-KR" sz="800" dirty="0" smtClean="0">
                  <a:solidFill>
                    <a:schemeClr val="bg1"/>
                  </a:solidFill>
                </a:rPr>
                <a:t>I</a:t>
              </a:r>
              <a:r>
                <a:rPr lang="en-US" altLang="ko-KR" sz="800" dirty="0" smtClean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]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2863765F-8582-716D-7F9A-5969DD6315A9}"/>
                </a:ext>
              </a:extLst>
            </p:cNvPr>
            <p:cNvGrpSpPr/>
            <p:nvPr/>
          </p:nvGrpSpPr>
          <p:grpSpPr>
            <a:xfrm>
              <a:off x="181176" y="308495"/>
              <a:ext cx="190299" cy="46815"/>
              <a:chOff x="181176" y="318020"/>
              <a:chExt cx="190299" cy="46815"/>
            </a:xfrm>
          </p:grpSpPr>
          <p:sp>
            <p:nvSpPr>
              <p:cNvPr id="12" name="이등변 삼각형 11">
                <a:extLst>
                  <a:ext uri="{FF2B5EF4-FFF2-40B4-BE49-F238E27FC236}">
                    <a16:creationId xmlns:a16="http://schemas.microsoft.com/office/drawing/2014/main" xmlns="" id="{826605F6-F36C-CAD6-C87C-B5CF30743141}"/>
                  </a:ext>
                </a:extLst>
              </p:cNvPr>
              <p:cNvSpPr/>
              <p:nvPr/>
            </p:nvSpPr>
            <p:spPr>
              <a:xfrm rot="5400000">
                <a:off x="177947" y="321249"/>
                <a:ext cx="46815" cy="40358"/>
              </a:xfrm>
              <a:prstGeom prst="triangle">
                <a:avLst/>
              </a:prstGeom>
              <a:solidFill>
                <a:schemeClr val="bg1"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xmlns="" id="{28B28D78-B56C-56AC-EF59-85C190253A33}"/>
                  </a:ext>
                </a:extLst>
              </p:cNvPr>
              <p:cNvSpPr/>
              <p:nvPr/>
            </p:nvSpPr>
            <p:spPr>
              <a:xfrm rot="5400000">
                <a:off x="252917" y="321249"/>
                <a:ext cx="46815" cy="40358"/>
              </a:xfrm>
              <a:prstGeom prst="triangle">
                <a:avLst/>
              </a:prstGeom>
              <a:solidFill>
                <a:schemeClr val="bg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이등변 삼각형 13">
                <a:extLst>
                  <a:ext uri="{FF2B5EF4-FFF2-40B4-BE49-F238E27FC236}">
                    <a16:creationId xmlns:a16="http://schemas.microsoft.com/office/drawing/2014/main" xmlns="" id="{EC21B29E-8F9B-8608-C15B-7C60458B94B7}"/>
                  </a:ext>
                </a:extLst>
              </p:cNvPr>
              <p:cNvSpPr/>
              <p:nvPr/>
            </p:nvSpPr>
            <p:spPr>
              <a:xfrm rot="5400000">
                <a:off x="327888" y="321249"/>
                <a:ext cx="46815" cy="403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F41EAF9-5EE6-0765-34F5-43328037B98B}"/>
              </a:ext>
            </a:extLst>
          </p:cNvPr>
          <p:cNvSpPr txBox="1"/>
          <p:nvPr userDrawn="1"/>
        </p:nvSpPr>
        <p:spPr>
          <a:xfrm>
            <a:off x="1354224" y="303936"/>
            <a:ext cx="562333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-30" normalizeH="0" baseline="0">
                <a:ln>
                  <a:noFill/>
                </a:ln>
                <a:solidFill>
                  <a:srgbClr val="0D3057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defTabSz="904056" fontAlgn="ctr" latinLnBrk="0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80000"/>
            </a:pPr>
            <a:r>
              <a:rPr lang="ko-KR" altLang="en-US" spc="-33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sym typeface="Monotype Sorts"/>
              </a:rPr>
              <a:t>과제 개요</a:t>
            </a:r>
            <a:endParaRPr lang="ko-KR" altLang="en-US" spc="-33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289232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2CAE248-FA16-45B9-8F42-1357E7AC17E9}"/>
              </a:ext>
            </a:extLst>
          </p:cNvPr>
          <p:cNvSpPr/>
          <p:nvPr userDrawn="1"/>
        </p:nvSpPr>
        <p:spPr>
          <a:xfrm>
            <a:off x="0" y="7219950"/>
            <a:ext cx="10693400" cy="339724"/>
          </a:xfrm>
          <a:prstGeom prst="rect">
            <a:avLst/>
          </a:prstGeom>
          <a:solidFill>
            <a:srgbClr val="E3E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1A09B66-FDDE-EE86-B7FF-DEFD2FFA63CB}"/>
              </a:ext>
            </a:extLst>
          </p:cNvPr>
          <p:cNvSpPr/>
          <p:nvPr userDrawn="1"/>
        </p:nvSpPr>
        <p:spPr>
          <a:xfrm>
            <a:off x="0" y="1"/>
            <a:ext cx="10693400" cy="1152000"/>
          </a:xfrm>
          <a:prstGeom prst="rect">
            <a:avLst/>
          </a:prstGeom>
          <a:solidFill>
            <a:srgbClr val="E3E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416685A-9B9F-D8A4-B0CB-3CA6104BEA45}"/>
              </a:ext>
            </a:extLst>
          </p:cNvPr>
          <p:cNvSpPr/>
          <p:nvPr userDrawn="1"/>
        </p:nvSpPr>
        <p:spPr>
          <a:xfrm>
            <a:off x="0" y="0"/>
            <a:ext cx="1152000" cy="1152000"/>
          </a:xfrm>
          <a:prstGeom prst="rect">
            <a:avLst/>
          </a:prstGeom>
          <a:solidFill>
            <a:srgbClr val="235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xmlns="" id="{FCBF7C9F-9C04-44B6-8FB4-E46FE8A803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58734" y="7283734"/>
            <a:ext cx="575933" cy="194756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algn="ctr"/>
            <a:fld id="{EF774B7D-7EE3-42E6-A042-F6F760F10F80}" type="slidenum"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F5F5F"/>
                </a:solidFill>
                <a:latin typeface="KoPub돋움체 Medium" pitchFamily="18" charset="-127"/>
                <a:ea typeface="KoPub돋움체 Medium" pitchFamily="18" charset="-127"/>
              </a:rPr>
              <a:pPr lvl="0" algn="ctr"/>
              <a:t>‹#›</a:t>
            </a:fld>
            <a:endParaRPr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F5F5F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16" name="오각형 18">
            <a:extLst>
              <a:ext uri="{FF2B5EF4-FFF2-40B4-BE49-F238E27FC236}">
                <a16:creationId xmlns:a16="http://schemas.microsoft.com/office/drawing/2014/main" xmlns="" id="{31284D2B-BD4E-DD69-3B53-823D4B3DC7D7}"/>
              </a:ext>
            </a:extLst>
          </p:cNvPr>
          <p:cNvSpPr/>
          <p:nvPr userDrawn="1"/>
        </p:nvSpPr>
        <p:spPr>
          <a:xfrm>
            <a:off x="-2" y="288267"/>
            <a:ext cx="1252540" cy="216000"/>
          </a:xfrm>
          <a:prstGeom prst="homePlate">
            <a:avLst>
              <a:gd name="adj" fmla="val 34566"/>
            </a:avLst>
          </a:prstGeom>
          <a:solidFill>
            <a:srgbClr val="1C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110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69BD0C74-EA64-C6DB-35DF-DFD291B52285}"/>
              </a:ext>
            </a:extLst>
          </p:cNvPr>
          <p:cNvGrpSpPr/>
          <p:nvPr userDrawn="1"/>
        </p:nvGrpSpPr>
        <p:grpSpPr>
          <a:xfrm>
            <a:off x="143076" y="334712"/>
            <a:ext cx="952999" cy="123111"/>
            <a:chOff x="181176" y="268395"/>
            <a:chExt cx="952999" cy="12311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2664F172-32BB-714C-5883-9143CDA5E5A0}"/>
                </a:ext>
              </a:extLst>
            </p:cNvPr>
            <p:cNvSpPr txBox="1"/>
            <p:nvPr/>
          </p:nvSpPr>
          <p:spPr>
            <a:xfrm>
              <a:off x="472134" y="268395"/>
              <a:ext cx="66204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[</a:t>
              </a:r>
              <a:r>
                <a:rPr lang="en-US" altLang="ko-KR" sz="800" dirty="0">
                  <a:solidFill>
                    <a:schemeClr val="bg1">
                      <a:alpha val="37000"/>
                    </a:schemeClr>
                  </a:solidFill>
                  <a:latin typeface="Century Gothic" pitchFamily="34" charset="0"/>
                  <a:ea typeface="고도 M" pitchFamily="2" charset="-127"/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CHAPTER </a:t>
              </a:r>
              <a:r>
                <a:rPr lang="en-US" altLang="ko-KR" sz="800" dirty="0">
                  <a:solidFill>
                    <a:schemeClr val="bg1"/>
                  </a:solidFill>
                </a:rPr>
                <a:t>II</a:t>
              </a:r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 ]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2863765F-8582-716D-7F9A-5969DD6315A9}"/>
                </a:ext>
              </a:extLst>
            </p:cNvPr>
            <p:cNvGrpSpPr/>
            <p:nvPr/>
          </p:nvGrpSpPr>
          <p:grpSpPr>
            <a:xfrm>
              <a:off x="181176" y="308495"/>
              <a:ext cx="190299" cy="46815"/>
              <a:chOff x="181176" y="318020"/>
              <a:chExt cx="190299" cy="46815"/>
            </a:xfrm>
          </p:grpSpPr>
          <p:sp>
            <p:nvSpPr>
              <p:cNvPr id="20" name="이등변 삼각형 19">
                <a:extLst>
                  <a:ext uri="{FF2B5EF4-FFF2-40B4-BE49-F238E27FC236}">
                    <a16:creationId xmlns:a16="http://schemas.microsoft.com/office/drawing/2014/main" xmlns="" id="{826605F6-F36C-CAD6-C87C-B5CF30743141}"/>
                  </a:ext>
                </a:extLst>
              </p:cNvPr>
              <p:cNvSpPr/>
              <p:nvPr/>
            </p:nvSpPr>
            <p:spPr>
              <a:xfrm rot="5400000">
                <a:off x="177947" y="321249"/>
                <a:ext cx="46815" cy="40358"/>
              </a:xfrm>
              <a:prstGeom prst="triangle">
                <a:avLst/>
              </a:prstGeom>
              <a:solidFill>
                <a:schemeClr val="bg1"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xmlns="" id="{28B28D78-B56C-56AC-EF59-85C190253A33}"/>
                  </a:ext>
                </a:extLst>
              </p:cNvPr>
              <p:cNvSpPr/>
              <p:nvPr/>
            </p:nvSpPr>
            <p:spPr>
              <a:xfrm rot="5400000">
                <a:off x="252917" y="321249"/>
                <a:ext cx="46815" cy="40358"/>
              </a:xfrm>
              <a:prstGeom prst="triangle">
                <a:avLst/>
              </a:prstGeom>
              <a:solidFill>
                <a:schemeClr val="bg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이등변 삼각형 21">
                <a:extLst>
                  <a:ext uri="{FF2B5EF4-FFF2-40B4-BE49-F238E27FC236}">
                    <a16:creationId xmlns:a16="http://schemas.microsoft.com/office/drawing/2014/main" xmlns="" id="{EC21B29E-8F9B-8608-C15B-7C60458B94B7}"/>
                  </a:ext>
                </a:extLst>
              </p:cNvPr>
              <p:cNvSpPr/>
              <p:nvPr/>
            </p:nvSpPr>
            <p:spPr>
              <a:xfrm rot="5400000">
                <a:off x="327888" y="321249"/>
                <a:ext cx="46815" cy="403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F41EAF9-5EE6-0765-34F5-43328037B98B}"/>
              </a:ext>
            </a:extLst>
          </p:cNvPr>
          <p:cNvSpPr txBox="1"/>
          <p:nvPr userDrawn="1"/>
        </p:nvSpPr>
        <p:spPr>
          <a:xfrm>
            <a:off x="1354224" y="303936"/>
            <a:ext cx="562333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-30" normalizeH="0" baseline="0">
                <a:ln>
                  <a:noFill/>
                </a:ln>
                <a:solidFill>
                  <a:srgbClr val="0D3057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defTabSz="904056" fontAlgn="ctr" latinLnBrk="0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80000"/>
            </a:pPr>
            <a:r>
              <a:rPr lang="ko-KR" altLang="en-US" spc="-33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sym typeface="Monotype Sorts"/>
              </a:rPr>
              <a:t>과제 결과</a:t>
            </a:r>
            <a:endParaRPr lang="en-US" altLang="ko-KR" spc="-33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209687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23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34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6" r:id="rId3"/>
    <p:sldLayoutId id="2147483667" r:id="rId4"/>
    <p:sldLayoutId id="2147483669" r:id="rId5"/>
    <p:sldLayoutId id="2147483651" r:id="rId6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438"/>
          <p:cNvSpPr>
            <a:spLocks noChangeArrowheads="1"/>
          </p:cNvSpPr>
          <p:nvPr/>
        </p:nvSpPr>
        <p:spPr bwMode="auto">
          <a:xfrm flipH="1">
            <a:off x="4556664" y="4456624"/>
            <a:ext cx="1583768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2023. 4.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18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sym typeface="Monotype Sort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8150" y="1419810"/>
            <a:ext cx="53467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산업인공지능 개론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WordArt 59">
            <a:extLst>
              <a:ext uri="{FF2B5EF4-FFF2-40B4-BE49-F238E27FC236}">
                <a16:creationId xmlns:a16="http://schemas.microsoft.com/office/drawing/2014/main" xmlns="" id="{EA8B4D59-1D24-E59E-545A-C7FC242C05F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64488" y="2085582"/>
            <a:ext cx="7964425" cy="503344"/>
          </a:xfrm>
          <a:prstGeom prst="rect">
            <a:avLst/>
          </a:prstGeom>
          <a:noFill/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ko-KR" altLang="en-US" sz="1800" smtClean="0">
                <a:ln w="9525">
                  <a:noFill/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과제</a:t>
            </a:r>
            <a:r>
              <a:rPr lang="en-US" altLang="ko-KR" sz="1800" dirty="0" smtClean="0">
                <a:ln w="9525">
                  <a:noFill/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en-US" altLang="ko-KR" sz="1800" dirty="0" err="1">
                <a:ln w="9525">
                  <a:noFill/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Durable_rules</a:t>
            </a:r>
            <a:r>
              <a:rPr lang="en-US" altLang="ko-KR" sz="1800" dirty="0">
                <a:ln w="9525">
                  <a:noFill/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800">
                <a:ln w="9525">
                  <a:noFill/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규칙기반 시스템 구현</a:t>
            </a:r>
            <a:endParaRPr lang="ko-KR" altLang="en-US" sz="1617" dirty="0">
              <a:ln w="952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438">
            <a:extLst>
              <a:ext uri="{FF2B5EF4-FFF2-40B4-BE49-F238E27FC236}">
                <a16:creationId xmlns:a16="http://schemas.microsoft.com/office/drawing/2014/main" xmlns="" id="{27190253-1512-0A7C-FCF3-C9FCA6A0601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976967" y="6141453"/>
            <a:ext cx="4163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smtClean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산업인공지능학과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 </a:t>
            </a:r>
            <a:r>
              <a:rPr lang="ko-KR" altLang="en-US" sz="2400" b="1" smtClean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대학원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  <a:sym typeface="Monotype Sorts"/>
            </a:endParaRPr>
          </a:p>
        </p:txBody>
      </p:sp>
      <p:sp>
        <p:nvSpPr>
          <p:cNvPr id="10" name="직사각형 438">
            <a:extLst>
              <a:ext uri="{FF2B5EF4-FFF2-40B4-BE49-F238E27FC236}">
                <a16:creationId xmlns:a16="http://schemas.microsoft.com/office/drawing/2014/main" xmlns="" id="{27190253-1512-0A7C-FCF3-C9FCA6A0601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597856" y="5323008"/>
            <a:ext cx="3542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smtClean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박정식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(2023254011)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2287789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규칙 수집 구현한 프로그램 파일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1040"/>
            <a:ext cx="10693400" cy="233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7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49"/>
    </mc:Choice>
    <mc:Fallback xmlns="">
      <p:transition spd="slow" advTm="1284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33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규칙 수집 구현한 프로그램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파일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(Fact)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5712"/>
            <a:ext cx="10693400" cy="525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9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49"/>
    </mc:Choice>
    <mc:Fallback xmlns="">
      <p:transition spd="slow" advTm="1284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33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규칙 수집 구현한 프로그램 파일 실행결과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3155"/>
            <a:ext cx="10693400" cy="606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4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49"/>
    </mc:Choice>
    <mc:Fallback xmlns="">
      <p:transition spd="slow" advTm="1284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09598" y="2614929"/>
            <a:ext cx="7313610" cy="923330"/>
            <a:chOff x="490090" y="2371720"/>
            <a:chExt cx="6443652" cy="837453"/>
          </a:xfrm>
        </p:grpSpPr>
        <p:sp>
          <p:nvSpPr>
            <p:cNvPr id="15" name="직사각형 438"/>
            <p:cNvSpPr>
              <a:spLocks noChangeArrowheads="1"/>
            </p:cNvSpPr>
            <p:nvPr/>
          </p:nvSpPr>
          <p:spPr bwMode="auto">
            <a:xfrm flipH="1">
              <a:off x="490090" y="2371720"/>
              <a:ext cx="1577696" cy="8374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 defTabSz="904056" fontAlgn="ctr" latinLnBrk="0"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80000"/>
              </a:pPr>
              <a:r>
                <a:rPr lang="ko-KR" altLang="en-US" sz="6000" spc="-33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  <a:sym typeface="Monotype Sorts"/>
                </a:rPr>
                <a:t>부록</a:t>
              </a:r>
              <a:endParaRPr lang="en-US" altLang="ko-KR" sz="6000" spc="-33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sym typeface="Monotype Sorts"/>
              </a:endParaRPr>
            </a:p>
          </p:txBody>
        </p:sp>
        <p:sp>
          <p:nvSpPr>
            <p:cNvPr id="16" name="직사각형 438"/>
            <p:cNvSpPr>
              <a:spLocks noChangeArrowheads="1"/>
            </p:cNvSpPr>
            <p:nvPr/>
          </p:nvSpPr>
          <p:spPr bwMode="auto">
            <a:xfrm flipH="1">
              <a:off x="2314988" y="2502095"/>
              <a:ext cx="4618754" cy="6155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defTabSz="904056" fontAlgn="ctr" latinLnBrk="0"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80000"/>
              </a:pPr>
              <a:r>
                <a:rPr lang="en-US" altLang="ko-KR" sz="4410" spc="-33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/>
                </a:rPr>
                <a:t>HW1_</a:t>
              </a:r>
              <a:r>
                <a:rPr lang="ko-KR" altLang="en-US" sz="4410" spc="-33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/>
                </a:rPr>
                <a:t>개발 결과 수정</a:t>
              </a:r>
              <a:endParaRPr lang="ko-KR" altLang="en-US" sz="4410" spc="-33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364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49"/>
    </mc:Choice>
    <mc:Fallback xmlns="">
      <p:transition spd="slow" advTm="1284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16991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규칙 수집</a:t>
            </a:r>
            <a:r>
              <a:rPr lang="en-US" altLang="ko-KR" dirty="0" smtClean="0">
                <a:latin typeface="+mn-ea"/>
                <a:ea typeface="+mn-ea"/>
              </a:rPr>
              <a:t>(2)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01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79BE46-05F8-AB6B-ACE1-8963D20B8129}"/>
              </a:ext>
            </a:extLst>
          </p:cNvPr>
          <p:cNvSpPr txBox="1"/>
          <p:nvPr/>
        </p:nvSpPr>
        <p:spPr>
          <a:xfrm>
            <a:off x="738188" y="1655763"/>
            <a:ext cx="9432924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원문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탑재중량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200kg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수송드론 체계는 비행체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UAM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실증진흥센터로 구성되어야 한다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규칙 획득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체계는 탑재중량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200kg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수송드론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체계이다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탑재중량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200kg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수송드론 체계는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UAM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실증진흥센터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로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구성되어야 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대상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속성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행동 또는 판단의 정보 추출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대상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탑재중량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200kg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수송드론 체계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UAM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실증진흥센터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속성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lang="en-US" altLang="ko-KR" sz="1200" dirty="0" smtClean="0"/>
              <a:t>~</a:t>
            </a:r>
            <a:r>
              <a:rPr lang="ko-KR" altLang="en-US" sz="1200" smtClean="0"/>
              <a:t>은 </a:t>
            </a:r>
            <a:r>
              <a:rPr lang="en-US" altLang="ko-KR" sz="1200" dirty="0"/>
              <a:t>~</a:t>
            </a:r>
            <a:r>
              <a:rPr lang="ko-KR" altLang="en-US" sz="1200" smtClean="0"/>
              <a:t>이다</a:t>
            </a:r>
            <a:r>
              <a:rPr lang="en-US" altLang="ko-KR" sz="1200" dirty="0" smtClean="0"/>
              <a:t>, ~</a:t>
            </a:r>
            <a:r>
              <a:rPr lang="ko-KR" altLang="en-US" sz="1200" smtClean="0"/>
              <a:t>는 </a:t>
            </a:r>
            <a:r>
              <a:rPr lang="en-US" altLang="ko-KR" sz="1200" dirty="0" smtClean="0"/>
              <a:t>~</a:t>
            </a:r>
            <a:r>
              <a:rPr lang="ko-KR" altLang="en-US" sz="1200" smtClean="0"/>
              <a:t>로 구성되어야 한다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판단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lang="ko-KR" altLang="en-US" sz="1200" smtClean="0"/>
              <a:t>구성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정의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표현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IF </a:t>
            </a:r>
            <a:r>
              <a:rPr lang="ko-KR" altLang="en-US" sz="1200" smtClean="0"/>
              <a:t>단계 </a:t>
            </a:r>
            <a:r>
              <a:rPr lang="en-US" altLang="ko-KR" sz="1200" dirty="0" smtClean="0"/>
              <a:t>== ‘</a:t>
            </a:r>
            <a:r>
              <a:rPr lang="ko-KR" altLang="en-US" sz="1200" smtClean="0"/>
              <a:t>체계</a:t>
            </a:r>
            <a:r>
              <a:rPr lang="en-US" altLang="ko-KR" sz="1200" dirty="0" smtClean="0"/>
              <a:t>’ &amp; </a:t>
            </a:r>
            <a:r>
              <a:rPr lang="ko-KR" altLang="en-US" sz="1200" smtClean="0"/>
              <a:t>판단</a:t>
            </a:r>
            <a:r>
              <a:rPr lang="en-US" altLang="ko-KR" sz="1200" dirty="0" smtClean="0"/>
              <a:t>=‘</a:t>
            </a:r>
            <a:r>
              <a:rPr lang="ko-KR" altLang="en-US" sz="1200" smtClean="0"/>
              <a:t>정의</a:t>
            </a:r>
            <a:r>
              <a:rPr lang="en-US" altLang="ko-KR" sz="1200" dirty="0" smtClean="0"/>
              <a:t>＇ </a:t>
            </a:r>
            <a:r>
              <a:rPr lang="en-US" altLang="ko-KR" sz="1200" dirty="0"/>
              <a:t>THEN </a:t>
            </a:r>
            <a:r>
              <a:rPr lang="en-US" altLang="ko-KR" sz="1200" dirty="0" smtClean="0"/>
              <a:t>"</a:t>
            </a:r>
            <a:r>
              <a:rPr lang="ko-KR" altLang="en-US" sz="1200" smtClean="0"/>
              <a:t>체계는 탑재중량</a:t>
            </a:r>
            <a:r>
              <a:rPr lang="en-US" altLang="ko-KR" sz="1200" dirty="0"/>
              <a:t>200kg </a:t>
            </a:r>
            <a:r>
              <a:rPr lang="ko-KR" altLang="en-US" sz="1200" smtClean="0"/>
              <a:t>수송드론 체계이다</a:t>
            </a:r>
            <a:r>
              <a:rPr lang="en-US" altLang="ko-KR" sz="1200" dirty="0" smtClean="0"/>
              <a:t>“</a:t>
            </a: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200" dirty="0"/>
              <a:t>IF </a:t>
            </a:r>
            <a:r>
              <a:rPr lang="ko-KR" altLang="en-US" sz="1200"/>
              <a:t>단계 </a:t>
            </a:r>
            <a:r>
              <a:rPr lang="en-US" altLang="ko-KR" sz="1200" dirty="0"/>
              <a:t>== </a:t>
            </a:r>
            <a:r>
              <a:rPr lang="en-US" altLang="ko-KR" sz="1200" dirty="0" smtClean="0"/>
              <a:t>‘</a:t>
            </a:r>
            <a:r>
              <a:rPr lang="ko-KR" altLang="en-US" sz="1200"/>
              <a:t>체계</a:t>
            </a:r>
            <a:r>
              <a:rPr lang="en-US" altLang="ko-KR" sz="1200" dirty="0" smtClean="0"/>
              <a:t>’ </a:t>
            </a:r>
            <a:r>
              <a:rPr lang="en-US" altLang="ko-KR" sz="1200" dirty="0"/>
              <a:t>&amp; </a:t>
            </a:r>
            <a:r>
              <a:rPr lang="ko-KR" altLang="en-US" sz="1200"/>
              <a:t>판단</a:t>
            </a:r>
            <a:r>
              <a:rPr lang="en-US" altLang="ko-KR" sz="1200" dirty="0" smtClean="0"/>
              <a:t>=‘</a:t>
            </a:r>
            <a:r>
              <a:rPr lang="ko-KR" altLang="en-US" sz="1200" smtClean="0"/>
              <a:t>구성</a:t>
            </a:r>
            <a:r>
              <a:rPr lang="en-US" altLang="ko-KR" sz="1200" dirty="0" smtClean="0"/>
              <a:t>＇ </a:t>
            </a:r>
            <a:r>
              <a:rPr lang="en-US" altLang="ko-KR" sz="1200" dirty="0"/>
              <a:t>THEN "</a:t>
            </a:r>
            <a:r>
              <a:rPr lang="ko-KR" altLang="en-US" sz="1200"/>
              <a:t>체계는 탑재중량</a:t>
            </a:r>
            <a:r>
              <a:rPr lang="en-US" altLang="ko-KR" sz="1200" dirty="0"/>
              <a:t>200kg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체계는 지상체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UAM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실증진흥센터로 구성되어야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.”</a:t>
            </a:r>
            <a:endParaRPr lang="en-US" altLang="ko-KR" sz="1200" dirty="0"/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체계 구성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5598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16991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규칙 수집</a:t>
            </a:r>
            <a:r>
              <a:rPr lang="en-US" altLang="ko-KR" dirty="0" smtClean="0">
                <a:latin typeface="+mn-ea"/>
                <a:ea typeface="+mn-ea"/>
              </a:rPr>
              <a:t>(1)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05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79BE46-05F8-AB6B-ACE1-8963D20B8129}"/>
              </a:ext>
            </a:extLst>
          </p:cNvPr>
          <p:cNvSpPr txBox="1"/>
          <p:nvPr/>
        </p:nvSpPr>
        <p:spPr>
          <a:xfrm>
            <a:off x="738188" y="1655763"/>
            <a:ext cx="9432924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원문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탑재중량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200kg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수송드론 체계는 조종기방식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자동항법방식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경로점 기반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Knob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점항법방식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)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으로 비행체를 운용할 수 있어야 한다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규칙 획득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탑재중량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200kg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수송드론은 체계이다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비행체는 </a:t>
            </a:r>
            <a:r>
              <a:rPr kumimoji="1" lang="ko-KR" altLang="en-US" sz="12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부체계로</a:t>
            </a: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구성한다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탑재중량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200kg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수송드론은 비행체를 운용한다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탑재중량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200kg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수송드론 운용은 </a:t>
            </a:r>
            <a:r>
              <a:rPr kumimoji="1" lang="ko-KR" altLang="en-US" sz="12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조종기방식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자동항법방식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경로점 기반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Knob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)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으로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운용한다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대상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속성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행동 또는 판단의 정보 추출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대상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탑재중량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200kg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수송드론 체계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속성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조종기방식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자동항법방식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경로점 기반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Knob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)</a:t>
            </a: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판단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운용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표현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200" dirty="0"/>
              <a:t>IF </a:t>
            </a:r>
            <a:r>
              <a:rPr lang="ko-KR" altLang="en-US" sz="1200"/>
              <a:t>단계 </a:t>
            </a:r>
            <a:r>
              <a:rPr lang="en-US" altLang="ko-KR" sz="1200" dirty="0"/>
              <a:t>== ‘</a:t>
            </a:r>
            <a:r>
              <a:rPr lang="ko-KR" altLang="en-US" sz="1200"/>
              <a:t>시스템</a:t>
            </a:r>
            <a:r>
              <a:rPr lang="en-US" altLang="ko-KR" sz="1200" dirty="0"/>
              <a:t>’ &amp; </a:t>
            </a:r>
            <a:r>
              <a:rPr lang="ko-KR" altLang="en-US" sz="1200"/>
              <a:t>판단</a:t>
            </a:r>
            <a:r>
              <a:rPr lang="en-US" altLang="ko-KR" sz="1200" dirty="0" smtClean="0"/>
              <a:t>=‘</a:t>
            </a:r>
            <a:r>
              <a:rPr lang="ko-KR" altLang="en-US" sz="1200" smtClean="0"/>
              <a:t>운용</a:t>
            </a:r>
            <a:r>
              <a:rPr lang="en-US" altLang="ko-KR" sz="1200" dirty="0" smtClean="0"/>
              <a:t>＇ </a:t>
            </a:r>
            <a:r>
              <a:rPr lang="en-US" altLang="ko-KR" sz="1200" dirty="0"/>
              <a:t>THEN </a:t>
            </a:r>
            <a:r>
              <a:rPr lang="en-US" altLang="ko-KR" sz="1200" dirty="0" smtClean="0"/>
              <a:t>"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탑재중량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200kg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수송드론 운용은 조종기방식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자동항법방식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경로점 기반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Knob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)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으로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운용한다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 운용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1183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16991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규칙 수집</a:t>
            </a:r>
            <a:r>
              <a:rPr lang="en-US" altLang="ko-KR" dirty="0" smtClean="0">
                <a:latin typeface="+mn-ea"/>
                <a:ea typeface="+mn-ea"/>
              </a:rPr>
              <a:t>(1)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11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79BE46-05F8-AB6B-ACE1-8963D20B8129}"/>
              </a:ext>
            </a:extLst>
          </p:cNvPr>
          <p:cNvSpPr txBox="1"/>
          <p:nvPr/>
        </p:nvSpPr>
        <p:spPr>
          <a:xfrm>
            <a:off x="738188" y="1655763"/>
            <a:ext cx="9432924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원문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lang="ko-KR" altLang="en-US" sz="18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탑재중량</a:t>
            </a:r>
            <a:r>
              <a:rPr lang="en-US" altLang="ko-KR" sz="18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200kg </a:t>
            </a:r>
            <a:r>
              <a:rPr lang="ko-KR" altLang="en-US" sz="18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수송드론 비행체의 체공시간은 </a:t>
            </a:r>
            <a:r>
              <a:rPr lang="en-US" altLang="ko-KR" sz="18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18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시간 이상이어야 한다</a:t>
            </a:r>
            <a:r>
              <a:rPr lang="en-US" altLang="ko-KR" sz="18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18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탑재중량 </a:t>
            </a:r>
            <a:r>
              <a:rPr lang="en-US" altLang="ko-KR" sz="18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200kg, </a:t>
            </a:r>
            <a:r>
              <a:rPr lang="ko-KR" altLang="en-US" sz="18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수소연료 </a:t>
            </a:r>
            <a:r>
              <a:rPr lang="en-US" altLang="ko-KR" sz="18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100%, </a:t>
            </a:r>
            <a:r>
              <a:rPr lang="ko-KR" altLang="en-US" sz="18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배터리 완충</a:t>
            </a:r>
            <a:r>
              <a:rPr lang="en-US" altLang="ko-KR" sz="18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, AGL 600m</a:t>
            </a:r>
            <a:r>
              <a:rPr lang="ko-KR" altLang="en-US" sz="18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이하</a:t>
            </a:r>
            <a:r>
              <a:rPr lang="en-US" altLang="ko-KR" sz="18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(MSL 800m </a:t>
            </a:r>
            <a:r>
              <a:rPr lang="ko-KR" altLang="en-US" sz="18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이하</a:t>
            </a:r>
            <a:r>
              <a:rPr lang="en-US" altLang="ko-KR" sz="18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), </a:t>
            </a:r>
            <a:r>
              <a:rPr lang="ko-KR" altLang="en-US" sz="18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국제 표준대기 기준</a:t>
            </a:r>
            <a:r>
              <a:rPr lang="en-US" altLang="ko-KR" sz="18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).</a:t>
            </a:r>
            <a:r>
              <a:rPr lang="en-US" altLang="ko-KR" sz="1800" kern="0" dirty="0" smtClea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.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규칙 획득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탑재중량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200kg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수송드론은 비행체이다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비행체는 체공시간 동안 비행을 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비행체의 체공시간은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1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시간 이상이다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체공시간은 조건을 갖는다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체공시간 조건은 </a:t>
            </a:r>
            <a:r>
              <a:rPr lang="ko-KR" altLang="en-US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탑재중량 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200kg,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수소연료 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100%,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배터리 완충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, AGL 600m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이하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(MSL 800m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이하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),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국제 표준대기 </a:t>
            </a:r>
            <a:r>
              <a:rPr lang="ko-KR" altLang="en-US" sz="1200" kern="0" smtClea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기준이다</a:t>
            </a:r>
            <a:r>
              <a:rPr lang="en-US" altLang="ko-KR" sz="1200" kern="0" dirty="0" smtClea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.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대상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속성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행동 또는 판단의 정보 추출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대상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탑재중량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200kg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수송드론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체공시간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, 1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시간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탑재중량 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200kg,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수소연료 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100%,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배터리 완충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, AGL 600m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이하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(MSL 800m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이하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),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국제 표준대기 기준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속성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:~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은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~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이어야 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lang="en-US" altLang="ko-KR" sz="1200" kern="0" dirty="0" smtClean="0">
              <a:solidFill>
                <a:srgbClr val="000000"/>
              </a:solidFill>
              <a:ea typeface="KoPub돋움체 Medium" panose="02020603020101020101" pitchFamily="18" charset="-127"/>
              <a:cs typeface="KoPubWorld돋움체 Light" panose="00000300000000000000" pitchFamily="2" charset="-127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판단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성능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표현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200" dirty="0"/>
              <a:t>IF </a:t>
            </a:r>
            <a:r>
              <a:rPr lang="ko-KR" altLang="en-US" sz="1200"/>
              <a:t>단계 </a:t>
            </a:r>
            <a:r>
              <a:rPr lang="en-US" altLang="ko-KR" sz="1200" dirty="0"/>
              <a:t>== ‘</a:t>
            </a:r>
            <a:r>
              <a:rPr lang="ko-KR" altLang="en-US" sz="1200"/>
              <a:t>시스템</a:t>
            </a:r>
            <a:r>
              <a:rPr lang="en-US" altLang="ko-KR" sz="1200" dirty="0"/>
              <a:t>’ &amp; </a:t>
            </a:r>
            <a:r>
              <a:rPr lang="ko-KR" altLang="en-US" sz="1200"/>
              <a:t>판단</a:t>
            </a:r>
            <a:r>
              <a:rPr lang="en-US" altLang="ko-KR" sz="1200" dirty="0" smtClean="0"/>
              <a:t>=‘</a:t>
            </a:r>
            <a:r>
              <a:rPr lang="ko-KR" altLang="en-US" sz="1200" smtClean="0"/>
              <a:t>성능</a:t>
            </a:r>
            <a:r>
              <a:rPr lang="en-US" altLang="ko-KR" sz="1200" dirty="0" smtClean="0"/>
              <a:t>＇ </a:t>
            </a:r>
            <a:r>
              <a:rPr lang="en-US" altLang="ko-KR" sz="1200" dirty="0"/>
              <a:t>THEN </a:t>
            </a:r>
            <a:r>
              <a:rPr lang="en-US" altLang="ko-KR" sz="1200" dirty="0" smtClean="0"/>
              <a:t>"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 탑재중량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200kg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수송드론 비행체의 체공시간은 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시간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이상이어야 </a:t>
            </a:r>
            <a:r>
              <a:rPr lang="ko-KR" altLang="en-US" sz="1200" kern="0" smtClea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한다</a:t>
            </a:r>
            <a:endParaRPr lang="en-US" altLang="ko-KR" sz="1200" kern="0" dirty="0" smtClean="0">
              <a:solidFill>
                <a:srgbClr val="000000"/>
              </a:solidFill>
              <a:ea typeface="KoPub돋움체 Medium" panose="02020603020101020101" pitchFamily="18" charset="-127"/>
              <a:cs typeface="KoPubWorld돋움체 Light" panose="00000300000000000000" pitchFamily="2" charset="-127"/>
            </a:endParaRPr>
          </a:p>
          <a:p>
            <a:pPr marL="361950" lvl="1">
              <a:spcBef>
                <a:spcPts val="600"/>
              </a:spcBef>
            </a:pPr>
            <a:r>
              <a:rPr lang="en-US" altLang="ko-KR" sz="1200" kern="0" dirty="0" smtClea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탑재중량 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200kg,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수소연료 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100%,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배터리 완충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, AGL 600m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이하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(MSL 800m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이하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),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국제 표준대기 기준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)..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 체공시간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7043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16991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규칙 </a:t>
            </a:r>
            <a:r>
              <a:rPr lang="ko-KR" altLang="en-US" smtClean="0">
                <a:latin typeface="+mn-ea"/>
                <a:ea typeface="+mn-ea"/>
              </a:rPr>
              <a:t>수집</a:t>
            </a:r>
            <a:r>
              <a:rPr lang="en-US" altLang="ko-KR" dirty="0" smtClean="0">
                <a:latin typeface="+mn-ea"/>
                <a:ea typeface="+mn-ea"/>
              </a:rPr>
              <a:t>(2)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02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79BE46-05F8-AB6B-ACE1-8963D20B8129}"/>
              </a:ext>
            </a:extLst>
          </p:cNvPr>
          <p:cNvSpPr txBox="1"/>
          <p:nvPr/>
        </p:nvSpPr>
        <p:spPr>
          <a:xfrm>
            <a:off x="738188" y="1655763"/>
            <a:ext cx="9432924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원문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지상체는 지상통제장비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연동처리장비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지상데이터링크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 차량으로 구성되어야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한다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규칙 획득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지상체는</a:t>
            </a: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2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부체계이다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지상체는</a:t>
            </a: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지상통제장비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연동처리장비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지상데이터링크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 차량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구성되어야 </a:t>
            </a: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대상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속성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행동 또는 판단의 정보 추출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대상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지상통제장비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연동처리장비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지상데이터링크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 차량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속성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lang="en-US" altLang="ko-KR" sz="1200" dirty="0"/>
              <a:t>~</a:t>
            </a:r>
            <a:r>
              <a:rPr lang="ko-KR" altLang="en-US" sz="1200"/>
              <a:t>은 </a:t>
            </a:r>
            <a:r>
              <a:rPr lang="en-US" altLang="ko-KR" sz="1200" dirty="0"/>
              <a:t>~</a:t>
            </a:r>
            <a:r>
              <a:rPr lang="ko-KR" altLang="en-US" sz="1200"/>
              <a:t>이다</a:t>
            </a:r>
            <a:r>
              <a:rPr lang="en-US" altLang="ko-KR" sz="1200" dirty="0"/>
              <a:t>, ~</a:t>
            </a:r>
            <a:r>
              <a:rPr lang="ko-KR" altLang="en-US" sz="1200"/>
              <a:t>는 </a:t>
            </a:r>
            <a:r>
              <a:rPr lang="en-US" altLang="ko-KR" sz="1200" dirty="0"/>
              <a:t>~</a:t>
            </a:r>
            <a:r>
              <a:rPr lang="ko-KR" altLang="en-US" sz="1200"/>
              <a:t>로 구성되어야 한다</a:t>
            </a:r>
            <a:r>
              <a:rPr lang="en-US" altLang="ko-KR" sz="1200" dirty="0"/>
              <a:t>.</a:t>
            </a: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판단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lang="ko-KR" altLang="en-US" sz="1200"/>
              <a:t>구성</a:t>
            </a:r>
            <a:r>
              <a:rPr lang="en-US" altLang="ko-KR" sz="1200" dirty="0"/>
              <a:t>, </a:t>
            </a:r>
            <a:r>
              <a:rPr lang="ko-KR" altLang="en-US" sz="1200"/>
              <a:t>정의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표현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200" dirty="0"/>
              <a:t>IF </a:t>
            </a:r>
            <a:r>
              <a:rPr lang="ko-KR" altLang="en-US" sz="1200"/>
              <a:t>단계 </a:t>
            </a:r>
            <a:r>
              <a:rPr lang="en-US" altLang="ko-KR" sz="1200" dirty="0"/>
              <a:t>== </a:t>
            </a:r>
            <a:r>
              <a:rPr lang="en-US" altLang="ko-KR" sz="1200" dirty="0" smtClean="0"/>
              <a:t>‘</a:t>
            </a:r>
            <a:r>
              <a:rPr lang="ko-KR" altLang="en-US" sz="1200" smtClean="0"/>
              <a:t>부체계</a:t>
            </a:r>
            <a:r>
              <a:rPr lang="en-US" altLang="ko-KR" sz="1200" dirty="0" smtClean="0"/>
              <a:t>’ </a:t>
            </a:r>
            <a:r>
              <a:rPr lang="en-US" altLang="ko-KR" sz="1200" dirty="0"/>
              <a:t>&amp; </a:t>
            </a:r>
            <a:r>
              <a:rPr lang="ko-KR" altLang="en-US" sz="1200"/>
              <a:t>판단</a:t>
            </a:r>
            <a:r>
              <a:rPr lang="en-US" altLang="ko-KR" sz="1200" dirty="0"/>
              <a:t>=‘</a:t>
            </a:r>
            <a:r>
              <a:rPr lang="ko-KR" altLang="en-US" sz="1200"/>
              <a:t>정의</a:t>
            </a:r>
            <a:r>
              <a:rPr lang="en-US" altLang="ko-KR" sz="1200" dirty="0"/>
              <a:t>＇ THEN </a:t>
            </a:r>
            <a:r>
              <a:rPr lang="en-US" altLang="ko-KR" sz="1200" dirty="0" smtClean="0"/>
              <a:t>“</a:t>
            </a:r>
            <a:r>
              <a:rPr lang="ko-KR" altLang="en-US" sz="1200" smtClean="0"/>
              <a:t>부체계는 지상체이다</a:t>
            </a:r>
            <a:r>
              <a:rPr lang="en-US" altLang="ko-KR" sz="1200" dirty="0"/>
              <a:t>“</a:t>
            </a: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200" dirty="0"/>
              <a:t>IF </a:t>
            </a:r>
            <a:r>
              <a:rPr lang="ko-KR" altLang="en-US" sz="1200"/>
              <a:t>단계 </a:t>
            </a:r>
            <a:r>
              <a:rPr lang="en-US" altLang="ko-KR" sz="1200" dirty="0"/>
              <a:t>== </a:t>
            </a:r>
            <a:r>
              <a:rPr lang="en-US" altLang="ko-KR" sz="1200" dirty="0" smtClean="0"/>
              <a:t>‘</a:t>
            </a:r>
            <a:r>
              <a:rPr lang="ko-KR" altLang="en-US" sz="1200"/>
              <a:t>부체계</a:t>
            </a:r>
            <a:r>
              <a:rPr lang="en-US" altLang="ko-KR" sz="1200" dirty="0" smtClean="0"/>
              <a:t>’ </a:t>
            </a:r>
            <a:r>
              <a:rPr lang="en-US" altLang="ko-KR" sz="1200" dirty="0"/>
              <a:t>&amp; </a:t>
            </a:r>
            <a:r>
              <a:rPr lang="ko-KR" altLang="en-US" sz="1200"/>
              <a:t>판단</a:t>
            </a:r>
            <a:r>
              <a:rPr lang="en-US" altLang="ko-KR" sz="1200" dirty="0"/>
              <a:t>=‘</a:t>
            </a:r>
            <a:r>
              <a:rPr lang="ko-KR" altLang="en-US" sz="1200"/>
              <a:t>구성</a:t>
            </a:r>
            <a:r>
              <a:rPr lang="en-US" altLang="ko-KR" sz="1200" dirty="0"/>
              <a:t>＇ THEN </a:t>
            </a:r>
            <a:r>
              <a:rPr lang="en-US" altLang="ko-KR" sz="1200" dirty="0" smtClean="0"/>
              <a:t>"</a:t>
            </a:r>
            <a:r>
              <a:rPr lang="ko-KR" altLang="en-US" sz="1200"/>
              <a:t>지상체</a:t>
            </a:r>
            <a:r>
              <a:rPr lang="ko-KR" altLang="en-US" sz="1200" smtClean="0"/>
              <a:t>는 </a:t>
            </a:r>
            <a:r>
              <a:rPr lang="ko-KR" altLang="en-US" sz="1200"/>
              <a:t>지상통제장비</a:t>
            </a:r>
            <a:r>
              <a:rPr lang="en-US" altLang="ko-KR" sz="1200" dirty="0"/>
              <a:t>, </a:t>
            </a:r>
            <a:r>
              <a:rPr lang="ko-KR" altLang="en-US" sz="1200"/>
              <a:t>연동처리장비</a:t>
            </a:r>
            <a:r>
              <a:rPr lang="en-US" altLang="ko-KR" sz="1200" dirty="0"/>
              <a:t>, </a:t>
            </a:r>
            <a:r>
              <a:rPr lang="ko-KR" altLang="en-US" sz="1200"/>
              <a:t>지상데이터링크</a:t>
            </a:r>
            <a:r>
              <a:rPr lang="en-US" altLang="ko-KR" sz="1200" dirty="0"/>
              <a:t>, </a:t>
            </a:r>
            <a:r>
              <a:rPr lang="ko-KR" altLang="en-US" sz="1200"/>
              <a:t>지상체 차량으로 </a:t>
            </a:r>
            <a:r>
              <a:rPr lang="ko-KR" altLang="en-US" sz="1200"/>
              <a:t>구성되어야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.”</a:t>
            </a:r>
            <a:endParaRPr lang="en-US" altLang="ko-KR" sz="1200" dirty="0"/>
          </a:p>
          <a:p>
            <a:pPr marL="361950" lvl="1">
              <a:spcBef>
                <a:spcPts val="600"/>
              </a:spcBef>
            </a:pP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</a:t>
            </a: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구성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4447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79BE46-05F8-AB6B-ACE1-8963D20B8129}"/>
              </a:ext>
            </a:extLst>
          </p:cNvPr>
          <p:cNvSpPr txBox="1"/>
          <p:nvPr/>
        </p:nvSpPr>
        <p:spPr>
          <a:xfrm>
            <a:off x="738188" y="1655763"/>
            <a:ext cx="94329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원문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지상체는 조종기방식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(Knob)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점항법방식 및 자동항법방식으로 비행체를 통제할 수 있어야 한다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규칙 획득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지상체는</a:t>
            </a: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비행체를 통제한다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통제는  </a:t>
            </a:r>
            <a:r>
              <a:rPr kumimoji="1" lang="ko-KR" altLang="en-US" sz="12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조종기방식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(Knob)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점항법방식 및 자동항법방식이다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지상체는</a:t>
            </a: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2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조종기방식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(Knob)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점항법방식 및 자동항법방식으로 비행체를 통제한다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대상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속성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행동 또는 판단의 정보 추출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대상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조종기방식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(Knob)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점항법방식 및 자동항법방식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속성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~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으로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~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을 통제할 수 있어야 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판단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통제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표현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200" dirty="0"/>
              <a:t>IF </a:t>
            </a:r>
            <a:r>
              <a:rPr lang="ko-KR" altLang="en-US" sz="1200"/>
              <a:t>단계 </a:t>
            </a:r>
            <a:r>
              <a:rPr lang="en-US" altLang="ko-KR" sz="1200" dirty="0"/>
              <a:t>== ‘</a:t>
            </a:r>
            <a:r>
              <a:rPr lang="ko-KR" altLang="en-US" sz="1200"/>
              <a:t>부체계</a:t>
            </a:r>
            <a:r>
              <a:rPr lang="en-US" altLang="ko-KR" sz="1200" dirty="0"/>
              <a:t>’ &amp; </a:t>
            </a:r>
            <a:r>
              <a:rPr lang="ko-KR" altLang="en-US" sz="1200"/>
              <a:t>판단</a:t>
            </a:r>
            <a:r>
              <a:rPr lang="en-US" altLang="ko-KR" sz="1200" dirty="0" smtClean="0"/>
              <a:t>=‘</a:t>
            </a:r>
            <a:r>
              <a:rPr lang="ko-KR" altLang="en-US" sz="1200" smtClean="0"/>
              <a:t>통제</a:t>
            </a:r>
            <a:r>
              <a:rPr lang="en-US" altLang="ko-KR" sz="1200" dirty="0" smtClean="0"/>
              <a:t>＇ </a:t>
            </a:r>
            <a:r>
              <a:rPr lang="en-US" altLang="ko-KR" sz="1200" dirty="0"/>
              <a:t>THEN </a:t>
            </a:r>
            <a:r>
              <a:rPr lang="en-US" altLang="ko-KR" sz="1200" dirty="0" smtClean="0"/>
              <a:t>"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지상체는 조종기방식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(Knob)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점항법방식 및 자동항법방식으로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비행체를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통제한다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.”</a:t>
            </a:r>
            <a:endParaRPr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</a:t>
            </a: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비행체 통제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16991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규칙 </a:t>
            </a:r>
            <a:r>
              <a:rPr lang="ko-KR" altLang="en-US" smtClean="0">
                <a:latin typeface="+mn-ea"/>
                <a:ea typeface="+mn-ea"/>
              </a:rPr>
              <a:t>수집</a:t>
            </a:r>
            <a:r>
              <a:rPr lang="en-US" altLang="ko-KR" dirty="0" smtClean="0">
                <a:latin typeface="+mn-ea"/>
                <a:ea typeface="+mn-ea"/>
              </a:rPr>
              <a:t>(1)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06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9350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16991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규칙 수집</a:t>
            </a:r>
            <a:r>
              <a:rPr lang="en-US" altLang="ko-KR" dirty="0" smtClean="0">
                <a:latin typeface="+mn-ea"/>
                <a:ea typeface="+mn-ea"/>
              </a:rPr>
              <a:t>(2)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03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79BE46-05F8-AB6B-ACE1-8963D20B8129}"/>
              </a:ext>
            </a:extLst>
          </p:cNvPr>
          <p:cNvSpPr txBox="1"/>
          <p:nvPr/>
        </p:nvSpPr>
        <p:spPr>
          <a:xfrm>
            <a:off x="738188" y="1655763"/>
            <a:ext cx="943292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원문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지상통제장비는 주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VME(TBD), SAR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신호처리기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유무선 공유기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무정전전원공급장치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외부조종기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HMD,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노브조립체로 구성되어야 한다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규칙 획득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장비는 지상통제장비이다</a:t>
            </a:r>
            <a:r>
              <a:rPr kumimoji="1" lang="en-US" altLang="ko-KR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지상통제장비는 주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VME(TBD), SAR </a:t>
            </a:r>
            <a:r>
              <a:rPr kumimoji="1"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신호처리기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</a:t>
            </a:r>
            <a:r>
              <a:rPr kumimoji="1"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유무선 공유기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무정전전원공급장치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외부조종기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HMD, </a:t>
            </a:r>
            <a:r>
              <a:rPr kumimoji="1"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노브조립체로 구성되어야 한다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대상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속성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행동 또는 판단의 정보 추출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대상 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0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지상통제장비</a:t>
            </a:r>
            <a:r>
              <a:rPr kumimoji="1" lang="en-US" altLang="ko-KR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</a:t>
            </a:r>
            <a:r>
              <a:rPr kumimoji="1"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주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VME(TBD), SAR </a:t>
            </a:r>
            <a:r>
              <a:rPr kumimoji="1"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신호처리기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</a:t>
            </a:r>
            <a:r>
              <a:rPr kumimoji="1"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유무선 공유기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무정전전원공급장치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외부조종기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HMD, </a:t>
            </a:r>
            <a:r>
              <a:rPr kumimoji="1"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노브조립체</a:t>
            </a:r>
            <a:endParaRPr kumimoji="1" lang="en-US" altLang="ko-KR" sz="10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속성 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lang="en-US" altLang="ko-KR" sz="1000" dirty="0"/>
              <a:t>~</a:t>
            </a:r>
            <a:r>
              <a:rPr lang="ko-KR" altLang="en-US" sz="1000"/>
              <a:t>은 </a:t>
            </a:r>
            <a:r>
              <a:rPr lang="en-US" altLang="ko-KR" sz="1000" dirty="0"/>
              <a:t>~</a:t>
            </a:r>
            <a:r>
              <a:rPr lang="ko-KR" altLang="en-US" sz="1000"/>
              <a:t>이다</a:t>
            </a:r>
            <a:r>
              <a:rPr lang="en-US" altLang="ko-KR" sz="1000" dirty="0"/>
              <a:t>, ~</a:t>
            </a:r>
            <a:r>
              <a:rPr lang="ko-KR" altLang="en-US" sz="1000"/>
              <a:t>는 </a:t>
            </a:r>
            <a:r>
              <a:rPr lang="en-US" altLang="ko-KR" sz="1000" dirty="0"/>
              <a:t>~</a:t>
            </a:r>
            <a:r>
              <a:rPr lang="ko-KR" altLang="en-US" sz="1000"/>
              <a:t>로 구성되어야 한다</a:t>
            </a:r>
            <a:r>
              <a:rPr lang="en-US" altLang="ko-KR" sz="1000" dirty="0"/>
              <a:t>.</a:t>
            </a: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판단 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lang="ko-KR" altLang="en-US" sz="1000" smtClean="0"/>
              <a:t>정의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구성</a:t>
            </a:r>
            <a:endParaRPr kumimoji="1" lang="en-US" altLang="ko-KR" sz="1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표현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050" dirty="0"/>
              <a:t>IF </a:t>
            </a:r>
            <a:r>
              <a:rPr lang="ko-KR" altLang="en-US" sz="1050"/>
              <a:t>단계 </a:t>
            </a:r>
            <a:r>
              <a:rPr lang="en-US" altLang="ko-KR" sz="1050" dirty="0"/>
              <a:t>== </a:t>
            </a:r>
            <a:r>
              <a:rPr lang="en-US" altLang="ko-KR" sz="1050" dirty="0" smtClean="0"/>
              <a:t>‘</a:t>
            </a:r>
            <a:r>
              <a:rPr lang="ko-KR" altLang="en-US" sz="1050" smtClean="0"/>
              <a:t>장비</a:t>
            </a:r>
            <a:r>
              <a:rPr lang="en-US" altLang="ko-KR" sz="1050" dirty="0" smtClean="0"/>
              <a:t>’ </a:t>
            </a:r>
            <a:r>
              <a:rPr lang="en-US" altLang="ko-KR" sz="1050" dirty="0"/>
              <a:t>&amp; </a:t>
            </a:r>
            <a:r>
              <a:rPr lang="ko-KR" altLang="en-US" sz="1050"/>
              <a:t>판단</a:t>
            </a:r>
            <a:r>
              <a:rPr lang="en-US" altLang="ko-KR" sz="1050" dirty="0"/>
              <a:t>=‘</a:t>
            </a:r>
            <a:r>
              <a:rPr lang="ko-KR" altLang="en-US" sz="1050"/>
              <a:t>정의</a:t>
            </a:r>
            <a:r>
              <a:rPr lang="en-US" altLang="ko-KR" sz="1050" dirty="0"/>
              <a:t>＇ THEN </a:t>
            </a:r>
            <a:r>
              <a:rPr lang="ko-KR" altLang="en-US" sz="1050" smtClean="0"/>
              <a:t>장비는 지상통제장비이다</a:t>
            </a:r>
            <a:r>
              <a:rPr lang="en-US" altLang="ko-KR" sz="1050" dirty="0"/>
              <a:t>“</a:t>
            </a: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050" dirty="0"/>
              <a:t>IF </a:t>
            </a:r>
            <a:r>
              <a:rPr lang="ko-KR" altLang="en-US" sz="1050"/>
              <a:t>단계 </a:t>
            </a:r>
            <a:r>
              <a:rPr lang="en-US" altLang="ko-KR" sz="1050" dirty="0"/>
              <a:t>== </a:t>
            </a:r>
            <a:r>
              <a:rPr lang="en-US" altLang="ko-KR" sz="1050" dirty="0" smtClean="0"/>
              <a:t>‘</a:t>
            </a:r>
            <a:r>
              <a:rPr lang="ko-KR" altLang="en-US" sz="1050"/>
              <a:t>장비</a:t>
            </a:r>
            <a:r>
              <a:rPr lang="en-US" altLang="ko-KR" sz="1050" dirty="0" smtClean="0"/>
              <a:t>’ </a:t>
            </a:r>
            <a:r>
              <a:rPr lang="en-US" altLang="ko-KR" sz="1050" dirty="0"/>
              <a:t>&amp; </a:t>
            </a:r>
            <a:r>
              <a:rPr lang="ko-KR" altLang="en-US" sz="1050"/>
              <a:t>판단</a:t>
            </a:r>
            <a:r>
              <a:rPr lang="en-US" altLang="ko-KR" sz="1050" dirty="0"/>
              <a:t>=‘</a:t>
            </a:r>
            <a:r>
              <a:rPr lang="ko-KR" altLang="en-US" sz="1050"/>
              <a:t>구성</a:t>
            </a:r>
            <a:r>
              <a:rPr lang="en-US" altLang="ko-KR" sz="1050" dirty="0"/>
              <a:t>＇ THEN </a:t>
            </a:r>
            <a:r>
              <a:rPr lang="en-US" altLang="ko-KR" sz="1050" dirty="0" smtClean="0"/>
              <a:t>"</a:t>
            </a:r>
            <a:r>
              <a:rPr lang="ko-KR" altLang="en-US" sz="1050"/>
              <a:t>지상통제장비</a:t>
            </a:r>
            <a:r>
              <a:rPr lang="ko-KR" altLang="en-US" sz="1050" smtClean="0"/>
              <a:t>는 </a:t>
            </a:r>
            <a:r>
              <a:rPr lang="ko-KR" altLang="en-US" sz="1050"/>
              <a:t>주</a:t>
            </a:r>
            <a:r>
              <a:rPr lang="en-US" altLang="ko-KR" sz="1050" dirty="0"/>
              <a:t>/</a:t>
            </a:r>
            <a:r>
              <a:rPr lang="ko-KR" altLang="en-US" sz="1050"/>
              <a:t>보조통제장치</a:t>
            </a:r>
            <a:r>
              <a:rPr lang="en-US" altLang="ko-KR" sz="1050" dirty="0"/>
              <a:t>, VME(TBD), SAR </a:t>
            </a:r>
            <a:r>
              <a:rPr lang="ko-KR" altLang="en-US" sz="1050"/>
              <a:t>신호처리기</a:t>
            </a:r>
            <a:r>
              <a:rPr lang="en-US" altLang="ko-KR" sz="1050" dirty="0"/>
              <a:t>,</a:t>
            </a:r>
            <a:r>
              <a:rPr lang="ko-KR" altLang="en-US" sz="1050"/>
              <a:t>유무선 공유기</a:t>
            </a:r>
            <a:r>
              <a:rPr lang="en-US" altLang="ko-KR" sz="1050" dirty="0"/>
              <a:t>, </a:t>
            </a:r>
            <a:r>
              <a:rPr lang="ko-KR" altLang="en-US" sz="1050"/>
              <a:t>무정전전원공급장치</a:t>
            </a:r>
            <a:r>
              <a:rPr lang="en-US" altLang="ko-KR" sz="1050" dirty="0"/>
              <a:t>, </a:t>
            </a:r>
            <a:r>
              <a:rPr lang="ko-KR" altLang="en-US" sz="1050"/>
              <a:t>외부조종기</a:t>
            </a:r>
            <a:r>
              <a:rPr lang="en-US" altLang="ko-KR" sz="1050" dirty="0"/>
              <a:t>, HMD, </a:t>
            </a:r>
            <a:r>
              <a:rPr lang="ko-KR" altLang="en-US" sz="1050"/>
              <a:t>노브조립체로 구성되어야 한다</a:t>
            </a:r>
            <a:r>
              <a:rPr lang="en-US" altLang="ko-KR" sz="1050" dirty="0"/>
              <a:t>.</a:t>
            </a:r>
            <a:r>
              <a:rPr lang="en-US" altLang="ko-KR" sz="1050" dirty="0"/>
              <a:t>.”</a:t>
            </a:r>
            <a:endParaRPr lang="en-US" altLang="ko-KR" sz="1050" dirty="0"/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kumimoji="1" lang="en-US" altLang="ko-KR" sz="105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61950" lvl="1">
              <a:spcBef>
                <a:spcPts val="600"/>
              </a:spcBef>
            </a:pP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지상통제장비 구성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827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322DAA6F-0D18-4673-97C5-86655519A657}"/>
              </a:ext>
            </a:extLst>
          </p:cNvPr>
          <p:cNvCxnSpPr/>
          <p:nvPr/>
        </p:nvCxnSpPr>
        <p:spPr>
          <a:xfrm>
            <a:off x="5691451" y="2275886"/>
            <a:ext cx="356556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xmlns="" id="{322DAA6F-0D18-4673-97C5-86655519A657}"/>
              </a:ext>
            </a:extLst>
          </p:cNvPr>
          <p:cNvCxnSpPr/>
          <p:nvPr/>
        </p:nvCxnSpPr>
        <p:spPr>
          <a:xfrm>
            <a:off x="5691452" y="2969208"/>
            <a:ext cx="356556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250000" y="1881026"/>
            <a:ext cx="952184" cy="307777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/>
          <a:p>
            <a:pPr>
              <a:spcBef>
                <a:spcPts val="441"/>
              </a:spcBef>
            </a:pPr>
            <a:r>
              <a:rPr lang="ko-KR" altLang="en-US" sz="2000" spc="-55" dirty="0" smtClean="0">
                <a:ln>
                  <a:solidFill>
                    <a:srgbClr val="4F81BD">
                      <a:alpha val="0"/>
                    </a:srgbClr>
                  </a:solidFill>
                </a:ln>
                <a:ea typeface="KoPub돋움체 Light" panose="02020603020101020101" pitchFamily="18" charset="-127"/>
              </a:rPr>
              <a:t>과제 </a:t>
            </a:r>
            <a:r>
              <a:rPr lang="ko-KR" altLang="en-US" sz="2000" spc="-55" dirty="0">
                <a:ln>
                  <a:solidFill>
                    <a:srgbClr val="4F81BD">
                      <a:alpha val="0"/>
                    </a:srgbClr>
                  </a:solidFill>
                </a:ln>
                <a:ea typeface="KoPub돋움체 Light" panose="02020603020101020101" pitchFamily="18" charset="-127"/>
              </a:rPr>
              <a:t>개요</a:t>
            </a:r>
          </a:p>
        </p:txBody>
      </p:sp>
      <p:sp>
        <p:nvSpPr>
          <p:cNvPr id="78" name="Text Box 5"/>
          <p:cNvSpPr txBox="1">
            <a:spLocks noChangeArrowheads="1"/>
          </p:cNvSpPr>
          <p:nvPr/>
        </p:nvSpPr>
        <p:spPr bwMode="auto">
          <a:xfrm>
            <a:off x="5772358" y="1797378"/>
            <a:ext cx="7502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sz="2800" spc="-165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lt"/>
                <a:ea typeface="KoPub바탕체 Light" panose="02020603020101020101" pitchFamily="18" charset="-127"/>
              </a:rPr>
              <a:t>I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5632411" y="2275886"/>
            <a:ext cx="357225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250000" y="2576038"/>
            <a:ext cx="952184" cy="307777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spcBef>
                <a:spcPts val="441"/>
              </a:spcBef>
              <a:defRPr sz="2205" spc="-55">
                <a:ln>
                  <a:solidFill>
                    <a:srgbClr val="4F81BD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ko-KR" altLang="en-US" sz="2000" dirty="0" smtClean="0">
                <a:latin typeface="+mn-lt"/>
              </a:rPr>
              <a:t>과제 결과</a:t>
            </a:r>
            <a:endParaRPr lang="ko-KR" altLang="en-US" sz="2000" dirty="0">
              <a:latin typeface="+mn-lt"/>
            </a:endParaRPr>
          </a:p>
        </p:txBody>
      </p:sp>
      <p:sp>
        <p:nvSpPr>
          <p:cNvPr id="74" name="Text Box 5"/>
          <p:cNvSpPr txBox="1">
            <a:spLocks noChangeArrowheads="1"/>
          </p:cNvSpPr>
          <p:nvPr/>
        </p:nvSpPr>
        <p:spPr bwMode="auto">
          <a:xfrm>
            <a:off x="5657581" y="2492390"/>
            <a:ext cx="30457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algn="ctr" fontAlgn="auto" latinLnBrk="0">
              <a:spcBef>
                <a:spcPts val="0"/>
              </a:spcBef>
              <a:defRPr kumimoji="1" sz="2000" spc="-15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defRPr>
            </a:lvl1pPr>
            <a:lvl2pPr marL="742950" indent="-285750" eaLnBrk="0" hangingPunct="0">
              <a:defRPr kumimoji="1"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2800" dirty="0">
                <a:ln w="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Ⅱ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5632412" y="2969208"/>
            <a:ext cx="357225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98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37"/>
    </mc:Choice>
    <mc:Fallback xmlns="">
      <p:transition spd="slow" advTm="1693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16991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규칙 </a:t>
            </a:r>
            <a:r>
              <a:rPr lang="ko-KR" altLang="en-US" smtClean="0">
                <a:latin typeface="+mn-ea"/>
                <a:ea typeface="+mn-ea"/>
              </a:rPr>
              <a:t>수집</a:t>
            </a:r>
            <a:r>
              <a:rPr lang="en-US" altLang="ko-KR" dirty="0" smtClean="0">
                <a:latin typeface="+mn-ea"/>
                <a:ea typeface="+mn-ea"/>
              </a:rPr>
              <a:t>(2)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04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79BE46-05F8-AB6B-ACE1-8963D20B8129}"/>
              </a:ext>
            </a:extLst>
          </p:cNvPr>
          <p:cNvSpPr txBox="1"/>
          <p:nvPr/>
        </p:nvSpPr>
        <p:spPr>
          <a:xfrm>
            <a:off x="738188" y="1655763"/>
            <a:ext cx="9432924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원문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다목적 통제 기능을 수행할 수 있도록 다음과 같이 동일한 하드웨어로 구성하여야 한다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규칙 획득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200" dirty="0"/>
              <a:t>주</a:t>
            </a:r>
            <a:r>
              <a:rPr lang="en-US" altLang="ko-KR" sz="1200" dirty="0"/>
              <a:t>/</a:t>
            </a:r>
            <a:r>
              <a:rPr lang="ko-KR" altLang="en-US" sz="1200"/>
              <a:t>보조통제장치는 다목적 통제 기능을 갖추어야 한다</a:t>
            </a:r>
            <a:r>
              <a:rPr lang="en-US" altLang="ko-KR" sz="1200" dirty="0" smtClean="0"/>
              <a:t>.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주통제장치와</a:t>
            </a: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동일한 하드웨어 </a:t>
            </a:r>
            <a:r>
              <a:rPr kumimoji="1" lang="ko-KR" altLang="en-US" sz="12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구성품으로</a:t>
            </a: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구성하여야 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대상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속성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행동 또는 판단의 정보 추출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대상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주통제장치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속성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다목적 통제기능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동일한 하드웨어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속성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lang="en-US" altLang="ko-KR" sz="1200" dirty="0"/>
              <a:t>~</a:t>
            </a:r>
            <a:r>
              <a:rPr lang="ko-KR" altLang="en-US" sz="1200"/>
              <a:t>은 </a:t>
            </a:r>
            <a:r>
              <a:rPr lang="en-US" altLang="ko-KR" sz="1200" dirty="0"/>
              <a:t>~</a:t>
            </a:r>
            <a:r>
              <a:rPr lang="ko-KR" altLang="en-US" sz="1200"/>
              <a:t>이다</a:t>
            </a:r>
            <a:r>
              <a:rPr lang="en-US" altLang="ko-KR" sz="1200" dirty="0"/>
              <a:t>, ~</a:t>
            </a:r>
            <a:r>
              <a:rPr lang="ko-KR" altLang="en-US" sz="1200"/>
              <a:t>는 </a:t>
            </a:r>
            <a:r>
              <a:rPr lang="en-US" altLang="ko-KR" sz="1200" dirty="0"/>
              <a:t>~</a:t>
            </a:r>
            <a:r>
              <a:rPr lang="ko-KR" altLang="en-US" sz="1200"/>
              <a:t>로 구성되어야 </a:t>
            </a:r>
            <a:r>
              <a:rPr lang="ko-KR" altLang="en-US" sz="1200"/>
              <a:t>한다</a:t>
            </a:r>
            <a:r>
              <a:rPr lang="en-US" altLang="ko-KR" sz="1200" dirty="0" smtClean="0"/>
              <a:t>.(</a:t>
            </a:r>
            <a:r>
              <a:rPr lang="ko-KR" altLang="en-US" sz="1200" smtClean="0"/>
              <a:t>욥션 세부 내용 추가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판단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lang="ko-KR" altLang="en-US" sz="1200"/>
              <a:t>구성</a:t>
            </a:r>
            <a:r>
              <a:rPr lang="en-US" altLang="ko-KR" sz="1200" dirty="0"/>
              <a:t>, </a:t>
            </a:r>
            <a:r>
              <a:rPr lang="ko-KR" altLang="en-US" sz="1200"/>
              <a:t>정의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표현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100" dirty="0"/>
              <a:t>IF </a:t>
            </a:r>
            <a:r>
              <a:rPr lang="ko-KR" altLang="en-US" sz="1100"/>
              <a:t>단계 </a:t>
            </a:r>
            <a:r>
              <a:rPr lang="en-US" altLang="ko-KR" sz="1100" dirty="0"/>
              <a:t>== ‘</a:t>
            </a:r>
            <a:r>
              <a:rPr lang="ko-KR" altLang="en-US" sz="1100" smtClean="0"/>
              <a:t>장치</a:t>
            </a:r>
            <a:r>
              <a:rPr lang="en-US" altLang="ko-KR" sz="1100" dirty="0" smtClean="0"/>
              <a:t>’ </a:t>
            </a:r>
            <a:r>
              <a:rPr lang="en-US" altLang="ko-KR" sz="1100" dirty="0"/>
              <a:t>&amp; </a:t>
            </a:r>
            <a:r>
              <a:rPr lang="ko-KR" altLang="en-US" sz="1100"/>
              <a:t>판단</a:t>
            </a:r>
            <a:r>
              <a:rPr lang="en-US" altLang="ko-KR" sz="1100" dirty="0"/>
              <a:t>=‘</a:t>
            </a:r>
            <a:r>
              <a:rPr lang="ko-KR" altLang="en-US" sz="1100"/>
              <a:t>정의</a:t>
            </a:r>
            <a:r>
              <a:rPr lang="en-US" altLang="ko-KR" sz="1100" dirty="0"/>
              <a:t>＇ THEN </a:t>
            </a:r>
            <a:r>
              <a:rPr lang="ko-KR" altLang="en-US" sz="1100" smtClean="0"/>
              <a:t>장치는 </a:t>
            </a:r>
            <a:r>
              <a:rPr lang="ko-KR" altLang="en-US" sz="1100"/>
              <a:t>주</a:t>
            </a:r>
            <a:r>
              <a:rPr lang="en-US" altLang="ko-KR" sz="1100" dirty="0"/>
              <a:t>/</a:t>
            </a:r>
            <a:r>
              <a:rPr lang="ko-KR" altLang="en-US" sz="1100"/>
              <a:t>보조통제장치</a:t>
            </a:r>
            <a:r>
              <a:rPr lang="ko-KR" altLang="en-US" sz="1100" smtClean="0"/>
              <a:t>이다</a:t>
            </a:r>
            <a:r>
              <a:rPr lang="en-US" altLang="ko-KR" sz="1100" dirty="0"/>
              <a:t>“</a:t>
            </a: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100" dirty="0"/>
              <a:t>IF </a:t>
            </a:r>
            <a:r>
              <a:rPr lang="ko-KR" altLang="en-US" sz="1100"/>
              <a:t>단계 </a:t>
            </a:r>
            <a:r>
              <a:rPr lang="en-US" altLang="ko-KR" sz="1100" dirty="0"/>
              <a:t>== </a:t>
            </a:r>
            <a:r>
              <a:rPr lang="en-US" altLang="ko-KR" sz="1100" dirty="0" smtClean="0"/>
              <a:t>‘</a:t>
            </a:r>
            <a:r>
              <a:rPr lang="ko-KR" altLang="en-US" sz="1100"/>
              <a:t>장치</a:t>
            </a:r>
            <a:r>
              <a:rPr lang="en-US" altLang="ko-KR" sz="1100" dirty="0" smtClean="0"/>
              <a:t>’ </a:t>
            </a:r>
            <a:r>
              <a:rPr lang="en-US" altLang="ko-KR" sz="1100" dirty="0"/>
              <a:t>&amp; </a:t>
            </a:r>
            <a:r>
              <a:rPr lang="ko-KR" altLang="en-US" sz="1100"/>
              <a:t>판단</a:t>
            </a:r>
            <a:r>
              <a:rPr lang="en-US" altLang="ko-KR" sz="1100" dirty="0"/>
              <a:t>=‘</a:t>
            </a:r>
            <a:r>
              <a:rPr lang="ko-KR" altLang="en-US" sz="1100" smtClean="0"/>
              <a:t>구성</a:t>
            </a:r>
            <a:r>
              <a:rPr lang="en-US" altLang="ko-KR" sz="1100" dirty="0" smtClean="0"/>
              <a:t>‘  </a:t>
            </a:r>
            <a:r>
              <a:rPr lang="en-US" altLang="ko-KR" sz="1100" dirty="0"/>
              <a:t>&amp;</a:t>
            </a:r>
            <a:r>
              <a:rPr lang="en-US" altLang="ko-KR" sz="1100" dirty="0" smtClean="0"/>
              <a:t> </a:t>
            </a:r>
            <a:r>
              <a:rPr lang="ko-KR" altLang="en-US" sz="1100" smtClean="0"/>
              <a:t>옵션</a:t>
            </a:r>
            <a:r>
              <a:rPr lang="en-US" altLang="ko-KR" sz="1100" dirty="0" smtClean="0"/>
              <a:t>=‘</a:t>
            </a:r>
            <a:r>
              <a:rPr lang="ko-KR" altLang="en-US" sz="1100" smtClean="0"/>
              <a:t>세부적인 내용</a:t>
            </a:r>
            <a:r>
              <a:rPr lang="en-US" altLang="ko-KR" sz="1100" dirty="0" smtClean="0"/>
              <a:t>＇ THEN "</a:t>
            </a:r>
            <a:r>
              <a:rPr lang="ko-KR" altLang="en-US" sz="1100"/>
              <a:t> 주</a:t>
            </a:r>
            <a:r>
              <a:rPr lang="en-US" altLang="ko-KR" sz="1100" dirty="0"/>
              <a:t>/</a:t>
            </a:r>
            <a:r>
              <a:rPr lang="ko-KR" altLang="en-US" sz="1100"/>
              <a:t>보조통제장치는 </a:t>
            </a:r>
            <a:r>
              <a:rPr lang="ko-KR" altLang="en-US" sz="1100" smtClean="0"/>
              <a:t>주통제컴퓨터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부통제컴퓨터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모니터</a:t>
            </a:r>
            <a:r>
              <a:rPr lang="en-US" altLang="ko-KR" sz="1100" dirty="0" smtClean="0"/>
              <a:t>, </a:t>
            </a:r>
            <a:r>
              <a:rPr lang="en-US" altLang="ko-KR" sz="1100" dirty="0"/>
              <a:t>'</a:t>
            </a:r>
            <a:r>
              <a:rPr lang="ko-KR" altLang="en-US" sz="1100" smtClean="0"/>
              <a:t>운용테이블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조종장치</a:t>
            </a:r>
            <a:r>
              <a:rPr lang="en-US" altLang="ko-KR" sz="1100" dirty="0"/>
              <a:t>(Knob, </a:t>
            </a:r>
            <a:r>
              <a:rPr lang="ko-KR" altLang="en-US" sz="1100"/>
              <a:t>외부조종기</a:t>
            </a:r>
            <a:r>
              <a:rPr lang="en-US" altLang="ko-KR" sz="1100" dirty="0" smtClean="0"/>
              <a:t>), </a:t>
            </a:r>
            <a:r>
              <a:rPr lang="ko-KR" altLang="en-US" sz="1100" smtClean="0"/>
              <a:t>키보드</a:t>
            </a:r>
            <a:r>
              <a:rPr lang="en-US" altLang="ko-KR" sz="1100" dirty="0"/>
              <a:t>/</a:t>
            </a:r>
            <a:r>
              <a:rPr lang="ko-KR" altLang="en-US" sz="1100" smtClean="0"/>
              <a:t>마우스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노브조립체로 </a:t>
            </a:r>
            <a:r>
              <a:rPr lang="ko-KR" altLang="en-US" sz="1100"/>
              <a:t>구성하여야 한다</a:t>
            </a:r>
            <a:r>
              <a:rPr lang="en-US" altLang="ko-KR" sz="1100" dirty="0"/>
              <a:t>.</a:t>
            </a:r>
          </a:p>
          <a:p>
            <a:pPr marL="883478" lvl="2">
              <a:spcBef>
                <a:spcPts val="600"/>
              </a:spcBef>
            </a:pPr>
            <a:r>
              <a:rPr lang="en-US" altLang="ko-KR" sz="1100" dirty="0"/>
              <a:t>-</a:t>
            </a:r>
            <a:r>
              <a:rPr lang="ko-KR" altLang="en-US" sz="1100"/>
              <a:t>부통제컴퓨터 </a:t>
            </a:r>
            <a:r>
              <a:rPr lang="en-US" altLang="ko-KR" sz="1100" dirty="0" smtClean="0"/>
              <a:t>1</a:t>
            </a:r>
            <a:r>
              <a:rPr lang="ko-KR" altLang="en-US" sz="1100" smtClean="0"/>
              <a:t>대</a:t>
            </a:r>
            <a:endParaRPr lang="ko-KR" altLang="en-US" sz="1100"/>
          </a:p>
          <a:p>
            <a:pPr marL="883478" lvl="2">
              <a:spcBef>
                <a:spcPts val="600"/>
              </a:spcBef>
            </a:pPr>
            <a:r>
              <a:rPr lang="en-US" altLang="ko-KR" sz="1100" dirty="0"/>
              <a:t>-</a:t>
            </a:r>
            <a:r>
              <a:rPr lang="ko-KR" altLang="en-US" sz="1100"/>
              <a:t>모니터 </a:t>
            </a:r>
            <a:r>
              <a:rPr lang="en-US" altLang="ko-KR" sz="1100" dirty="0"/>
              <a:t>2</a:t>
            </a:r>
            <a:r>
              <a:rPr lang="ko-KR" altLang="en-US" sz="1100"/>
              <a:t>대</a:t>
            </a:r>
          </a:p>
          <a:p>
            <a:pPr marL="883478" lvl="2">
              <a:spcBef>
                <a:spcPts val="600"/>
              </a:spcBef>
            </a:pPr>
            <a:r>
              <a:rPr lang="en-US" altLang="ko-KR" sz="1100" dirty="0"/>
              <a:t>-</a:t>
            </a:r>
            <a:r>
              <a:rPr lang="ko-KR" altLang="en-US" sz="1100"/>
              <a:t>주</a:t>
            </a:r>
            <a:r>
              <a:rPr lang="en-US" altLang="ko-KR" sz="1100" dirty="0"/>
              <a:t>/</a:t>
            </a:r>
            <a:r>
              <a:rPr lang="ko-KR" altLang="en-US" sz="1100"/>
              <a:t>보조통제용 운용테이블 </a:t>
            </a:r>
            <a:r>
              <a:rPr lang="en-US" altLang="ko-KR" sz="1100" dirty="0"/>
              <a:t>1</a:t>
            </a:r>
            <a:r>
              <a:rPr lang="ko-KR" altLang="en-US" sz="1100"/>
              <a:t>개</a:t>
            </a:r>
          </a:p>
          <a:p>
            <a:pPr marL="883478" lvl="2">
              <a:spcBef>
                <a:spcPts val="600"/>
              </a:spcBef>
            </a:pPr>
            <a:r>
              <a:rPr lang="en-US" altLang="ko-KR" sz="1100" dirty="0"/>
              <a:t>-</a:t>
            </a:r>
            <a:r>
              <a:rPr lang="ko-KR" altLang="en-US" sz="1100"/>
              <a:t>조종장치</a:t>
            </a:r>
            <a:r>
              <a:rPr lang="en-US" altLang="ko-KR" sz="1100" dirty="0"/>
              <a:t>(Knob, </a:t>
            </a:r>
            <a:r>
              <a:rPr lang="ko-KR" altLang="en-US" sz="1100"/>
              <a:t>외부조종기</a:t>
            </a:r>
            <a:r>
              <a:rPr lang="en-US" altLang="ko-KR" sz="1100" dirty="0"/>
              <a:t>) </a:t>
            </a:r>
            <a:r>
              <a:rPr lang="ko-KR" altLang="en-US" sz="1100"/>
              <a:t>각 </a:t>
            </a:r>
            <a:r>
              <a:rPr lang="en-US" altLang="ko-KR" sz="1100" dirty="0"/>
              <a:t>1</a:t>
            </a:r>
            <a:r>
              <a:rPr lang="ko-KR" altLang="en-US" sz="1100"/>
              <a:t>개</a:t>
            </a:r>
          </a:p>
          <a:p>
            <a:pPr marL="883478" lvl="2">
              <a:spcBef>
                <a:spcPts val="600"/>
              </a:spcBef>
            </a:pPr>
            <a:r>
              <a:rPr lang="en-US" altLang="ko-KR" sz="1100" dirty="0"/>
              <a:t>-</a:t>
            </a:r>
            <a:r>
              <a:rPr lang="ko-KR" altLang="en-US" sz="1100"/>
              <a:t>키보드</a:t>
            </a:r>
            <a:r>
              <a:rPr lang="en-US" altLang="ko-KR" sz="1100" dirty="0"/>
              <a:t>/</a:t>
            </a:r>
            <a:r>
              <a:rPr lang="ko-KR" altLang="en-US" sz="1100"/>
              <a:t>마우스 </a:t>
            </a:r>
            <a:r>
              <a:rPr lang="en-US" altLang="ko-KR" sz="1100" dirty="0"/>
              <a:t>1</a:t>
            </a:r>
            <a:r>
              <a:rPr lang="ko-KR" altLang="en-US" sz="1100"/>
              <a:t>세트</a:t>
            </a:r>
          </a:p>
          <a:p>
            <a:pPr marL="883478" lvl="2">
              <a:spcBef>
                <a:spcPts val="600"/>
              </a:spcBef>
            </a:pPr>
            <a:r>
              <a:rPr lang="en-US" altLang="ko-KR" sz="1100" dirty="0"/>
              <a:t>-</a:t>
            </a:r>
            <a:r>
              <a:rPr lang="ko-KR" altLang="en-US" sz="1100"/>
              <a:t>노브조립체 </a:t>
            </a:r>
            <a:r>
              <a:rPr lang="en-US" altLang="ko-KR" sz="1100" dirty="0"/>
              <a:t>1</a:t>
            </a:r>
            <a:r>
              <a:rPr lang="ko-KR" altLang="en-US" sz="1100" smtClean="0"/>
              <a:t>세트</a:t>
            </a:r>
            <a:endParaRPr lang="en-US" altLang="ko-KR" sz="11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 다목적 통제 기능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4137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79BE46-05F8-AB6B-ACE1-8963D20B8129}"/>
              </a:ext>
            </a:extLst>
          </p:cNvPr>
          <p:cNvSpPr txBox="1"/>
          <p:nvPr/>
        </p:nvSpPr>
        <p:spPr>
          <a:xfrm>
            <a:off x="738188" y="1655763"/>
            <a:ext cx="943292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원문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외부조종기를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통해 비행체의 이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착륙 운용이 가능하여야 한다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규칙 획득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외부조종기를 구성한다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비행체를 운용한다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외부조종기는</a:t>
            </a: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비행체를 이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착륙 운용한다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외부조종기로 조종기방식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(Knob)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점항법방식 및 자동항법방식이다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대상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속성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행동 또는 판단의 정보 추출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대상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외부조종기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속성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~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를 통해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~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운용되어야 한다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판단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운용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표현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200" dirty="0"/>
              <a:t>IF </a:t>
            </a:r>
            <a:r>
              <a:rPr lang="ko-KR" altLang="en-US" sz="1200"/>
              <a:t>단계 </a:t>
            </a:r>
            <a:r>
              <a:rPr lang="en-US" altLang="ko-KR" sz="1200" dirty="0"/>
              <a:t>== </a:t>
            </a:r>
            <a:r>
              <a:rPr lang="en-US" altLang="ko-KR" sz="1200" dirty="0" smtClean="0"/>
              <a:t>‘</a:t>
            </a:r>
            <a:r>
              <a:rPr lang="ko-KR" altLang="en-US" sz="1200" smtClean="0"/>
              <a:t>장치</a:t>
            </a:r>
            <a:r>
              <a:rPr lang="en-US" altLang="ko-KR" sz="1200" dirty="0" smtClean="0"/>
              <a:t>’ </a:t>
            </a:r>
            <a:r>
              <a:rPr lang="en-US" altLang="ko-KR" sz="1200" dirty="0"/>
              <a:t>&amp; </a:t>
            </a:r>
            <a:r>
              <a:rPr lang="ko-KR" altLang="en-US" sz="1200"/>
              <a:t>판단</a:t>
            </a:r>
            <a:r>
              <a:rPr lang="en-US" altLang="ko-KR" sz="1200" dirty="0"/>
              <a:t>=‘</a:t>
            </a:r>
            <a:r>
              <a:rPr lang="ko-KR" altLang="en-US" sz="1200"/>
              <a:t>운용</a:t>
            </a:r>
            <a:r>
              <a:rPr lang="en-US" altLang="ko-KR" sz="1200" dirty="0"/>
              <a:t>＇ </a:t>
            </a:r>
            <a:r>
              <a:rPr lang="en-US" altLang="ko-KR" sz="1200" dirty="0"/>
              <a:t>THEN </a:t>
            </a:r>
            <a:r>
              <a:rPr lang="en-US" altLang="ko-KR" sz="1200" dirty="0"/>
              <a:t>"</a:t>
            </a:r>
            <a:r>
              <a:rPr lang="ko-KR" altLang="en-US" sz="1200"/>
              <a:t>주</a:t>
            </a:r>
            <a:r>
              <a:rPr lang="en-US" altLang="ko-KR" sz="1200" dirty="0"/>
              <a:t>/</a:t>
            </a:r>
            <a:r>
              <a:rPr lang="ko-KR" altLang="en-US" sz="1200"/>
              <a:t>보조통제장치는 외부조종기를 통해 비행체의 이</a:t>
            </a:r>
            <a:r>
              <a:rPr lang="en-US" altLang="ko-KR" sz="1200" dirty="0"/>
              <a:t>/</a:t>
            </a:r>
            <a:r>
              <a:rPr lang="ko-KR" altLang="en-US" sz="1200"/>
              <a:t>착륙 </a:t>
            </a:r>
            <a:r>
              <a:rPr lang="ko-KR" altLang="en-US" sz="1200"/>
              <a:t>운용되어야 한다</a:t>
            </a:r>
            <a:r>
              <a:rPr lang="en-US" altLang="ko-KR" sz="1200" dirty="0"/>
              <a:t>"</a:t>
            </a:r>
            <a:endParaRPr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외부조종기</a:t>
            </a: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비행체 이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착륙 운용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16991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규칙 수집</a:t>
            </a:r>
            <a:r>
              <a:rPr lang="en-US" altLang="ko-KR" dirty="0" smtClean="0">
                <a:latin typeface="+mn-ea"/>
                <a:ea typeface="+mn-ea"/>
              </a:rPr>
              <a:t>(1)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07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86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79BE46-05F8-AB6B-ACE1-8963D20B8129}"/>
              </a:ext>
            </a:extLst>
          </p:cNvPr>
          <p:cNvSpPr txBox="1"/>
          <p:nvPr/>
        </p:nvSpPr>
        <p:spPr>
          <a:xfrm>
            <a:off x="738188" y="1655763"/>
            <a:ext cx="9432924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원문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노브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(knob)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방식으로 비행체의 고도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속도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헤딩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뱅크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코스를 조종하여야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한다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규칙 획득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비행체를 조종한다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비행체는 </a:t>
            </a:r>
            <a:r>
              <a:rPr lang="ko-KR" altLang="en-US" sz="1200" kern="0" dirty="0" err="1">
                <a:solidFill>
                  <a:srgbClr val="000000"/>
                </a:solidFill>
                <a:ea typeface="KoPub돋움체 Medium" panose="02020603020101020101" pitchFamily="18" charset="-127"/>
              </a:rPr>
              <a:t>노브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방식으로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조종한다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노브방식은</a:t>
            </a: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비행체의 고도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속도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헤딩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뱅크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코스로 조종한다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노브 고도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속도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헤딩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뱅크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코스로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조종한다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대상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속성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행동 또는 판단의 정보 추출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대상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고도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속도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헤딩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뱅크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코스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속성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~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는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~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로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~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을 조종하여야 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판단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조종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표현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200" dirty="0"/>
              <a:t>IF </a:t>
            </a:r>
            <a:r>
              <a:rPr lang="ko-KR" altLang="en-US" sz="1200"/>
              <a:t>단계 </a:t>
            </a:r>
            <a:r>
              <a:rPr lang="en-US" altLang="ko-KR" sz="1200" dirty="0"/>
              <a:t>== ‘</a:t>
            </a:r>
            <a:r>
              <a:rPr lang="ko-KR" altLang="en-US" sz="1200"/>
              <a:t>장치</a:t>
            </a:r>
            <a:r>
              <a:rPr lang="en-US" altLang="ko-KR" sz="1200" dirty="0"/>
              <a:t>’ &amp; </a:t>
            </a:r>
            <a:r>
              <a:rPr lang="ko-KR" altLang="en-US" sz="1200"/>
              <a:t>판단</a:t>
            </a:r>
            <a:r>
              <a:rPr lang="en-US" altLang="ko-KR" sz="1200" dirty="0" smtClean="0"/>
              <a:t>=‘</a:t>
            </a:r>
            <a:r>
              <a:rPr lang="ko-KR" altLang="en-US" sz="1200" smtClean="0"/>
              <a:t>조종</a:t>
            </a:r>
            <a:r>
              <a:rPr lang="en-US" altLang="ko-KR" sz="1200" dirty="0" smtClean="0"/>
              <a:t>＇ </a:t>
            </a:r>
            <a:r>
              <a:rPr lang="en-US" altLang="ko-KR" sz="1200" dirty="0"/>
              <a:t>THEN "</a:t>
            </a:r>
            <a:r>
              <a:rPr lang="ko-KR" altLang="en-US" sz="1200"/>
              <a:t>주</a:t>
            </a:r>
            <a:r>
              <a:rPr lang="en-US" altLang="ko-KR" sz="1200" dirty="0"/>
              <a:t>/</a:t>
            </a:r>
            <a:r>
              <a:rPr lang="ko-KR" altLang="en-US" sz="1200"/>
              <a:t>보조통제장치는 노브</a:t>
            </a:r>
            <a:r>
              <a:rPr lang="en-US" altLang="ko-KR" sz="1200" dirty="0"/>
              <a:t>(knob)</a:t>
            </a:r>
            <a:r>
              <a:rPr lang="ko-KR" altLang="en-US" sz="1200"/>
              <a:t>방식으로 비행체의 고도</a:t>
            </a:r>
            <a:r>
              <a:rPr lang="en-US" altLang="ko-KR" sz="1200" dirty="0"/>
              <a:t>, </a:t>
            </a:r>
            <a:r>
              <a:rPr lang="ko-KR" altLang="en-US" sz="1200"/>
              <a:t>속도</a:t>
            </a:r>
            <a:r>
              <a:rPr lang="en-US" altLang="ko-KR" sz="1200" dirty="0"/>
              <a:t>, </a:t>
            </a:r>
            <a:r>
              <a:rPr lang="ko-KR" altLang="en-US" sz="1200"/>
              <a:t>헤딩</a:t>
            </a:r>
            <a:r>
              <a:rPr lang="en-US" altLang="ko-KR" sz="1200" dirty="0"/>
              <a:t>/</a:t>
            </a:r>
            <a:r>
              <a:rPr lang="ko-KR" altLang="en-US" sz="1200"/>
              <a:t>뱅크</a:t>
            </a:r>
            <a:r>
              <a:rPr lang="en-US" altLang="ko-KR" sz="1200" dirty="0"/>
              <a:t>/</a:t>
            </a:r>
            <a:r>
              <a:rPr lang="ko-KR" altLang="en-US" sz="1200"/>
              <a:t>코스를 조종하여야 한다</a:t>
            </a:r>
            <a:r>
              <a:rPr lang="en-US" altLang="ko-KR" sz="1200" dirty="0"/>
              <a:t>.”</a:t>
            </a:r>
            <a:endParaRPr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노브방식</a:t>
            </a: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비행체 조종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16991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규칙 </a:t>
            </a:r>
            <a:r>
              <a:rPr lang="ko-KR" altLang="en-US" smtClean="0">
                <a:latin typeface="+mn-ea"/>
                <a:ea typeface="+mn-ea"/>
              </a:rPr>
              <a:t>수집</a:t>
            </a:r>
            <a:r>
              <a:rPr lang="en-US" altLang="ko-KR" dirty="0" smtClean="0">
                <a:latin typeface="+mn-ea"/>
                <a:ea typeface="+mn-ea"/>
              </a:rPr>
              <a:t>(1)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08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9946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79BE46-05F8-AB6B-ACE1-8963D20B8129}"/>
              </a:ext>
            </a:extLst>
          </p:cNvPr>
          <p:cNvSpPr txBox="1"/>
          <p:nvPr/>
        </p:nvSpPr>
        <p:spPr>
          <a:xfrm>
            <a:off x="738188" y="1655763"/>
            <a:ext cx="943292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원문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점항법방식으로 비행체를 조종가능하여야 한다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>
              <a:spcBef>
                <a:spcPts val="600"/>
              </a:spcBef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            주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자동항법방식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자동이륙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자동임무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자동착륙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)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으로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조종가능하여야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한다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규칙 획득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비행체를 조종한다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비행체는 </a:t>
            </a:r>
            <a:r>
              <a:rPr kumimoji="1" lang="ko-KR" altLang="en-US" sz="12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</a:t>
            </a: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방식으로 조종한다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대상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속성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행동 또는 판단의 정보 추출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대상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주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/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보조통제장치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속성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~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는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~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로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~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을 조종하여야 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판단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조종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표현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200" dirty="0"/>
              <a:t>IF </a:t>
            </a:r>
            <a:r>
              <a:rPr lang="ko-KR" altLang="en-US" sz="1200"/>
              <a:t>단계 </a:t>
            </a:r>
            <a:r>
              <a:rPr lang="en-US" altLang="ko-KR" sz="1200" dirty="0"/>
              <a:t>== ‘</a:t>
            </a:r>
            <a:r>
              <a:rPr lang="ko-KR" altLang="en-US" sz="1200"/>
              <a:t>장치</a:t>
            </a:r>
            <a:r>
              <a:rPr lang="en-US" altLang="ko-KR" sz="1200" dirty="0"/>
              <a:t>’ &amp; </a:t>
            </a:r>
            <a:r>
              <a:rPr lang="ko-KR" altLang="en-US" sz="1200"/>
              <a:t>판단</a:t>
            </a:r>
            <a:r>
              <a:rPr lang="en-US" altLang="ko-KR" sz="1200" dirty="0"/>
              <a:t>=‘</a:t>
            </a:r>
            <a:r>
              <a:rPr lang="ko-KR" altLang="en-US" sz="1200"/>
              <a:t>조종</a:t>
            </a:r>
            <a:r>
              <a:rPr lang="en-US" altLang="ko-KR" sz="1200" dirty="0"/>
              <a:t>＇ THEN "</a:t>
            </a:r>
            <a:r>
              <a:rPr lang="ko-KR" altLang="en-US" sz="1200"/>
              <a:t>주</a:t>
            </a:r>
            <a:r>
              <a:rPr lang="en-US" altLang="ko-KR" sz="1200" dirty="0"/>
              <a:t>/</a:t>
            </a:r>
            <a:r>
              <a:rPr lang="ko-KR" altLang="en-US" sz="1200" smtClean="0"/>
              <a:t>보조통제장치는 점항법방식으로 </a:t>
            </a:r>
            <a:r>
              <a:rPr lang="ko-KR" altLang="en-US" sz="1200"/>
              <a:t>비행체의 고도</a:t>
            </a:r>
            <a:r>
              <a:rPr lang="en-US" altLang="ko-KR" sz="1200" dirty="0"/>
              <a:t>, </a:t>
            </a:r>
            <a:r>
              <a:rPr lang="ko-KR" altLang="en-US" sz="1200"/>
              <a:t>속도</a:t>
            </a:r>
            <a:r>
              <a:rPr lang="en-US" altLang="ko-KR" sz="1200" dirty="0"/>
              <a:t>, </a:t>
            </a:r>
            <a:r>
              <a:rPr lang="ko-KR" altLang="en-US" sz="1200" smtClean="0"/>
              <a:t>위치를 </a:t>
            </a:r>
            <a:r>
              <a:rPr lang="ko-KR" altLang="en-US" sz="1200"/>
              <a:t>조종하여야 한다</a:t>
            </a:r>
            <a:r>
              <a:rPr lang="en-US" altLang="ko-KR" sz="1200" dirty="0"/>
              <a:t>.”</a:t>
            </a:r>
            <a:endParaRPr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점항법장식</a:t>
            </a: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비행체 조종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16991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규칙 수집</a:t>
            </a:r>
            <a:r>
              <a:rPr lang="en-US" altLang="ko-KR" dirty="0" smtClean="0">
                <a:latin typeface="+mn-ea"/>
                <a:ea typeface="+mn-ea"/>
              </a:rPr>
              <a:t>(1)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08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8046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79BE46-05F8-AB6B-ACE1-8963D20B8129}"/>
              </a:ext>
            </a:extLst>
          </p:cNvPr>
          <p:cNvSpPr txBox="1"/>
          <p:nvPr/>
        </p:nvSpPr>
        <p:spPr>
          <a:xfrm>
            <a:off x="738188" y="1655763"/>
            <a:ext cx="9432924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원문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점항법방식에서 노브를 통해 비행체 속도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고도를 조종가능하여야 한다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규칙 획득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비행체를 조종한다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비행체는 </a:t>
            </a:r>
            <a:r>
              <a:rPr kumimoji="1" lang="ko-KR" altLang="en-US" sz="12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</a:t>
            </a: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방식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lang="ko-KR" altLang="en-US" sz="1200" kern="0" smtClean="0">
                <a:solidFill>
                  <a:srgbClr val="000000"/>
                </a:solidFill>
                <a:ea typeface="KoPub돋움체 Medium" panose="02020603020101020101" pitchFamily="18" charset="-127"/>
              </a:rPr>
              <a:t>노브</a:t>
            </a:r>
            <a:r>
              <a:rPr lang="en-US" altLang="ko-KR" sz="1200" kern="0" dirty="0" smtClea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방식으로 조종한다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비행체는 </a:t>
            </a:r>
            <a:r>
              <a:rPr kumimoji="1" lang="ko-KR" altLang="en-US" sz="12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</a:t>
            </a: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방식과 </a:t>
            </a:r>
            <a:r>
              <a:rPr kumimoji="1" lang="ko-KR" altLang="en-US" sz="12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</a:t>
            </a: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방식으로 통합하여 조종한다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노브방식은</a:t>
            </a: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비행체의 고도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속도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를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조종한다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노브 고도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속도로 비행체를 조종한다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대상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속성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행동 또는 판단의 정보 추출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대상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속성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점항법방식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노브방식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속도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고도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속성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~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는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~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에서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~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통해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~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을 조종하여야 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판단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조종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표현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200" dirty="0"/>
              <a:t>IF </a:t>
            </a:r>
            <a:r>
              <a:rPr lang="ko-KR" altLang="en-US" sz="1200"/>
              <a:t>단계 </a:t>
            </a:r>
            <a:r>
              <a:rPr lang="en-US" altLang="ko-KR" sz="1200" dirty="0"/>
              <a:t>== ‘</a:t>
            </a:r>
            <a:r>
              <a:rPr lang="ko-KR" altLang="en-US" sz="1200"/>
              <a:t>장치</a:t>
            </a:r>
            <a:r>
              <a:rPr lang="en-US" altLang="ko-KR" sz="1200" dirty="0"/>
              <a:t>’ &amp; </a:t>
            </a:r>
            <a:r>
              <a:rPr lang="ko-KR" altLang="en-US" sz="1200"/>
              <a:t>판단</a:t>
            </a:r>
            <a:r>
              <a:rPr lang="en-US" altLang="ko-KR" sz="1200" dirty="0"/>
              <a:t>=‘</a:t>
            </a:r>
            <a:r>
              <a:rPr lang="ko-KR" altLang="en-US" sz="1200" smtClean="0"/>
              <a:t>조종혼합</a:t>
            </a:r>
            <a:r>
              <a:rPr lang="en-US" altLang="ko-KR" sz="1200" dirty="0" smtClean="0"/>
              <a:t>＇ </a:t>
            </a:r>
            <a:r>
              <a:rPr lang="en-US" altLang="ko-KR" sz="1200" dirty="0"/>
              <a:t>THEN "</a:t>
            </a:r>
            <a:r>
              <a:rPr lang="ko-KR" altLang="en-US" sz="1200"/>
              <a:t>주</a:t>
            </a:r>
            <a:r>
              <a:rPr lang="en-US" altLang="ko-KR" sz="1200" dirty="0"/>
              <a:t>/</a:t>
            </a:r>
            <a:r>
              <a:rPr lang="ko-KR" altLang="en-US" sz="1200"/>
              <a:t>보조통제장치는 점항법방식에서 노브를 통해 비행체 속도</a:t>
            </a:r>
            <a:r>
              <a:rPr lang="en-US" altLang="ko-KR" sz="1200" dirty="0"/>
              <a:t>/</a:t>
            </a:r>
            <a:r>
              <a:rPr lang="ko-KR" altLang="en-US" sz="1200"/>
              <a:t>고도를 조종가능하여야 한다</a:t>
            </a:r>
            <a:r>
              <a:rPr lang="en-US" altLang="ko-KR" sz="1200" dirty="0"/>
              <a:t>.</a:t>
            </a:r>
            <a:r>
              <a:rPr lang="en-US" altLang="ko-KR" sz="1200" dirty="0"/>
              <a:t>”</a:t>
            </a:r>
            <a:endParaRPr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점항법방식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+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 방식 비행체 조종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16991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규칙 수집</a:t>
            </a:r>
            <a:r>
              <a:rPr lang="en-US" altLang="ko-KR" dirty="0" smtClean="0">
                <a:latin typeface="+mn-ea"/>
                <a:ea typeface="+mn-ea"/>
              </a:rPr>
              <a:t>(1)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09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3396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79BE46-05F8-AB6B-ACE1-8963D20B8129}"/>
              </a:ext>
            </a:extLst>
          </p:cNvPr>
          <p:cNvSpPr txBox="1"/>
          <p:nvPr/>
        </p:nvSpPr>
        <p:spPr>
          <a:xfrm>
            <a:off x="738188" y="1655763"/>
            <a:ext cx="943292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표현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200" dirty="0"/>
              <a:t>IF </a:t>
            </a:r>
            <a:r>
              <a:rPr lang="ko-KR" altLang="en-US" sz="1200"/>
              <a:t>단계 </a:t>
            </a:r>
            <a:r>
              <a:rPr lang="en-US" altLang="ko-KR" sz="1200" dirty="0"/>
              <a:t>== ‘</a:t>
            </a:r>
            <a:r>
              <a:rPr lang="ko-KR" altLang="en-US" sz="1200"/>
              <a:t>장치</a:t>
            </a:r>
            <a:r>
              <a:rPr lang="en-US" altLang="ko-KR" sz="1200" dirty="0"/>
              <a:t>’ &amp; </a:t>
            </a:r>
            <a:r>
              <a:rPr lang="ko-KR" altLang="en-US" sz="1200"/>
              <a:t>판단</a:t>
            </a:r>
            <a:r>
              <a:rPr lang="en-US" altLang="ko-KR" sz="1200" dirty="0" smtClean="0"/>
              <a:t>=‘</a:t>
            </a:r>
            <a:r>
              <a:rPr lang="ko-KR" altLang="en-US" sz="1200" smtClean="0"/>
              <a:t>연동</a:t>
            </a:r>
            <a:r>
              <a:rPr lang="en-US" altLang="ko-KR" sz="1200" dirty="0" smtClean="0"/>
              <a:t>＇ </a:t>
            </a:r>
            <a:r>
              <a:rPr lang="en-US" altLang="ko-KR" sz="1200" dirty="0"/>
              <a:t>THEN </a:t>
            </a:r>
            <a:r>
              <a:rPr lang="en-US" altLang="ko-KR" sz="1200" dirty="0" smtClean="0"/>
              <a:t>"~</a:t>
            </a:r>
            <a:r>
              <a:rPr lang="ko-KR" altLang="en-US" sz="1200" smtClean="0"/>
              <a:t>는 </a:t>
            </a:r>
            <a:r>
              <a:rPr lang="en-US" altLang="ko-KR" sz="1200" dirty="0" smtClean="0"/>
              <a:t>~ </a:t>
            </a:r>
            <a:r>
              <a:rPr lang="ko-KR" altLang="en-US" sz="1200" smtClean="0"/>
              <a:t>간에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와 연동하여야 한다</a:t>
            </a:r>
            <a:r>
              <a:rPr lang="en-US" altLang="ko-KR" sz="1200" dirty="0" smtClean="0"/>
              <a:t>.”</a:t>
            </a:r>
            <a:endParaRPr lang="en-US" altLang="ko-KR" sz="1200" dirty="0"/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200" dirty="0"/>
              <a:t>IF </a:t>
            </a:r>
            <a:r>
              <a:rPr lang="ko-KR" altLang="en-US" sz="1200"/>
              <a:t>단계 </a:t>
            </a:r>
            <a:r>
              <a:rPr lang="en-US" altLang="ko-KR" sz="1200" dirty="0"/>
              <a:t>== ‘</a:t>
            </a:r>
            <a:r>
              <a:rPr lang="ko-KR" altLang="en-US" sz="1200"/>
              <a:t>장치</a:t>
            </a:r>
            <a:r>
              <a:rPr lang="en-US" altLang="ko-KR" sz="1200" dirty="0"/>
              <a:t>’ &amp; </a:t>
            </a:r>
            <a:r>
              <a:rPr lang="ko-KR" altLang="en-US" sz="1200"/>
              <a:t>판단</a:t>
            </a:r>
            <a:r>
              <a:rPr lang="en-US" altLang="ko-KR" sz="1200" dirty="0" smtClean="0"/>
              <a:t>=‘</a:t>
            </a:r>
            <a:r>
              <a:rPr lang="ko-KR" altLang="en-US" sz="1200" smtClean="0"/>
              <a:t>설계</a:t>
            </a:r>
            <a:r>
              <a:rPr lang="en-US" altLang="ko-KR" sz="1200" dirty="0" smtClean="0"/>
              <a:t>＇ </a:t>
            </a:r>
            <a:r>
              <a:rPr lang="en-US" altLang="ko-KR" sz="1200" dirty="0"/>
              <a:t>THEN "~</a:t>
            </a:r>
            <a:r>
              <a:rPr lang="ko-KR" altLang="en-US" sz="1200"/>
              <a:t>는 </a:t>
            </a:r>
            <a:r>
              <a:rPr lang="en-US" altLang="ko-KR" sz="1200" dirty="0" smtClean="0"/>
              <a:t>~</a:t>
            </a:r>
            <a:r>
              <a:rPr lang="ko-KR" altLang="en-US" sz="1200" smtClean="0"/>
              <a:t>을 설계하여야 한다</a:t>
            </a:r>
            <a:r>
              <a:rPr lang="en-US" altLang="ko-KR" sz="1200" dirty="0" smtClean="0"/>
              <a:t>"</a:t>
            </a:r>
            <a:endParaRPr lang="en-US" altLang="ko-KR" sz="1200" dirty="0"/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200" dirty="0"/>
              <a:t>IF </a:t>
            </a:r>
            <a:r>
              <a:rPr lang="ko-KR" altLang="en-US" sz="1200"/>
              <a:t>단계 </a:t>
            </a:r>
            <a:r>
              <a:rPr lang="en-US" altLang="ko-KR" sz="1200" dirty="0"/>
              <a:t>== ‘</a:t>
            </a:r>
            <a:r>
              <a:rPr lang="ko-KR" altLang="en-US" sz="1200"/>
              <a:t>장치</a:t>
            </a:r>
            <a:r>
              <a:rPr lang="en-US" altLang="ko-KR" sz="1200" dirty="0"/>
              <a:t>’ &amp; </a:t>
            </a:r>
            <a:r>
              <a:rPr lang="ko-KR" altLang="en-US" sz="1200"/>
              <a:t>판단</a:t>
            </a:r>
            <a:r>
              <a:rPr lang="en-US" altLang="ko-KR" sz="1200" dirty="0" smtClean="0"/>
              <a:t>=‘</a:t>
            </a:r>
            <a:r>
              <a:rPr lang="ko-KR" altLang="en-US" sz="1200" smtClean="0"/>
              <a:t>가능</a:t>
            </a:r>
            <a:r>
              <a:rPr lang="en-US" altLang="ko-KR" sz="1200" dirty="0" smtClean="0"/>
              <a:t>＇ </a:t>
            </a:r>
            <a:r>
              <a:rPr lang="en-US" altLang="ko-KR" sz="1200" dirty="0"/>
              <a:t>THEN "~</a:t>
            </a:r>
            <a:r>
              <a:rPr lang="ko-KR" altLang="en-US" sz="1200"/>
              <a:t>는 </a:t>
            </a:r>
            <a:r>
              <a:rPr lang="en-US" altLang="ko-KR" sz="1200" dirty="0"/>
              <a:t>~</a:t>
            </a:r>
            <a:r>
              <a:rPr lang="ko-KR" altLang="en-US" sz="1200"/>
              <a:t>을 </a:t>
            </a:r>
            <a:r>
              <a:rPr lang="ko-KR" altLang="en-US" sz="1200" smtClean="0"/>
              <a:t>가능하여야 </a:t>
            </a:r>
            <a:r>
              <a:rPr lang="ko-KR" altLang="en-US" sz="1200"/>
              <a:t>한다</a:t>
            </a:r>
            <a:r>
              <a:rPr lang="en-US" altLang="ko-KR" sz="1200" dirty="0"/>
              <a:t>"</a:t>
            </a: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200" dirty="0"/>
              <a:t>IF </a:t>
            </a:r>
            <a:r>
              <a:rPr lang="ko-KR" altLang="en-US" sz="1200"/>
              <a:t>단계 </a:t>
            </a:r>
            <a:r>
              <a:rPr lang="en-US" altLang="ko-KR" sz="1200" dirty="0"/>
              <a:t>== ‘</a:t>
            </a:r>
            <a:r>
              <a:rPr lang="ko-KR" altLang="en-US" sz="1200"/>
              <a:t>장치</a:t>
            </a:r>
            <a:r>
              <a:rPr lang="en-US" altLang="ko-KR" sz="1200" dirty="0"/>
              <a:t>’ &amp; </a:t>
            </a:r>
            <a:r>
              <a:rPr lang="ko-KR" altLang="en-US" sz="1200"/>
              <a:t>판단</a:t>
            </a:r>
            <a:r>
              <a:rPr lang="en-US" altLang="ko-KR" sz="1200" dirty="0" smtClean="0"/>
              <a:t>=‘</a:t>
            </a:r>
            <a:r>
              <a:rPr lang="ko-KR" altLang="en-US" sz="1200" smtClean="0"/>
              <a:t>전송</a:t>
            </a:r>
            <a:r>
              <a:rPr lang="en-US" altLang="ko-KR" sz="1200" dirty="0" smtClean="0"/>
              <a:t>＇ </a:t>
            </a:r>
            <a:r>
              <a:rPr lang="en-US" altLang="ko-KR" sz="1200" dirty="0"/>
              <a:t>THEN "~</a:t>
            </a:r>
            <a:r>
              <a:rPr lang="ko-KR" altLang="en-US" sz="1200"/>
              <a:t>는 </a:t>
            </a:r>
            <a:r>
              <a:rPr lang="en-US" altLang="ko-KR" sz="1200" dirty="0"/>
              <a:t>~</a:t>
            </a:r>
            <a:r>
              <a:rPr lang="ko-KR" altLang="en-US" sz="1200"/>
              <a:t>을 </a:t>
            </a:r>
            <a:r>
              <a:rPr lang="ko-KR" altLang="en-US" sz="1200" smtClean="0"/>
              <a:t>전송하여야 </a:t>
            </a:r>
            <a:r>
              <a:rPr lang="ko-KR" altLang="en-US" sz="1200"/>
              <a:t>한다</a:t>
            </a:r>
            <a:r>
              <a:rPr lang="en-US" altLang="ko-KR" sz="1200" dirty="0"/>
              <a:t>"</a:t>
            </a: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IF </a:t>
            </a:r>
            <a:r>
              <a:rPr lang="ko-KR" altLang="en-US" sz="1200"/>
              <a:t>단계 </a:t>
            </a:r>
            <a:r>
              <a:rPr lang="en-US" altLang="ko-KR" sz="1200" dirty="0"/>
              <a:t>== ‘</a:t>
            </a:r>
            <a:r>
              <a:rPr lang="ko-KR" altLang="en-US" sz="1200"/>
              <a:t>장치</a:t>
            </a:r>
            <a:r>
              <a:rPr lang="en-US" altLang="ko-KR" sz="1200" dirty="0"/>
              <a:t>’ &amp; </a:t>
            </a:r>
            <a:r>
              <a:rPr lang="ko-KR" altLang="en-US" sz="1200"/>
              <a:t>판단</a:t>
            </a:r>
            <a:r>
              <a:rPr lang="en-US" altLang="ko-KR" sz="1200" dirty="0" smtClean="0"/>
              <a:t>=‘</a:t>
            </a:r>
            <a:r>
              <a:rPr lang="ko-KR" altLang="en-US" sz="1200" smtClean="0"/>
              <a:t>도시</a:t>
            </a:r>
            <a:r>
              <a:rPr lang="en-US" altLang="ko-KR" sz="1200" dirty="0" smtClean="0"/>
              <a:t>＇</a:t>
            </a:r>
            <a:r>
              <a:rPr lang="en-US" altLang="ko-KR" sz="1200" dirty="0"/>
              <a:t> &amp; AI</a:t>
            </a:r>
            <a:r>
              <a:rPr lang="en-US" altLang="ko-KR" sz="1200" dirty="0" smtClean="0"/>
              <a:t>=‘＇</a:t>
            </a:r>
            <a:r>
              <a:rPr lang="en-US" altLang="ko-KR" sz="1200" dirty="0"/>
              <a:t> &amp; </a:t>
            </a:r>
            <a:r>
              <a:rPr lang="ko-KR" altLang="en-US" sz="1200" smtClean="0"/>
              <a:t>목적어</a:t>
            </a:r>
            <a:r>
              <a:rPr lang="en-US" altLang="ko-KR" sz="1200" dirty="0" smtClean="0"/>
              <a:t>=‘</a:t>
            </a:r>
            <a:r>
              <a:rPr lang="ko-KR" altLang="en-US" sz="1200"/>
              <a:t>데이터링크의 </a:t>
            </a:r>
            <a:r>
              <a:rPr lang="ko-KR" altLang="en-US" sz="1200" smtClean="0"/>
              <a:t>상태정보</a:t>
            </a:r>
            <a:r>
              <a:rPr lang="en-US" altLang="ko-KR" sz="1200" dirty="0" smtClean="0"/>
              <a:t>＇ THEN “</a:t>
            </a:r>
            <a:r>
              <a:rPr lang="en-US" altLang="ko-KR" sz="1200" dirty="0"/>
              <a:t>SRS(SW </a:t>
            </a:r>
            <a:r>
              <a:rPr lang="ko-KR" altLang="en-US" sz="1200"/>
              <a:t>요구사항</a:t>
            </a:r>
            <a:r>
              <a:rPr lang="en-US" altLang="ko-KR" sz="1200" dirty="0" smtClean="0"/>
              <a:t>):</a:t>
            </a:r>
            <a:r>
              <a:rPr lang="ko-KR" altLang="en-US" sz="1200"/>
              <a:t> </a:t>
            </a:r>
            <a:r>
              <a:rPr lang="en-US" altLang="ko-KR" sz="1200" dirty="0" smtClean="0"/>
              <a:t>~</a:t>
            </a:r>
            <a:r>
              <a:rPr lang="ko-KR" altLang="en-US" sz="1200" smtClean="0"/>
              <a:t>는 </a:t>
            </a:r>
            <a:r>
              <a:rPr lang="en-US" altLang="ko-KR" sz="1200" dirty="0" smtClean="0"/>
              <a:t>~</a:t>
            </a:r>
            <a:r>
              <a:rPr lang="ko-KR" altLang="en-US" sz="1200" smtClean="0"/>
              <a:t>도시 할 수 있어야 한다</a:t>
            </a:r>
            <a:r>
              <a:rPr lang="en-US" altLang="ko-KR" sz="1200" dirty="0" smtClean="0"/>
              <a:t>'</a:t>
            </a:r>
            <a:r>
              <a:rPr lang="ko-KR" altLang="en-US" sz="1200" smtClean="0"/>
              <a:t>  </a:t>
            </a:r>
            <a:endParaRPr lang="en-US" altLang="ko-KR" sz="1200" dirty="0" smtClean="0"/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200" dirty="0"/>
              <a:t>IF </a:t>
            </a:r>
            <a:r>
              <a:rPr lang="ko-KR" altLang="en-US" sz="1200"/>
              <a:t>단계 </a:t>
            </a:r>
            <a:r>
              <a:rPr lang="en-US" altLang="ko-KR" sz="1200" dirty="0"/>
              <a:t>== ‘</a:t>
            </a:r>
            <a:r>
              <a:rPr lang="ko-KR" altLang="en-US" sz="1200"/>
              <a:t>장치</a:t>
            </a:r>
            <a:r>
              <a:rPr lang="en-US" altLang="ko-KR" sz="1200" dirty="0"/>
              <a:t>’ &amp; </a:t>
            </a:r>
            <a:r>
              <a:rPr lang="ko-KR" altLang="en-US" sz="1200"/>
              <a:t>판단</a:t>
            </a:r>
            <a:r>
              <a:rPr lang="en-US" altLang="ko-KR" sz="1200" dirty="0"/>
              <a:t>=‘</a:t>
            </a:r>
            <a:r>
              <a:rPr lang="ko-KR" altLang="en-US" sz="1200"/>
              <a:t>도시</a:t>
            </a:r>
            <a:r>
              <a:rPr lang="en-US" altLang="ko-KR" sz="1200" dirty="0"/>
              <a:t>＇ &amp; AI</a:t>
            </a:r>
            <a:r>
              <a:rPr lang="en-US" altLang="ko-KR" sz="1200" dirty="0" smtClean="0"/>
              <a:t>=‘SDD＇ </a:t>
            </a:r>
            <a:r>
              <a:rPr lang="en-US" altLang="ko-KR" sz="1200" dirty="0"/>
              <a:t>&amp; </a:t>
            </a:r>
            <a:r>
              <a:rPr lang="ko-KR" altLang="en-US" sz="1200"/>
              <a:t>목적어</a:t>
            </a:r>
            <a:r>
              <a:rPr lang="en-US" altLang="ko-KR" sz="1200" dirty="0"/>
              <a:t>=‘</a:t>
            </a:r>
            <a:r>
              <a:rPr lang="ko-KR" altLang="en-US" sz="1200"/>
              <a:t>데이터링크의 상태정보</a:t>
            </a:r>
            <a:r>
              <a:rPr lang="en-US" altLang="ko-KR" sz="1200" dirty="0"/>
              <a:t>＇ THEN </a:t>
            </a:r>
            <a:r>
              <a:rPr lang="en-US" altLang="ko-KR" sz="1200" dirty="0" smtClean="0"/>
              <a:t>“</a:t>
            </a:r>
            <a:r>
              <a:rPr lang="en-US" altLang="ko-KR" sz="1200" dirty="0"/>
              <a:t>(SW </a:t>
            </a:r>
            <a:r>
              <a:rPr lang="ko-KR" altLang="en-US" sz="1200"/>
              <a:t>상세설계</a:t>
            </a:r>
            <a:r>
              <a:rPr lang="en-US" altLang="ko-KR" sz="1200" dirty="0"/>
              <a:t>): 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~ </a:t>
            </a:r>
            <a:r>
              <a:rPr lang="ko-KR" altLang="en-US" sz="1200" smtClean="0"/>
              <a:t>기능은 </a:t>
            </a:r>
            <a:r>
              <a:rPr lang="en-US" altLang="ko-KR" sz="1200" dirty="0" smtClean="0"/>
              <a:t>~</a:t>
            </a:r>
            <a:r>
              <a:rPr lang="ko-KR" altLang="en-US" sz="1200" smtClean="0"/>
              <a:t>세부기능을 </a:t>
            </a:r>
            <a:r>
              <a:rPr lang="en-US" altLang="ko-KR" sz="1200" dirty="0" smtClean="0"/>
              <a:t>~</a:t>
            </a:r>
            <a:r>
              <a:rPr lang="ko-KR" altLang="en-US" sz="1200" smtClean="0"/>
              <a:t>를 화면에 도시 한다</a:t>
            </a:r>
            <a:r>
              <a:rPr lang="en-US" altLang="ko-KR" sz="1200" dirty="0" smtClean="0"/>
              <a:t>'</a:t>
            </a:r>
            <a:r>
              <a:rPr lang="ko-KR" altLang="en-US" sz="1200" smtClean="0"/>
              <a:t>  </a:t>
            </a:r>
            <a:endParaRPr lang="en-US" altLang="ko-KR" sz="1200" dirty="0" smtClean="0"/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200" dirty="0"/>
              <a:t>IF </a:t>
            </a:r>
            <a:r>
              <a:rPr lang="ko-KR" altLang="en-US" sz="1200"/>
              <a:t>단계 </a:t>
            </a:r>
            <a:r>
              <a:rPr lang="en-US" altLang="ko-KR" sz="1200" dirty="0"/>
              <a:t>== ‘</a:t>
            </a:r>
            <a:r>
              <a:rPr lang="ko-KR" altLang="en-US" sz="1200"/>
              <a:t>장치</a:t>
            </a:r>
            <a:r>
              <a:rPr lang="en-US" altLang="ko-KR" sz="1200" dirty="0"/>
              <a:t>’ &amp; </a:t>
            </a:r>
            <a:r>
              <a:rPr lang="ko-KR" altLang="en-US" sz="1200"/>
              <a:t>판단</a:t>
            </a:r>
            <a:r>
              <a:rPr lang="en-US" altLang="ko-KR" sz="1200" dirty="0"/>
              <a:t>=‘</a:t>
            </a:r>
            <a:r>
              <a:rPr lang="ko-KR" altLang="en-US" sz="1200"/>
              <a:t>도시</a:t>
            </a:r>
            <a:r>
              <a:rPr lang="en-US" altLang="ko-KR" sz="1200" dirty="0"/>
              <a:t>＇ &amp; AI=‘</a:t>
            </a:r>
            <a:r>
              <a:rPr lang="en-US" altLang="ko-KR" sz="1200" dirty="0" smtClean="0"/>
              <a:t>STP＇ </a:t>
            </a:r>
            <a:r>
              <a:rPr lang="en-US" altLang="ko-KR" sz="1200" dirty="0"/>
              <a:t>&amp; </a:t>
            </a:r>
            <a:r>
              <a:rPr lang="ko-KR" altLang="en-US" sz="1200"/>
              <a:t>목적어</a:t>
            </a:r>
            <a:r>
              <a:rPr lang="en-US" altLang="ko-KR" sz="1200" dirty="0"/>
              <a:t>=‘</a:t>
            </a:r>
            <a:r>
              <a:rPr lang="ko-KR" altLang="en-US" sz="1200"/>
              <a:t>데이터링크의 상태정보</a:t>
            </a:r>
            <a:r>
              <a:rPr lang="en-US" altLang="ko-KR" sz="1200" dirty="0"/>
              <a:t>＇ THEN </a:t>
            </a:r>
            <a:r>
              <a:rPr lang="en-US" altLang="ko-KR" sz="1200" dirty="0" smtClean="0"/>
              <a:t>“ (</a:t>
            </a:r>
            <a:r>
              <a:rPr lang="en-US" altLang="ko-KR" sz="1200" dirty="0"/>
              <a:t>SW </a:t>
            </a:r>
            <a:r>
              <a:rPr lang="ko-KR" altLang="en-US" sz="1200"/>
              <a:t>시험계획서</a:t>
            </a:r>
            <a:r>
              <a:rPr lang="en-US" altLang="ko-KR" sz="1200" dirty="0" smtClean="0"/>
              <a:t>):</a:t>
            </a:r>
            <a:r>
              <a:rPr lang="ko-KR" altLang="en-US" sz="1200" smtClean="0"/>
              <a:t> </a:t>
            </a:r>
            <a:r>
              <a:rPr lang="en-US" altLang="ko-KR" sz="1200" dirty="0"/>
              <a:t>~ </a:t>
            </a:r>
            <a:r>
              <a:rPr lang="ko-KR" altLang="en-US" sz="1200"/>
              <a:t>기능은 </a:t>
            </a:r>
            <a:r>
              <a:rPr lang="en-US" altLang="ko-KR" sz="1200" dirty="0"/>
              <a:t>~</a:t>
            </a:r>
            <a:r>
              <a:rPr lang="ko-KR" altLang="en-US" sz="1200"/>
              <a:t>세부기능을 </a:t>
            </a:r>
            <a:r>
              <a:rPr lang="en-US" altLang="ko-KR" sz="1200" dirty="0"/>
              <a:t>~</a:t>
            </a:r>
            <a:r>
              <a:rPr lang="ko-KR" altLang="en-US" sz="1200" smtClean="0"/>
              <a:t>를 화면을 선택하고 상태데이터를 확인 시험을 계획한다</a:t>
            </a:r>
            <a:r>
              <a:rPr lang="en-US" altLang="ko-KR" sz="1200" dirty="0" smtClean="0"/>
              <a:t>'</a:t>
            </a:r>
            <a:r>
              <a:rPr lang="ko-KR" altLang="en-US" sz="1200" smtClean="0"/>
              <a:t>  </a:t>
            </a:r>
            <a:endParaRPr lang="en-US" altLang="ko-KR" sz="1200" dirty="0"/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200" dirty="0"/>
              <a:t>IF </a:t>
            </a:r>
            <a:r>
              <a:rPr lang="ko-KR" altLang="en-US" sz="1200"/>
              <a:t>단계 </a:t>
            </a:r>
            <a:r>
              <a:rPr lang="en-US" altLang="ko-KR" sz="1200" dirty="0"/>
              <a:t>== ‘</a:t>
            </a:r>
            <a:r>
              <a:rPr lang="ko-KR" altLang="en-US" sz="1200"/>
              <a:t>장치</a:t>
            </a:r>
            <a:r>
              <a:rPr lang="en-US" altLang="ko-KR" sz="1200" dirty="0"/>
              <a:t>’ &amp; </a:t>
            </a:r>
            <a:r>
              <a:rPr lang="ko-KR" altLang="en-US" sz="1200"/>
              <a:t>판단</a:t>
            </a:r>
            <a:r>
              <a:rPr lang="en-US" altLang="ko-KR" sz="1200" dirty="0"/>
              <a:t>=‘</a:t>
            </a:r>
            <a:r>
              <a:rPr lang="ko-KR" altLang="en-US" sz="1200"/>
              <a:t>도시</a:t>
            </a:r>
            <a:r>
              <a:rPr lang="en-US" altLang="ko-KR" sz="1200" dirty="0"/>
              <a:t>＇ &amp; AI=‘</a:t>
            </a:r>
            <a:r>
              <a:rPr lang="en-US" altLang="ko-KR" sz="1200" dirty="0" smtClean="0"/>
              <a:t>STD＇ </a:t>
            </a:r>
            <a:r>
              <a:rPr lang="en-US" altLang="ko-KR" sz="1200" dirty="0"/>
              <a:t>&amp; </a:t>
            </a:r>
            <a:r>
              <a:rPr lang="ko-KR" altLang="en-US" sz="1200"/>
              <a:t>목적어</a:t>
            </a:r>
            <a:r>
              <a:rPr lang="en-US" altLang="ko-KR" sz="1200" dirty="0"/>
              <a:t>=‘</a:t>
            </a:r>
            <a:r>
              <a:rPr lang="ko-KR" altLang="en-US" sz="1200"/>
              <a:t>데이터링크의 상태정보</a:t>
            </a:r>
            <a:r>
              <a:rPr lang="en-US" altLang="ko-KR" sz="1200" dirty="0"/>
              <a:t>＇ THEN “(SW </a:t>
            </a:r>
            <a:r>
              <a:rPr lang="ko-KR" altLang="en-US" sz="1200" smtClean="0"/>
              <a:t>시험절차서</a:t>
            </a:r>
            <a:r>
              <a:rPr lang="en-US" altLang="ko-KR" sz="1200" dirty="0" smtClean="0"/>
              <a:t>): </a:t>
            </a:r>
            <a:r>
              <a:rPr lang="en-US" altLang="ko-KR" sz="1200" dirty="0"/>
              <a:t>:</a:t>
            </a:r>
            <a:r>
              <a:rPr lang="ko-KR" altLang="en-US" sz="1200"/>
              <a:t> </a:t>
            </a:r>
            <a:r>
              <a:rPr lang="en-US" altLang="ko-KR" sz="1200" dirty="0"/>
              <a:t>~ </a:t>
            </a:r>
            <a:r>
              <a:rPr lang="ko-KR" altLang="en-US" sz="1200"/>
              <a:t>기능은 </a:t>
            </a:r>
            <a:r>
              <a:rPr lang="en-US" altLang="ko-KR" sz="1200" dirty="0"/>
              <a:t>~</a:t>
            </a:r>
            <a:r>
              <a:rPr lang="ko-KR" altLang="en-US" sz="1200"/>
              <a:t>세부기능을 </a:t>
            </a:r>
            <a:r>
              <a:rPr lang="en-US" altLang="ko-KR" sz="1200" dirty="0"/>
              <a:t>~</a:t>
            </a:r>
            <a:r>
              <a:rPr lang="ko-KR" altLang="en-US" sz="1200"/>
              <a:t>를 화면을 선택하고 </a:t>
            </a:r>
            <a:r>
              <a:rPr lang="ko-KR" altLang="en-US" sz="1200"/>
              <a:t>상태데이터를 </a:t>
            </a:r>
            <a:r>
              <a:rPr lang="ko-KR" altLang="en-US" sz="1200" smtClean="0"/>
              <a:t>확인한다</a:t>
            </a:r>
            <a:r>
              <a:rPr lang="en-US" altLang="ko-KR" sz="1200" dirty="0" smtClean="0"/>
              <a:t>'</a:t>
            </a:r>
            <a:r>
              <a:rPr lang="ko-KR" altLang="en-US" sz="1200" smtClean="0"/>
              <a:t>  </a:t>
            </a:r>
            <a:endParaRPr lang="en-US" altLang="ko-KR" sz="1200" dirty="0"/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200" dirty="0"/>
              <a:t>IF </a:t>
            </a:r>
            <a:r>
              <a:rPr lang="ko-KR" altLang="en-US" sz="1200"/>
              <a:t>단계 </a:t>
            </a:r>
            <a:r>
              <a:rPr lang="en-US" altLang="ko-KR" sz="1200" dirty="0"/>
              <a:t>== ‘</a:t>
            </a:r>
            <a:r>
              <a:rPr lang="ko-KR" altLang="en-US" sz="1200"/>
              <a:t>장치</a:t>
            </a:r>
            <a:r>
              <a:rPr lang="en-US" altLang="ko-KR" sz="1200" dirty="0"/>
              <a:t>’ &amp; </a:t>
            </a:r>
            <a:r>
              <a:rPr lang="ko-KR" altLang="en-US" sz="1200"/>
              <a:t>판단</a:t>
            </a:r>
            <a:r>
              <a:rPr lang="en-US" altLang="ko-KR" sz="1200" dirty="0"/>
              <a:t>=‘</a:t>
            </a:r>
            <a:r>
              <a:rPr lang="ko-KR" altLang="en-US" sz="1200"/>
              <a:t>도시</a:t>
            </a:r>
            <a:r>
              <a:rPr lang="en-US" altLang="ko-KR" sz="1200" dirty="0"/>
              <a:t>＇ &amp; AI=‘</a:t>
            </a:r>
            <a:r>
              <a:rPr lang="en-US" altLang="ko-KR" sz="1200" dirty="0" smtClean="0"/>
              <a:t>STR＇ </a:t>
            </a:r>
            <a:r>
              <a:rPr lang="en-US" altLang="ko-KR" sz="1200" dirty="0"/>
              <a:t>&amp; </a:t>
            </a:r>
            <a:r>
              <a:rPr lang="ko-KR" altLang="en-US" sz="1200"/>
              <a:t>목적어</a:t>
            </a:r>
            <a:r>
              <a:rPr lang="en-US" altLang="ko-KR" sz="1200" dirty="0"/>
              <a:t>=‘</a:t>
            </a:r>
            <a:r>
              <a:rPr lang="ko-KR" altLang="en-US" sz="1200"/>
              <a:t>데이터링크의 상태정보</a:t>
            </a:r>
            <a:r>
              <a:rPr lang="en-US" altLang="ko-KR" sz="1200" dirty="0"/>
              <a:t>＇ THEN “(SW </a:t>
            </a:r>
            <a:r>
              <a:rPr lang="ko-KR" altLang="en-US" sz="1200"/>
              <a:t>시험절차서</a:t>
            </a:r>
            <a:r>
              <a:rPr lang="en-US" altLang="ko-KR" sz="1200" dirty="0"/>
              <a:t>): :</a:t>
            </a:r>
            <a:r>
              <a:rPr lang="ko-KR" altLang="en-US" sz="1200"/>
              <a:t> </a:t>
            </a:r>
            <a:r>
              <a:rPr lang="en-US" altLang="ko-KR" sz="1200" dirty="0"/>
              <a:t>~ </a:t>
            </a:r>
            <a:r>
              <a:rPr lang="ko-KR" altLang="en-US" sz="1200"/>
              <a:t>기능은 </a:t>
            </a:r>
            <a:r>
              <a:rPr lang="en-US" altLang="ko-KR" sz="1200" dirty="0"/>
              <a:t>~</a:t>
            </a:r>
            <a:r>
              <a:rPr lang="ko-KR" altLang="en-US" sz="1200"/>
              <a:t>세부기능을 </a:t>
            </a:r>
            <a:r>
              <a:rPr lang="en-US" altLang="ko-KR" sz="1200" dirty="0"/>
              <a:t>~</a:t>
            </a:r>
            <a:r>
              <a:rPr lang="ko-KR" altLang="en-US" sz="1200"/>
              <a:t>를 화면을 선택하고 </a:t>
            </a:r>
            <a:r>
              <a:rPr lang="ko-KR" altLang="en-US" sz="1200"/>
              <a:t>상태데이터를 </a:t>
            </a:r>
            <a:r>
              <a:rPr lang="ko-KR" altLang="en-US" sz="1200" smtClean="0"/>
              <a:t>확인하고 결과를 입력한다</a:t>
            </a:r>
            <a:r>
              <a:rPr lang="en-US" altLang="ko-KR" sz="1200" dirty="0" smtClean="0"/>
              <a:t>'</a:t>
            </a:r>
            <a:r>
              <a:rPr lang="ko-KR" altLang="en-US" sz="1200" smtClean="0"/>
              <a:t>  </a:t>
            </a:r>
            <a:endParaRPr lang="en-US" altLang="ko-KR" sz="1200" dirty="0"/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추가 규칙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16991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규칙 </a:t>
            </a:r>
            <a:r>
              <a:rPr lang="ko-KR" altLang="en-US" smtClean="0">
                <a:latin typeface="+mn-ea"/>
                <a:ea typeface="+mn-ea"/>
              </a:rPr>
              <a:t>수집</a:t>
            </a:r>
            <a:r>
              <a:rPr lang="en-US" altLang="ko-KR" dirty="0" smtClean="0">
                <a:latin typeface="+mn-ea"/>
                <a:ea typeface="+mn-ea"/>
              </a:rPr>
              <a:t>(9)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09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5466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59">
            <a:extLst>
              <a:ext uri="{FF2B5EF4-FFF2-40B4-BE49-F238E27FC236}">
                <a16:creationId xmlns:a16="http://schemas.microsoft.com/office/drawing/2014/main" xmlns="" id="{A170F6AF-358D-2CF8-0951-634362CA73E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009347" y="4774406"/>
            <a:ext cx="3208105" cy="46672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17" dirty="0">
              <a:ln w="952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893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09599" y="2614929"/>
            <a:ext cx="4512330" cy="923330"/>
            <a:chOff x="490091" y="2371720"/>
            <a:chExt cx="3975585" cy="837453"/>
          </a:xfrm>
        </p:grpSpPr>
        <p:sp>
          <p:nvSpPr>
            <p:cNvPr id="15" name="직사각형 438"/>
            <p:cNvSpPr>
              <a:spLocks noChangeArrowheads="1"/>
            </p:cNvSpPr>
            <p:nvPr/>
          </p:nvSpPr>
          <p:spPr bwMode="auto">
            <a:xfrm flipH="1">
              <a:off x="490091" y="2371720"/>
              <a:ext cx="672878" cy="8374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 defTabSz="904056" fontAlgn="ctr" latinLnBrk="0"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80000"/>
              </a:pPr>
              <a:r>
                <a:rPr lang="en-US" altLang="ko-KR" sz="6000" spc="-33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  <a:sym typeface="Monotype Sorts"/>
                </a:rPr>
                <a:t>Ⅰ</a:t>
              </a:r>
            </a:p>
          </p:txBody>
        </p:sp>
        <p:sp>
          <p:nvSpPr>
            <p:cNvPr id="16" name="직사각형 438"/>
            <p:cNvSpPr>
              <a:spLocks noChangeArrowheads="1"/>
            </p:cNvSpPr>
            <p:nvPr/>
          </p:nvSpPr>
          <p:spPr bwMode="auto">
            <a:xfrm flipH="1">
              <a:off x="2314988" y="2502095"/>
              <a:ext cx="2150688" cy="6155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defTabSz="904056" fontAlgn="ctr" latinLnBrk="0"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80000"/>
              </a:pPr>
              <a:r>
                <a:rPr lang="ko-KR" altLang="en-US" sz="4410" spc="-33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/>
                </a:rPr>
                <a:t>과제 </a:t>
              </a:r>
              <a:r>
                <a:rPr lang="ko-KR" altLang="en-US" sz="4410" spc="-33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/>
                </a:rPr>
                <a:t>개요</a:t>
              </a:r>
            </a:p>
          </p:txBody>
        </p:sp>
      </p:grpSp>
      <p:sp>
        <p:nvSpPr>
          <p:cNvPr id="8" name="직사각형 438">
            <a:extLst>
              <a:ext uri="{FF2B5EF4-FFF2-40B4-BE49-F238E27FC236}">
                <a16:creationId xmlns:a16="http://schemas.microsoft.com/office/drawing/2014/main" xmlns="" id="{ABA9106A-5DDD-4818-B813-E4C5E2DEBD2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850620" y="4160436"/>
            <a:ext cx="2773836" cy="1120563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/>
          <a:p>
            <a:pPr>
              <a:spcBef>
                <a:spcPts val="441"/>
              </a:spcBef>
            </a:pPr>
            <a:r>
              <a:rPr lang="en-US" altLang="ko-KR" sz="2205" spc="-55" dirty="0">
                <a:ln>
                  <a:solidFill>
                    <a:srgbClr val="4F81BD">
                      <a:alpha val="0"/>
                    </a:srgbClr>
                  </a:solidFill>
                </a:ln>
                <a:latin typeface="+mn-ea"/>
                <a:sym typeface="Monotype Sorts"/>
              </a:rPr>
              <a:t>1. </a:t>
            </a:r>
            <a:r>
              <a:rPr lang="ko-KR" altLang="en-US" sz="2205" spc="-55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+mn-ea"/>
                <a:sym typeface="Monotype Sorts"/>
              </a:rPr>
              <a:t>과제 </a:t>
            </a:r>
            <a:r>
              <a:rPr lang="ko-KR" altLang="en-US" sz="2205" spc="-55" dirty="0">
                <a:ln>
                  <a:solidFill>
                    <a:srgbClr val="4F81BD">
                      <a:alpha val="0"/>
                    </a:srgbClr>
                  </a:solidFill>
                </a:ln>
                <a:latin typeface="+mn-ea"/>
                <a:sym typeface="Monotype Sorts"/>
              </a:rPr>
              <a:t>개요</a:t>
            </a:r>
            <a:endParaRPr lang="en-US" altLang="ko-KR" sz="2205" spc="-55" dirty="0">
              <a:ln>
                <a:solidFill>
                  <a:srgbClr val="4F81BD">
                    <a:alpha val="0"/>
                  </a:srgbClr>
                </a:solidFill>
              </a:ln>
              <a:latin typeface="+mn-ea"/>
              <a:sym typeface="Monotype Sorts"/>
            </a:endParaRPr>
          </a:p>
          <a:p>
            <a:pPr>
              <a:spcBef>
                <a:spcPts val="441"/>
              </a:spcBef>
            </a:pPr>
            <a:r>
              <a:rPr lang="en-US" altLang="ko-KR" sz="2205" spc="-55" dirty="0">
                <a:ln>
                  <a:solidFill>
                    <a:srgbClr val="4F81BD">
                      <a:alpha val="0"/>
                    </a:srgbClr>
                  </a:solidFill>
                </a:ln>
                <a:latin typeface="+mn-ea"/>
                <a:sym typeface="Monotype Sorts"/>
              </a:rPr>
              <a:t>2. </a:t>
            </a:r>
            <a:r>
              <a:rPr lang="ko-KR" altLang="en-US" sz="2205" spc="-55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+mn-ea"/>
                <a:sym typeface="Monotype Sorts"/>
              </a:rPr>
              <a:t>현장 문제 선정 내용</a:t>
            </a:r>
            <a:endParaRPr lang="en-US" altLang="ko-KR" sz="2205" spc="-55" dirty="0" smtClean="0">
              <a:ln>
                <a:solidFill>
                  <a:srgbClr val="4F81BD">
                    <a:alpha val="0"/>
                  </a:srgbClr>
                </a:solidFill>
              </a:ln>
              <a:latin typeface="+mn-ea"/>
              <a:sym typeface="Monotype Sorts"/>
            </a:endParaRPr>
          </a:p>
          <a:p>
            <a:pPr>
              <a:spcBef>
                <a:spcPts val="441"/>
              </a:spcBef>
            </a:pPr>
            <a:r>
              <a:rPr lang="en-US" altLang="ko-KR" sz="2205" spc="-55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+mn-ea"/>
                <a:sym typeface="Monotype Sorts"/>
              </a:rPr>
              <a:t>3</a:t>
            </a:r>
            <a:r>
              <a:rPr lang="en-US" altLang="ko-KR" sz="2205" spc="-55" dirty="0">
                <a:ln>
                  <a:solidFill>
                    <a:srgbClr val="4F81BD">
                      <a:alpha val="0"/>
                    </a:srgbClr>
                  </a:solidFill>
                </a:ln>
                <a:latin typeface="+mn-ea"/>
                <a:sym typeface="Monotype Sorts"/>
              </a:rPr>
              <a:t>. </a:t>
            </a:r>
            <a:r>
              <a:rPr lang="ko-KR" altLang="en-US" sz="2205" spc="-55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+mn-ea"/>
                <a:sym typeface="Monotype Sorts"/>
              </a:rPr>
              <a:t>규칙 획득 목록</a:t>
            </a:r>
            <a:endParaRPr lang="en-US" altLang="ko-KR" sz="2205" spc="-55" dirty="0">
              <a:ln>
                <a:solidFill>
                  <a:srgbClr val="4F81BD">
                    <a:alpha val="0"/>
                  </a:srgbClr>
                </a:solidFill>
              </a:ln>
              <a:latin typeface="+mn-ea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89857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49"/>
    </mc:Choice>
    <mc:Fallback xmlns="">
      <p:transition spd="slow" advTm="1284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134011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과제 </a:t>
            </a:r>
            <a:r>
              <a:rPr lang="ko-KR" altLang="en-US" dirty="0">
                <a:latin typeface="+mn-ea"/>
                <a:ea typeface="+mn-ea"/>
              </a:rPr>
              <a:t>개요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01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79BE46-05F8-AB6B-ACE1-8963D20B8129}"/>
              </a:ext>
            </a:extLst>
          </p:cNvPr>
          <p:cNvSpPr txBox="1"/>
          <p:nvPr/>
        </p:nvSpPr>
        <p:spPr>
          <a:xfrm>
            <a:off x="1354224" y="1830203"/>
            <a:ext cx="758190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과제명</a:t>
            </a: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문제해결 규칙 수집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과제 정보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Tx/>
              <a:buChar char="-"/>
            </a:pPr>
            <a:r>
              <a:rPr lang="ko-KR" altLang="en-US" sz="1800" dirty="0"/>
              <a:t>개인별로 수집한 규칙을 </a:t>
            </a:r>
            <a:r>
              <a:rPr lang="en-US" altLang="ko-KR" sz="1800" dirty="0" err="1"/>
              <a:t>Durable_rules</a:t>
            </a:r>
            <a:r>
              <a:rPr lang="en-US" altLang="ko-KR" sz="1800" dirty="0"/>
              <a:t> </a:t>
            </a:r>
            <a:r>
              <a:rPr lang="ko-KR" altLang="en-US" sz="1800"/>
              <a:t>사용하여 실제 동작하도록 구현하시오</a:t>
            </a:r>
            <a:r>
              <a:rPr lang="en-US" altLang="ko-KR" sz="1800" dirty="0"/>
              <a:t>. </a:t>
            </a:r>
            <a:r>
              <a:rPr lang="ko-KR" altLang="en-US" sz="1800"/>
              <a:t>구현한 프로그램 파일 및 실행과정을 </a:t>
            </a:r>
            <a:r>
              <a:rPr lang="ko-KR" altLang="en-US" sz="1800"/>
              <a:t>캡쳐해서 </a:t>
            </a:r>
            <a:r>
              <a:rPr lang="ko-KR" altLang="en-US" sz="1800" smtClean="0"/>
              <a:t>제출</a:t>
            </a:r>
            <a:endParaRPr lang="en-US" altLang="ko-KR" sz="1800" dirty="0" smtClean="0"/>
          </a:p>
          <a:p>
            <a:pPr marL="647700" indent="-285750">
              <a:spcBef>
                <a:spcPts val="600"/>
              </a:spcBef>
              <a:buFontTx/>
              <a:buChar char="-"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과제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1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제출 내용 변경하여 포함</a:t>
            </a:r>
            <a:endParaRPr kumimoji="1" lang="en-US" altLang="ko-KR" sz="18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과제 제출 마감일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>
              <a:spcBef>
                <a:spcPts val="600"/>
              </a:spcBef>
            </a:pP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   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-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2023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년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4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월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18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일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화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)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과제 제출물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>
              <a:spcBef>
                <a:spcPts val="1800"/>
              </a:spcBef>
            </a:pP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    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-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파워포인트 작성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</a:t>
            </a:r>
            <a:r>
              <a:rPr kumimoji="1" lang="en-US" altLang="ko-KR" sz="18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ppt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파일 제출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)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>
              <a:spcBef>
                <a:spcPts val="1800"/>
              </a:spcBef>
            </a:pP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 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   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-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산업인공지능 </a:t>
            </a:r>
            <a:r>
              <a:rPr kumimoji="1" lang="ko-KR" altLang="en-US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개론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_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과제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2_</a:t>
            </a:r>
            <a:r>
              <a:rPr lang="en-US" altLang="ko-KR" sz="1800" dirty="0"/>
              <a:t>Durable_rules </a:t>
            </a:r>
            <a:r>
              <a:rPr lang="ko-KR" altLang="en-US" sz="1800"/>
              <a:t>사용 규칙기반 </a:t>
            </a:r>
            <a:r>
              <a:rPr lang="ko-KR" altLang="en-US" sz="1800"/>
              <a:t>시스템 </a:t>
            </a:r>
            <a:r>
              <a:rPr lang="ko-KR" altLang="en-US" sz="1800" smtClean="0"/>
              <a:t>구현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_</a:t>
            </a:r>
            <a:r>
              <a:rPr kumimoji="1" lang="ko-KR" altLang="en-US" sz="18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박정식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r>
              <a:rPr kumimoji="1" lang="en-US" altLang="ko-KR" sz="18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pptx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777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27892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현장 문제 선정 내용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02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79BE46-05F8-AB6B-ACE1-8963D20B8129}"/>
              </a:ext>
            </a:extLst>
          </p:cNvPr>
          <p:cNvSpPr txBox="1"/>
          <p:nvPr/>
        </p:nvSpPr>
        <p:spPr>
          <a:xfrm>
            <a:off x="738188" y="1598780"/>
            <a:ext cx="581624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현장 문제 선정 제목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요구사항 정의를 위한 규칙 수집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선정 사유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Tx/>
              <a:buChar char="-"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개발 업무의 시작점은 무엇을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어떻게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누가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할것인지에 대한 식별</a:t>
            </a:r>
            <a:endParaRPr kumimoji="1" lang="en-US" altLang="ko-KR" sz="18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Tx/>
              <a:buChar char="-"/>
            </a:pP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Top-&gt;Down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형식의 개발 규격을 정의하고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정의된 규격을 기준으로 세분화 되어 개발 범위 및 요구사항을 정의</a:t>
            </a:r>
            <a:endParaRPr kumimoji="1" lang="en-US" altLang="ko-KR" sz="18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Tx/>
              <a:buChar char="-"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신규 인원 및 경력자 기준에서 새로운 업무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분야에 따른 레벨별 요구사항의 정의 규칙이 필요함</a:t>
            </a:r>
            <a:endParaRPr kumimoji="1" lang="en-US" altLang="ko-KR" sz="18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과제 제출물 작성 내용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>
              <a:spcBef>
                <a:spcPts val="600"/>
              </a:spcBef>
            </a:pP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   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-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현재 진행중인 개발 업무에 대한 규격서 내용을 기준으로 유형 및 계층 구분에 따른 항목을 선택하여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개 이상 규칙을 수집하고 판단의 정보를 작성하여 제출함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현장 문제 선정 내용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435" y="2758974"/>
            <a:ext cx="3887788" cy="23863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88598" y="5270782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계층별 요구사항 </a:t>
            </a:r>
            <a:r>
              <a:rPr lang="ko-KR" altLang="en-US" sz="1000" smtClean="0"/>
              <a:t>정의 예시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5989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09599" y="2614929"/>
            <a:ext cx="7313609" cy="923330"/>
            <a:chOff x="490091" y="2371720"/>
            <a:chExt cx="6443651" cy="837453"/>
          </a:xfrm>
        </p:grpSpPr>
        <p:sp>
          <p:nvSpPr>
            <p:cNvPr id="15" name="직사각형 438"/>
            <p:cNvSpPr>
              <a:spLocks noChangeArrowheads="1"/>
            </p:cNvSpPr>
            <p:nvPr/>
          </p:nvSpPr>
          <p:spPr bwMode="auto">
            <a:xfrm flipH="1">
              <a:off x="490091" y="2371720"/>
              <a:ext cx="672878" cy="8374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 defTabSz="904056" fontAlgn="ctr" latinLnBrk="0"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80000"/>
              </a:pPr>
              <a:r>
                <a:rPr lang="en-US" altLang="ko-KR" sz="6000" spc="-33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  <a:sym typeface="Monotype Sorts"/>
                </a:rPr>
                <a:t>Ⅰ</a:t>
              </a:r>
            </a:p>
          </p:txBody>
        </p:sp>
        <p:sp>
          <p:nvSpPr>
            <p:cNvPr id="16" name="직사각형 438"/>
            <p:cNvSpPr>
              <a:spLocks noChangeArrowheads="1"/>
            </p:cNvSpPr>
            <p:nvPr/>
          </p:nvSpPr>
          <p:spPr bwMode="auto">
            <a:xfrm flipH="1">
              <a:off x="2314988" y="2502095"/>
              <a:ext cx="4618754" cy="6155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defTabSz="904056" fontAlgn="ctr" latinLnBrk="0"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80000"/>
              </a:pPr>
              <a:r>
                <a:rPr lang="en-US" altLang="ko-KR" sz="4410" spc="-33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/>
                </a:rPr>
                <a:t>HW2_</a:t>
              </a:r>
              <a:r>
                <a:rPr lang="ko-KR" altLang="en-US" sz="4410" spc="-33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/>
                </a:rPr>
                <a:t>개발 결과 수정</a:t>
              </a:r>
              <a:endParaRPr lang="ko-KR" altLang="en-US" sz="4410" spc="-33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56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49"/>
    </mc:Choice>
    <mc:Fallback xmlns="">
      <p:transition spd="slow" advTm="1284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12" y="1742281"/>
            <a:ext cx="3914775" cy="1600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en-US" altLang="ko-KR" sz="18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Durable_rules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설치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7" y="3632603"/>
            <a:ext cx="7954883" cy="664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사용툴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:Visual Studio Code</a:t>
            </a:r>
          </a:p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파일명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과제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2_Durable_rules </a:t>
            </a:r>
            <a:r>
              <a:rPr kumimoji="1" lang="ko-KR" altLang="en-US" sz="18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사용 규칙기반 시스템 구현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r>
              <a:rPr kumimoji="1" lang="en-US" altLang="ko-KR" sz="18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py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12" y="4371974"/>
            <a:ext cx="4446751" cy="268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9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49"/>
    </mc:Choice>
    <mc:Fallback xmlns="">
      <p:transition spd="slow" advTm="1284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규칙 수집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코드 포함 내용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)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4014"/>
            <a:ext cx="10693400" cy="351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4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49"/>
    </mc:Choice>
    <mc:Fallback xmlns="">
      <p:transition spd="slow" advTm="1284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규칙 수집 구현한 프로그램 파일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5840"/>
            <a:ext cx="10693400" cy="534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5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49"/>
    </mc:Choice>
    <mc:Fallback xmlns="">
      <p:transition spd="slow" advTm="12849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B69A696295C964DA3E0D078DF98B28B" ma:contentTypeVersion="6" ma:contentTypeDescription="새 문서를 만듭니다." ma:contentTypeScope="" ma:versionID="626c49da91b388424554cbe81ee06ff6">
  <xsd:schema xmlns:xsd="http://www.w3.org/2001/XMLSchema" xmlns:xs="http://www.w3.org/2001/XMLSchema" xmlns:p="http://schemas.microsoft.com/office/2006/metadata/properties" xmlns:ns2="5c6d63e0-0016-48e9-ab96-fc98f7cfbb25" targetNamespace="http://schemas.microsoft.com/office/2006/metadata/properties" ma:root="true" ma:fieldsID="804ee1cb93928d4d37517a4a86de1498" ns2:_="">
    <xsd:import namespace="5c6d63e0-0016-48e9-ab96-fc98f7cfbb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6d63e0-0016-48e9-ab96-fc98f7cfbb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8780D0-1367-4167-B1FD-49175C81CE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0839D0-87F7-4740-B96F-9D3B216C1255}">
  <ds:schemaRefs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5c6d63e0-0016-48e9-ab96-fc98f7cfbb25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69CB438-F413-4F09-9789-96CE12C391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6d63e0-0016-48e9-ab96-fc98f7cfbb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13872</TotalTime>
  <Words>2127</Words>
  <Application>Microsoft Office PowerPoint</Application>
  <PresentationFormat>사용자 지정</PresentationFormat>
  <Paragraphs>233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40" baseType="lpstr">
      <vt:lpstr>HY헤드라인M</vt:lpstr>
      <vt:lpstr>KoPubWorld돋움체 Light</vt:lpstr>
      <vt:lpstr>KoPub돋움체 Light</vt:lpstr>
      <vt:lpstr>KoPub돋움체 Medium</vt:lpstr>
      <vt:lpstr>KoPub바탕체 Light</vt:lpstr>
      <vt:lpstr>Monotype Sorts</vt:lpstr>
      <vt:lpstr>고도 M</vt:lpstr>
      <vt:lpstr>나눔스퀘어</vt:lpstr>
      <vt:lpstr>나눔스퀘어_ac ExtraBold</vt:lpstr>
      <vt:lpstr>맑은 고딕</vt:lpstr>
      <vt:lpstr>Arial</vt:lpstr>
      <vt:lpstr>Century Gothic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YOONA</dc:creator>
  <cp:lastModifiedBy>Microsoft 계정</cp:lastModifiedBy>
  <cp:revision>646</cp:revision>
  <dcterms:created xsi:type="dcterms:W3CDTF">2021-08-25T03:19:02Z</dcterms:created>
  <dcterms:modified xsi:type="dcterms:W3CDTF">2023-04-18T08:36:02Z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0x0101008B69A696295C964DA3E0D078DF98B28B</vt:lpwstr>
  </property>
</Properties>
</file>