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3"/>
  </p:notesMasterIdLst>
  <p:sldIdLst>
    <p:sldId id="364" r:id="rId5"/>
    <p:sldId id="592" r:id="rId6"/>
    <p:sldId id="593" r:id="rId7"/>
    <p:sldId id="928" r:id="rId8"/>
    <p:sldId id="955" r:id="rId9"/>
    <p:sldId id="954" r:id="rId10"/>
    <p:sldId id="956" r:id="rId11"/>
    <p:sldId id="926" r:id="rId12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8">
          <p15:clr>
            <a:srgbClr val="A4A3A4"/>
          </p15:clr>
        </p15:guide>
        <p15:guide id="2" pos="465" userDrawn="1">
          <p15:clr>
            <a:srgbClr val="A4A3A4"/>
          </p15:clr>
        </p15:guide>
        <p15:guide id="3" pos="6407">
          <p15:clr>
            <a:srgbClr val="A4A3A4"/>
          </p15:clr>
        </p15:guide>
        <p15:guide id="4" orient="horz" pos="726" userDrawn="1">
          <p15:clr>
            <a:srgbClr val="A4A3A4"/>
          </p15:clr>
        </p15:guide>
        <p15:guide id="5" orient="horz" pos="1043" userDrawn="1">
          <p15:clr>
            <a:srgbClr val="A4A3A4"/>
          </p15:clr>
        </p15:guide>
        <p15:guide id="6" orient="horz" pos="4355" userDrawn="1">
          <p15:clr>
            <a:srgbClr val="A4A3A4"/>
          </p15:clr>
        </p15:guide>
        <p15:guide id="7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75E"/>
    <a:srgbClr val="E3EDF9"/>
    <a:srgbClr val="DDE9F7"/>
    <a:srgbClr val="C5D9F1"/>
    <a:srgbClr val="235591"/>
    <a:srgbClr val="CEDEF2"/>
    <a:srgbClr val="B9D1ED"/>
    <a:srgbClr val="E7EFF9"/>
    <a:srgbClr val="75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446" y="102"/>
      </p:cViewPr>
      <p:guideLst>
        <p:guide orient="horz" pos="4468"/>
        <p:guide pos="465"/>
        <p:guide pos="6407"/>
        <p:guide orient="horz" pos="726"/>
        <p:guide orient="horz" pos="1043"/>
        <p:guide orient="horz" pos="4355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94FD-51D9-4F54-80D3-9ED57A76D8A7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04AC-2929-4856-960C-7DEB2C7B4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93401" cy="75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99372E48-69EF-442F-5BA9-4D7A7BCC1BCF}"/>
              </a:ext>
            </a:extLst>
          </p:cNvPr>
          <p:cNvSpPr/>
          <p:nvPr userDrawn="1"/>
        </p:nvSpPr>
        <p:spPr>
          <a:xfrm>
            <a:off x="0" y="0"/>
            <a:ext cx="7360024" cy="4760258"/>
          </a:xfrm>
          <a:custGeom>
            <a:avLst/>
            <a:gdLst>
              <a:gd name="connsiteX0" fmla="*/ 0 w 7360024"/>
              <a:gd name="connsiteY0" fmla="*/ 0 h 4760258"/>
              <a:gd name="connsiteX1" fmla="*/ 7360024 w 7360024"/>
              <a:gd name="connsiteY1" fmla="*/ 8964 h 4760258"/>
              <a:gd name="connsiteX2" fmla="*/ 2312894 w 7360024"/>
              <a:gd name="connsiteY2" fmla="*/ 4760258 h 4760258"/>
              <a:gd name="connsiteX3" fmla="*/ 0 w 7360024"/>
              <a:gd name="connsiteY3" fmla="*/ 2572870 h 4760258"/>
              <a:gd name="connsiteX4" fmla="*/ 0 w 7360024"/>
              <a:gd name="connsiteY4" fmla="*/ 0 h 47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24" h="4760258">
                <a:moveTo>
                  <a:pt x="0" y="0"/>
                </a:moveTo>
                <a:lnTo>
                  <a:pt x="7360024" y="8964"/>
                </a:lnTo>
                <a:lnTo>
                  <a:pt x="2312894" y="4760258"/>
                </a:lnTo>
                <a:lnTo>
                  <a:pt x="0" y="2572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="" xmlns:a16="http://schemas.microsoft.com/office/drawing/2014/main" id="{3F42033F-7D58-1F05-5BDB-1D3218993C2A}"/>
              </a:ext>
            </a:extLst>
          </p:cNvPr>
          <p:cNvSpPr/>
          <p:nvPr userDrawn="1"/>
        </p:nvSpPr>
        <p:spPr>
          <a:xfrm>
            <a:off x="-25398" y="4762503"/>
            <a:ext cx="5334000" cy="2794000"/>
          </a:xfrm>
          <a:custGeom>
            <a:avLst/>
            <a:gdLst>
              <a:gd name="connsiteX0" fmla="*/ 0 w 5334000"/>
              <a:gd name="connsiteY0" fmla="*/ 2146300 h 2794000"/>
              <a:gd name="connsiteX1" fmla="*/ 12700 w 5334000"/>
              <a:gd name="connsiteY1" fmla="*/ 2781300 h 2794000"/>
              <a:gd name="connsiteX2" fmla="*/ 5334000 w 5334000"/>
              <a:gd name="connsiteY2" fmla="*/ 2794000 h 2794000"/>
              <a:gd name="connsiteX3" fmla="*/ 2336800 w 5334000"/>
              <a:gd name="connsiteY3" fmla="*/ 0 h 2794000"/>
              <a:gd name="connsiteX4" fmla="*/ 0 w 5334000"/>
              <a:gd name="connsiteY4" fmla="*/ 21463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2794000">
                <a:moveTo>
                  <a:pt x="0" y="2146300"/>
                </a:moveTo>
                <a:lnTo>
                  <a:pt x="12700" y="2781300"/>
                </a:lnTo>
                <a:lnTo>
                  <a:pt x="5334000" y="2794000"/>
                </a:lnTo>
                <a:lnTo>
                  <a:pt x="233680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438"/>
          <p:cNvSpPr>
            <a:spLocks noChangeArrowheads="1"/>
          </p:cNvSpPr>
          <p:nvPr userDrawn="1"/>
        </p:nvSpPr>
        <p:spPr bwMode="auto">
          <a:xfrm flipH="1">
            <a:off x="1316218" y="1678034"/>
            <a:ext cx="2779414" cy="67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DBBFF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C</a:t>
            </a: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ONTENTS</a:t>
            </a:r>
            <a:endParaRPr lang="ko-KR" altLang="en-US" sz="4410" b="1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Century Gothic" pitchFamily="34" charset="0"/>
              <a:ea typeface="나눔스퀘어_ac ExtraBold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6339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6083F58-7601-88EE-FB49-BEE0354A1AB0}"/>
              </a:ext>
            </a:extLst>
          </p:cNvPr>
          <p:cNvSpPr/>
          <p:nvPr userDrawn="1"/>
        </p:nvSpPr>
        <p:spPr>
          <a:xfrm>
            <a:off x="0" y="0"/>
            <a:ext cx="10693399" cy="3683000"/>
          </a:xfrm>
          <a:prstGeom prst="rect">
            <a:avLst/>
          </a:prstGeom>
          <a:solidFill>
            <a:srgbClr val="E7E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="" xmlns:a16="http://schemas.microsoft.com/office/drawing/2014/main" id="{F07F2D5B-9663-C9FA-216B-434A2AB7D2FB}"/>
              </a:ext>
            </a:extLst>
          </p:cNvPr>
          <p:cNvSpPr/>
          <p:nvPr userDrawn="1"/>
        </p:nvSpPr>
        <p:spPr>
          <a:xfrm rot="5400000">
            <a:off x="-228598" y="2170903"/>
            <a:ext cx="2654300" cy="2197104"/>
          </a:xfrm>
          <a:prstGeom prst="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D4328A88-209C-2E0C-B377-EB76AC086D78}"/>
              </a:ext>
            </a:extLst>
          </p:cNvPr>
          <p:cNvSpPr/>
          <p:nvPr userDrawn="1"/>
        </p:nvSpPr>
        <p:spPr>
          <a:xfrm rot="5400000">
            <a:off x="-228598" y="2038351"/>
            <a:ext cx="2654300" cy="219710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41DFA736-5218-CEF4-5CB9-57C053F655AF}"/>
              </a:ext>
            </a:extLst>
          </p:cNvPr>
          <p:cNvSpPr/>
          <p:nvPr userDrawn="1"/>
        </p:nvSpPr>
        <p:spPr>
          <a:xfrm flipV="1">
            <a:off x="0" y="0"/>
            <a:ext cx="5003800" cy="304800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84422A9B-C032-D0D9-578D-E4FF176B80E1}"/>
              </a:ext>
            </a:extLst>
          </p:cNvPr>
          <p:cNvSpPr/>
          <p:nvPr userDrawn="1"/>
        </p:nvSpPr>
        <p:spPr>
          <a:xfrm flipH="1">
            <a:off x="7315200" y="5448300"/>
            <a:ext cx="3378200" cy="211296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8" name="오각형 18">
            <a:extLst>
              <a:ext uri="{FF2B5EF4-FFF2-40B4-BE49-F238E27FC236}">
                <a16:creationId xmlns="" xmlns:a16="http://schemas.microsoft.com/office/drawing/2014/main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39373" cy="123111"/>
            <a:chOff x="181176" y="268395"/>
            <a:chExt cx="939373" cy="1231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664F172-32BB-714C-5883-9143CDA5E5A0}"/>
                </a:ext>
              </a:extLst>
            </p:cNvPr>
            <p:cNvSpPr txBox="1"/>
            <p:nvPr/>
          </p:nvSpPr>
          <p:spPr>
            <a:xfrm>
              <a:off x="485760" y="268395"/>
              <a:ext cx="63478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]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="" xmlns:a16="http://schemas.microsoft.com/office/drawing/2014/main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="" xmlns:a16="http://schemas.microsoft.com/office/drawing/2014/main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="" xmlns:a16="http://schemas.microsoft.com/office/drawing/2014/main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개요</a:t>
            </a:r>
            <a:endParaRPr lang="ko-KR" altLang="en-US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89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오각형 18">
            <a:extLst>
              <a:ext uri="{FF2B5EF4-FFF2-40B4-BE49-F238E27FC236}">
                <a16:creationId xmlns="" xmlns:a16="http://schemas.microsoft.com/office/drawing/2014/main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52999" cy="123111"/>
            <a:chOff x="181176" y="268395"/>
            <a:chExt cx="952999" cy="123111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664F172-32BB-714C-5883-9143CDA5E5A0}"/>
                </a:ext>
              </a:extLst>
            </p:cNvPr>
            <p:cNvSpPr txBox="1"/>
            <p:nvPr/>
          </p:nvSpPr>
          <p:spPr>
            <a:xfrm>
              <a:off x="472134" y="268395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]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="" xmlns:a16="http://schemas.microsoft.com/office/drawing/2014/main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="" xmlns:a16="http://schemas.microsoft.com/office/drawing/2014/main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="" xmlns:a16="http://schemas.microsoft.com/office/drawing/2014/main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결과</a:t>
            </a:r>
            <a:endParaRPr lang="en-US" altLang="ko-KR" spc="-33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0968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2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6" r:id="rId3"/>
    <p:sldLayoutId id="2147483667" r:id="rId4"/>
    <p:sldLayoutId id="2147483669" r:id="rId5"/>
    <p:sldLayoutId id="2147483651" r:id="rId6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38"/>
          <p:cNvSpPr>
            <a:spLocks noChangeArrowheads="1"/>
          </p:cNvSpPr>
          <p:nvPr/>
        </p:nvSpPr>
        <p:spPr bwMode="auto">
          <a:xfrm flipH="1">
            <a:off x="4556664" y="4456624"/>
            <a:ext cx="158376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2023.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5.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16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150" y="1419810"/>
            <a:ext cx="5346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 개론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WordArt 59">
            <a:extLst>
              <a:ext uri="{FF2B5EF4-FFF2-40B4-BE49-F238E27FC236}">
                <a16:creationId xmlns="" xmlns:a16="http://schemas.microsoft.com/office/drawing/2014/main" id="{EA8B4D59-1D24-E59E-545A-C7FC242C05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64488" y="2085582"/>
            <a:ext cx="7964425" cy="503344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en-US" altLang="ko-KR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80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</a:t>
            </a:r>
            <a:r>
              <a:rPr lang="en-US" altLang="ko-KR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80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회귀 모델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438">
            <a:extLst>
              <a:ext uri="{FF2B5EF4-FFF2-40B4-BE49-F238E27FC236}">
                <a16:creationId xmlns="" xmlns:a16="http://schemas.microsoft.com/office/drawing/2014/main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6967" y="6141453"/>
            <a:ext cx="416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산업인공지능학과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대학원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0" name="직사각형 438">
            <a:extLst>
              <a:ext uri="{FF2B5EF4-FFF2-40B4-BE49-F238E27FC236}">
                <a16:creationId xmlns="" xmlns:a16="http://schemas.microsoft.com/office/drawing/2014/main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7856" y="5323008"/>
            <a:ext cx="354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박정식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(2023254011)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28778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322DAA6F-0D18-4673-97C5-86655519A657}"/>
              </a:ext>
            </a:extLst>
          </p:cNvPr>
          <p:cNvCxnSpPr/>
          <p:nvPr/>
        </p:nvCxnSpPr>
        <p:spPr>
          <a:xfrm>
            <a:off x="5691451" y="2275886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322DAA6F-0D18-4673-97C5-86655519A657}"/>
              </a:ext>
            </a:extLst>
          </p:cNvPr>
          <p:cNvCxnSpPr/>
          <p:nvPr/>
        </p:nvCxnSpPr>
        <p:spPr>
          <a:xfrm>
            <a:off x="5691452" y="2969208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50000" y="1881026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ko-KR" altLang="en-US" sz="2000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과제 </a:t>
            </a:r>
            <a:r>
              <a:rPr lang="ko-KR" altLang="en-US" sz="2000" spc="-55" dirty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개요</a:t>
            </a: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5772358" y="1797378"/>
            <a:ext cx="750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2800" spc="-165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lt"/>
                <a:ea typeface="KoPub바탕체 Light" panose="02020603020101020101" pitchFamily="18" charset="-127"/>
              </a:rPr>
              <a:t>I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632411" y="2275886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50000" y="2576038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spcBef>
                <a:spcPts val="441"/>
              </a:spcBef>
              <a:defRPr sz="2205" spc="-55">
                <a:ln>
                  <a:solidFill>
                    <a:srgbClr val="4F81BD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latin typeface="+mn-lt"/>
              </a:rPr>
              <a:t>과제 결과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657581" y="2492390"/>
            <a:ext cx="3045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fontAlgn="auto" latinLnBrk="0">
              <a:spcBef>
                <a:spcPts val="0"/>
              </a:spcBef>
              <a:defRPr kumimoji="1" sz="2000" spc="-15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  <a:lvl2pPr marL="742950" indent="-285750" eaLnBrk="0" hangingPunct="0">
              <a:defRPr kumimoji="1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2800" dirty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Ⅱ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632412" y="2969208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7"/>
    </mc:Choice>
    <mc:Fallback xmlns="">
      <p:transition spd="slow" advTm="169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과제 </a:t>
              </a: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개요</a:t>
              </a:r>
            </a:p>
          </p:txBody>
        </p:sp>
      </p:grpSp>
      <p:sp>
        <p:nvSpPr>
          <p:cNvPr id="8" name="직사각형 438">
            <a:extLst>
              <a:ext uri="{FF2B5EF4-FFF2-40B4-BE49-F238E27FC236}">
                <a16:creationId xmlns="" xmlns:a16="http://schemas.microsoft.com/office/drawing/2014/main" id="{ABA9106A-5DDD-4818-B813-E4C5E2DEBD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0620" y="4551055"/>
            <a:ext cx="1488869" cy="339324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1.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과제 개요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8985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340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과제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79BE46-05F8-AB6B-ACE1-8963D20B8129}"/>
              </a:ext>
            </a:extLst>
          </p:cNvPr>
          <p:cNvSpPr txBox="1"/>
          <p:nvPr/>
        </p:nvSpPr>
        <p:spPr>
          <a:xfrm>
            <a:off x="1354224" y="1830203"/>
            <a:ext cx="758190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과제명</a:t>
            </a: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분류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회귀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모델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정보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lang="ko-KR" altLang="en-US" sz="1800" dirty="0"/>
              <a:t>현장에서 분류 또는 회귀를 적용할 학습 데이터를 수집하고</a:t>
            </a:r>
            <a:r>
              <a:rPr lang="en-US" altLang="ko-KR" sz="1800" dirty="0"/>
              <a:t>, </a:t>
            </a:r>
            <a:r>
              <a:rPr lang="ko-KR" altLang="en-US" sz="1800"/>
              <a:t>어떠한 학습를 수행할지 발표자료를 올리시오</a:t>
            </a:r>
            <a:r>
              <a:rPr lang="en-US" altLang="ko-KR" sz="1800" dirty="0"/>
              <a:t>. 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 마감일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2023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년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5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16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화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파워포인트 작성 및 코드 파일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 제출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산업인공지능 과제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5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회귀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모델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박정식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pptx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4"/>
            <a:ext cx="4512330" cy="923330"/>
            <a:chOff x="490091" y="2371719"/>
            <a:chExt cx="3975585" cy="837454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19"/>
              <a:ext cx="672878" cy="837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6000" dirty="0">
                  <a:ln w="0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KoPub바탕체 Light" panose="02020603020101020101" pitchFamily="18" charset="-127"/>
                  <a:ea typeface="KoPub바탕체 Light" panose="02020603020101020101" pitchFamily="18" charset="-127"/>
                </a:rPr>
                <a:t>Ⅱ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과제 결과</a:t>
              </a:r>
              <a:endParaRPr lang="ko-KR" altLang="en-US" sz="4410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6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비행제어컴퓨터 명령 및 상태 저장 데이터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384"/>
            <a:ext cx="10693400" cy="31516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738187" y="4800447"/>
            <a:ext cx="9302106" cy="1329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비행체의 비행제어컴퓨터에서 저장된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Log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데이터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 후 비행 모드에 따른 제어 및 비행체 상태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서보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전압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GPS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데이터등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분석용으로 사용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초에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10Hz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로 지상 명령 데이터와 비행체 상태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및 센서 저장 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4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4B195E6-DD64-A285-5751-B24D3F8B5AC1}"/>
              </a:ext>
            </a:extLst>
          </p:cNvPr>
          <p:cNvSpPr/>
          <p:nvPr/>
        </p:nvSpPr>
        <p:spPr>
          <a:xfrm>
            <a:off x="0" y="1152525"/>
            <a:ext cx="10693400" cy="4136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3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3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선형회귀 모델 학습을 적용</a:t>
            </a:r>
            <a:endParaRPr kumimoji="1" lang="ko-KR" altLang="en-US" sz="3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lvl="0" defTabSz="914400">
              <a:lnSpc>
                <a:spcPct val="120000"/>
              </a:lnSpc>
              <a:defRPr/>
            </a:pPr>
            <a:r>
              <a:rPr kumimoji="1" lang="en-US" altLang="ko-KR" sz="2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 </a:t>
            </a:r>
            <a:r>
              <a:rPr kumimoji="1" lang="ko-KR" altLang="en-US" sz="24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입력</a:t>
            </a:r>
            <a:r>
              <a:rPr kumimoji="1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24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비행제어 서보 명령값</a:t>
            </a:r>
            <a:r>
              <a:rPr kumimoji="1" lang="en-US" altLang="ko-KR" sz="2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(PWM1), </a:t>
            </a:r>
            <a:r>
              <a:rPr kumimoji="1" lang="ko-KR" altLang="en-US" sz="2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출력</a:t>
            </a:r>
            <a:r>
              <a:rPr kumimoji="1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24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서보 상태값</a:t>
            </a:r>
            <a:r>
              <a:rPr kumimoji="1" lang="en-US" altLang="ko-KR" sz="2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S1FB)</a:t>
            </a:r>
          </a:p>
          <a:p>
            <a:pPr lvl="0" defTabSz="914400">
              <a:lnSpc>
                <a:spcPct val="120000"/>
              </a:lnSpc>
              <a:defRPr/>
            </a:pPr>
            <a:r>
              <a:rPr kumimoji="1" lang="en-US" altLang="ko-KR" sz="2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 </a:t>
            </a:r>
            <a:r>
              <a:rPr kumimoji="1" lang="ko-KR" altLang="en-US" sz="2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파라미터에 대한 </a:t>
            </a:r>
            <a:r>
              <a:rPr kumimoji="1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</a:t>
            </a:r>
            <a:r>
              <a:rPr kumimoji="1" lang="ko-KR" altLang="en-US" sz="2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차 방정식을 사용한 </a:t>
            </a:r>
            <a:r>
              <a:rPr kumimoji="1" lang="ko-KR" altLang="en-US" sz="24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회귀</a:t>
            </a:r>
            <a:endParaRPr kumimoji="1" lang="en-US" altLang="ko-KR" sz="24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lvl="0" defTabSz="914400">
              <a:lnSpc>
                <a:spcPct val="120000"/>
              </a:lnSpc>
              <a:defRPr/>
            </a:pPr>
            <a:r>
              <a:rPr kumimoji="1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2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 </a:t>
            </a:r>
            <a:r>
              <a:rPr kumimoji="1" lang="ko-KR" altLang="en-US" sz="24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 제어를 위한 비행제어 명령값과 상태값의 선형회귀 모델을 적용</a:t>
            </a:r>
            <a:endParaRPr kumimoji="1" lang="en-US" altLang="ko-KR" sz="24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lvl="0" defTabSz="914400">
              <a:lnSpc>
                <a:spcPct val="120000"/>
              </a:lnSpc>
              <a:defRPr/>
            </a:pPr>
            <a:r>
              <a:rPr kumimoji="1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2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 </a:t>
            </a:r>
            <a:r>
              <a:rPr kumimoji="1" lang="ko-KR" altLang="en-US" sz="24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예측값을 </a:t>
            </a:r>
            <a:r>
              <a:rPr kumimoji="1" lang="ko-KR" altLang="en-US" sz="2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계산하고 학습하여 </a:t>
            </a:r>
            <a:r>
              <a:rPr kumimoji="1" lang="ko-KR" altLang="en-US" sz="24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서보의</a:t>
            </a:r>
            <a:r>
              <a:rPr kumimoji="1" lang="ko-KR" altLang="en-US" sz="2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고장 상태를 예측하거나 판단하는 모델로 적용 가능</a:t>
            </a:r>
            <a:endParaRPr kumimoji="1" lang="en-US" altLang="ko-KR" sz="24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lvl="0" defTabSz="914400">
              <a:lnSpc>
                <a:spcPct val="120000"/>
              </a:lnSpc>
              <a:defRPr/>
            </a:pPr>
            <a:endParaRPr kumimoji="1" lang="en-US" altLang="ko-KR" sz="2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lvl="0" defTabSz="914400">
              <a:lnSpc>
                <a:spcPct val="120000"/>
              </a:lnSpc>
              <a:defRPr/>
            </a:pPr>
            <a:r>
              <a:rPr kumimoji="1" lang="en-US" altLang="ko-KR" sz="2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</a:t>
            </a:r>
            <a:r>
              <a:rPr kumimoji="1"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 </a:t>
            </a:r>
            <a:r>
              <a:rPr kumimoji="1" lang="ko-KR" altLang="en-US" sz="24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추가적으로 비행체의 명령과 상태 데이터간의 연관성 및 학습 모델을 적용 가능여부를 각각의 파라미터를 분석 예정</a:t>
            </a:r>
            <a:endParaRPr kumimoji="1" lang="ko-KR" altLang="en-US" sz="2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0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9">
            <a:extLst>
              <a:ext uri="{FF2B5EF4-FFF2-40B4-BE49-F238E27FC236}">
                <a16:creationId xmlns="" xmlns:a16="http://schemas.microsoft.com/office/drawing/2014/main" id="{A170F6AF-358D-2CF8-0951-634362CA73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09347" y="4774406"/>
            <a:ext cx="3208105" cy="46672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69A696295C964DA3E0D078DF98B28B" ma:contentTypeVersion="6" ma:contentTypeDescription="새 문서를 만듭니다." ma:contentTypeScope="" ma:versionID="626c49da91b388424554cbe81ee06ff6">
  <xsd:schema xmlns:xsd="http://www.w3.org/2001/XMLSchema" xmlns:xs="http://www.w3.org/2001/XMLSchema" xmlns:p="http://schemas.microsoft.com/office/2006/metadata/properties" xmlns:ns2="5c6d63e0-0016-48e9-ab96-fc98f7cfbb25" targetNamespace="http://schemas.microsoft.com/office/2006/metadata/properties" ma:root="true" ma:fieldsID="804ee1cb93928d4d37517a4a86de1498" ns2:_="">
    <xsd:import namespace="5c6d63e0-0016-48e9-ab96-fc98f7cfb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d63e0-0016-48e9-ab96-fc98f7cfb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0839D0-87F7-4740-B96F-9D3B216C1255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c6d63e0-0016-48e9-ab96-fc98f7cfbb2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C8780D0-1367-4167-B1FD-49175C81CE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9CB438-F413-4F09-9789-96CE12C39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d63e0-0016-48e9-ab96-fc98f7cfb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13987</TotalTime>
  <Words>218</Words>
  <Application>Microsoft Office PowerPoint</Application>
  <PresentationFormat>사용자 지정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HY헤드라인M</vt:lpstr>
      <vt:lpstr>KoPub돋움체 Light</vt:lpstr>
      <vt:lpstr>KoPub돋움체 Medium</vt:lpstr>
      <vt:lpstr>KoPub바탕체 Light</vt:lpstr>
      <vt:lpstr>Monotype Sorts</vt:lpstr>
      <vt:lpstr>고도 M</vt:lpstr>
      <vt:lpstr>나눔스퀘어</vt:lpstr>
      <vt:lpstr>나눔스퀘어_ac ExtraBold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YOONA</dc:creator>
  <cp:lastModifiedBy>Microsoft 계정</cp:lastModifiedBy>
  <cp:revision>660</cp:revision>
  <dcterms:created xsi:type="dcterms:W3CDTF">2021-08-25T03:19:02Z</dcterms:created>
  <dcterms:modified xsi:type="dcterms:W3CDTF">2023-05-16T01:24:30Z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0x0101008B69A696295C964DA3E0D078DF98B28B</vt:lpwstr>
  </property>
</Properties>
</file>