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19"/>
  </p:notesMasterIdLst>
  <p:sldIdLst>
    <p:sldId id="364" r:id="rId5"/>
    <p:sldId id="592" r:id="rId6"/>
    <p:sldId id="593" r:id="rId7"/>
    <p:sldId id="928" r:id="rId8"/>
    <p:sldId id="944" r:id="rId9"/>
    <p:sldId id="956" r:id="rId10"/>
    <p:sldId id="958" r:id="rId11"/>
    <p:sldId id="959" r:id="rId12"/>
    <p:sldId id="960" r:id="rId13"/>
    <p:sldId id="961" r:id="rId14"/>
    <p:sldId id="962" r:id="rId15"/>
    <p:sldId id="963" r:id="rId16"/>
    <p:sldId id="964" r:id="rId17"/>
    <p:sldId id="926" r:id="rId18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68">
          <p15:clr>
            <a:srgbClr val="A4A3A4"/>
          </p15:clr>
        </p15:guide>
        <p15:guide id="2" pos="465" userDrawn="1">
          <p15:clr>
            <a:srgbClr val="A4A3A4"/>
          </p15:clr>
        </p15:guide>
        <p15:guide id="3" pos="6407">
          <p15:clr>
            <a:srgbClr val="A4A3A4"/>
          </p15:clr>
        </p15:guide>
        <p15:guide id="4" orient="horz" pos="726" userDrawn="1">
          <p15:clr>
            <a:srgbClr val="A4A3A4"/>
          </p15:clr>
        </p15:guide>
        <p15:guide id="5" orient="horz" pos="1043" userDrawn="1">
          <p15:clr>
            <a:srgbClr val="A4A3A4"/>
          </p15:clr>
        </p15:guide>
        <p15:guide id="6" orient="horz" pos="4355" userDrawn="1">
          <p15:clr>
            <a:srgbClr val="A4A3A4"/>
          </p15:clr>
        </p15:guide>
        <p15:guide id="7" orient="horz" pos="4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375E"/>
    <a:srgbClr val="E3EDF9"/>
    <a:srgbClr val="DDE9F7"/>
    <a:srgbClr val="C5D9F1"/>
    <a:srgbClr val="235591"/>
    <a:srgbClr val="CEDEF2"/>
    <a:srgbClr val="B9D1ED"/>
    <a:srgbClr val="E7EFF9"/>
    <a:srgbClr val="759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8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2" y="906"/>
      </p:cViewPr>
      <p:guideLst>
        <p:guide orient="horz" pos="4468"/>
        <p:guide pos="465"/>
        <p:guide pos="6407"/>
        <p:guide orient="horz" pos="726"/>
        <p:guide orient="horz" pos="1043"/>
        <p:guide orient="horz" pos="4355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E94FD-51D9-4F54-80D3-9ED57A76D8A7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B04AC-2929-4856-960C-7DEB2C7B4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693401" cy="756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90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간지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99372E48-69EF-442F-5BA9-4D7A7BCC1BCF}"/>
              </a:ext>
            </a:extLst>
          </p:cNvPr>
          <p:cNvSpPr/>
          <p:nvPr userDrawn="1"/>
        </p:nvSpPr>
        <p:spPr>
          <a:xfrm>
            <a:off x="0" y="0"/>
            <a:ext cx="7360024" cy="4760258"/>
          </a:xfrm>
          <a:custGeom>
            <a:avLst/>
            <a:gdLst>
              <a:gd name="connsiteX0" fmla="*/ 0 w 7360024"/>
              <a:gd name="connsiteY0" fmla="*/ 0 h 4760258"/>
              <a:gd name="connsiteX1" fmla="*/ 7360024 w 7360024"/>
              <a:gd name="connsiteY1" fmla="*/ 8964 h 4760258"/>
              <a:gd name="connsiteX2" fmla="*/ 2312894 w 7360024"/>
              <a:gd name="connsiteY2" fmla="*/ 4760258 h 4760258"/>
              <a:gd name="connsiteX3" fmla="*/ 0 w 7360024"/>
              <a:gd name="connsiteY3" fmla="*/ 2572870 h 4760258"/>
              <a:gd name="connsiteX4" fmla="*/ 0 w 7360024"/>
              <a:gd name="connsiteY4" fmla="*/ 0 h 476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24" h="4760258">
                <a:moveTo>
                  <a:pt x="0" y="0"/>
                </a:moveTo>
                <a:lnTo>
                  <a:pt x="7360024" y="8964"/>
                </a:lnTo>
                <a:lnTo>
                  <a:pt x="2312894" y="4760258"/>
                </a:lnTo>
                <a:lnTo>
                  <a:pt x="0" y="2572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xmlns="" id="{3F42033F-7D58-1F05-5BDB-1D3218993C2A}"/>
              </a:ext>
            </a:extLst>
          </p:cNvPr>
          <p:cNvSpPr/>
          <p:nvPr userDrawn="1"/>
        </p:nvSpPr>
        <p:spPr>
          <a:xfrm>
            <a:off x="-25398" y="4762503"/>
            <a:ext cx="5334000" cy="2794000"/>
          </a:xfrm>
          <a:custGeom>
            <a:avLst/>
            <a:gdLst>
              <a:gd name="connsiteX0" fmla="*/ 0 w 5334000"/>
              <a:gd name="connsiteY0" fmla="*/ 2146300 h 2794000"/>
              <a:gd name="connsiteX1" fmla="*/ 12700 w 5334000"/>
              <a:gd name="connsiteY1" fmla="*/ 2781300 h 2794000"/>
              <a:gd name="connsiteX2" fmla="*/ 5334000 w 5334000"/>
              <a:gd name="connsiteY2" fmla="*/ 2794000 h 2794000"/>
              <a:gd name="connsiteX3" fmla="*/ 2336800 w 5334000"/>
              <a:gd name="connsiteY3" fmla="*/ 0 h 2794000"/>
              <a:gd name="connsiteX4" fmla="*/ 0 w 5334000"/>
              <a:gd name="connsiteY4" fmla="*/ 2146300 h 27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2794000">
                <a:moveTo>
                  <a:pt x="0" y="2146300"/>
                </a:moveTo>
                <a:lnTo>
                  <a:pt x="12700" y="2781300"/>
                </a:lnTo>
                <a:lnTo>
                  <a:pt x="5334000" y="2794000"/>
                </a:lnTo>
                <a:lnTo>
                  <a:pt x="2336800" y="0"/>
                </a:lnTo>
                <a:lnTo>
                  <a:pt x="0" y="21463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438"/>
          <p:cNvSpPr>
            <a:spLocks noChangeArrowheads="1"/>
          </p:cNvSpPr>
          <p:nvPr userDrawn="1"/>
        </p:nvSpPr>
        <p:spPr bwMode="auto">
          <a:xfrm flipH="1">
            <a:off x="1316218" y="1678034"/>
            <a:ext cx="2779414" cy="67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en-US" altLang="ko-KR" sz="4410" b="1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DBBFF"/>
                </a:solidFill>
                <a:latin typeface="Century Gothic" pitchFamily="34" charset="0"/>
                <a:ea typeface="나눔스퀘어_ac ExtraBold" pitchFamily="50" charset="-127"/>
                <a:sym typeface="Monotype Sorts"/>
              </a:rPr>
              <a:t>C</a:t>
            </a:r>
            <a:r>
              <a:rPr lang="en-US" altLang="ko-KR" sz="4410" b="1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itchFamily="34" charset="0"/>
                <a:ea typeface="나눔스퀘어_ac ExtraBold" pitchFamily="50" charset="-127"/>
                <a:sym typeface="Monotype Sorts"/>
              </a:rPr>
              <a:t>ONTENTS</a:t>
            </a:r>
            <a:endParaRPr lang="ko-KR" altLang="en-US" sz="4410" b="1" spc="-33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Century Gothic" pitchFamily="34" charset="0"/>
              <a:ea typeface="나눔스퀘어_ac ExtraBold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63399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간지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6083F58-7601-88EE-FB49-BEE0354A1AB0}"/>
              </a:ext>
            </a:extLst>
          </p:cNvPr>
          <p:cNvSpPr/>
          <p:nvPr userDrawn="1"/>
        </p:nvSpPr>
        <p:spPr>
          <a:xfrm>
            <a:off x="0" y="0"/>
            <a:ext cx="10693399" cy="3683000"/>
          </a:xfrm>
          <a:prstGeom prst="rect">
            <a:avLst/>
          </a:prstGeom>
          <a:solidFill>
            <a:srgbClr val="E7E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xmlns="" id="{F07F2D5B-9663-C9FA-216B-434A2AB7D2FB}"/>
              </a:ext>
            </a:extLst>
          </p:cNvPr>
          <p:cNvSpPr/>
          <p:nvPr userDrawn="1"/>
        </p:nvSpPr>
        <p:spPr>
          <a:xfrm rot="5400000">
            <a:off x="-228598" y="2170903"/>
            <a:ext cx="2654300" cy="2197104"/>
          </a:xfrm>
          <a:prstGeom prst="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D4328A88-209C-2E0C-B377-EB76AC086D78}"/>
              </a:ext>
            </a:extLst>
          </p:cNvPr>
          <p:cNvSpPr/>
          <p:nvPr userDrawn="1"/>
        </p:nvSpPr>
        <p:spPr>
          <a:xfrm rot="5400000">
            <a:off x="-228598" y="2038351"/>
            <a:ext cx="2654300" cy="219710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41DFA736-5218-CEF4-5CB9-57C053F655AF}"/>
              </a:ext>
            </a:extLst>
          </p:cNvPr>
          <p:cNvSpPr/>
          <p:nvPr userDrawn="1"/>
        </p:nvSpPr>
        <p:spPr>
          <a:xfrm flipV="1">
            <a:off x="0" y="0"/>
            <a:ext cx="5003800" cy="3048000"/>
          </a:xfrm>
          <a:prstGeom prst="rt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84422A9B-C032-D0D9-578D-E4FF176B80E1}"/>
              </a:ext>
            </a:extLst>
          </p:cNvPr>
          <p:cNvSpPr/>
          <p:nvPr userDrawn="1"/>
        </p:nvSpPr>
        <p:spPr>
          <a:xfrm flipH="1">
            <a:off x="7315200" y="5448300"/>
            <a:ext cx="3378200" cy="2112960"/>
          </a:xfrm>
          <a:prstGeom prst="rt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1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2CAE248-FA16-45B9-8F42-1357E7AC17E9}"/>
              </a:ext>
            </a:extLst>
          </p:cNvPr>
          <p:cNvSpPr/>
          <p:nvPr userDrawn="1"/>
        </p:nvSpPr>
        <p:spPr>
          <a:xfrm>
            <a:off x="0" y="7219950"/>
            <a:ext cx="10693400" cy="339724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1A09B66-FDDE-EE86-B7FF-DEFD2FFA63CB}"/>
              </a:ext>
            </a:extLst>
          </p:cNvPr>
          <p:cNvSpPr/>
          <p:nvPr userDrawn="1"/>
        </p:nvSpPr>
        <p:spPr>
          <a:xfrm>
            <a:off x="0" y="1"/>
            <a:ext cx="10693400" cy="1152000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416685A-9B9F-D8A4-B0CB-3CA6104BEA45}"/>
              </a:ext>
            </a:extLst>
          </p:cNvPr>
          <p:cNvSpPr/>
          <p:nvPr userDrawn="1"/>
        </p:nvSpPr>
        <p:spPr>
          <a:xfrm>
            <a:off x="0" y="0"/>
            <a:ext cx="1152000" cy="1152000"/>
          </a:xfrm>
          <a:prstGeom prst="rect">
            <a:avLst/>
          </a:prstGeom>
          <a:solidFill>
            <a:srgbClr val="235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FCBF7C9F-9C04-44B6-8FB4-E46FE8A80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8734" y="7283734"/>
            <a:ext cx="575933" cy="19475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/>
            <a:fld id="{EF774B7D-7EE3-42E6-A042-F6F760F10F80}" type="slidenum"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F5F5F"/>
                </a:solidFill>
                <a:latin typeface="KoPub돋움체 Medium" pitchFamily="18" charset="-127"/>
                <a:ea typeface="KoPub돋움체 Medium" pitchFamily="18" charset="-127"/>
              </a:rPr>
              <a:pPr lvl="0" algn="ctr"/>
              <a:t>‹#›</a:t>
            </a:fld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F5F5F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8" name="오각형 18">
            <a:extLst>
              <a:ext uri="{FF2B5EF4-FFF2-40B4-BE49-F238E27FC236}">
                <a16:creationId xmlns:a16="http://schemas.microsoft.com/office/drawing/2014/main" xmlns="" id="{31284D2B-BD4E-DD69-3B53-823D4B3DC7D7}"/>
              </a:ext>
            </a:extLst>
          </p:cNvPr>
          <p:cNvSpPr/>
          <p:nvPr userDrawn="1"/>
        </p:nvSpPr>
        <p:spPr>
          <a:xfrm>
            <a:off x="-2" y="288267"/>
            <a:ext cx="1252540" cy="216000"/>
          </a:xfrm>
          <a:prstGeom prst="homePlate">
            <a:avLst>
              <a:gd name="adj" fmla="val 34566"/>
            </a:avLst>
          </a:prstGeom>
          <a:solidFill>
            <a:srgbClr val="1C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10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9BD0C74-EA64-C6DB-35DF-DFD291B52285}"/>
              </a:ext>
            </a:extLst>
          </p:cNvPr>
          <p:cNvGrpSpPr/>
          <p:nvPr userDrawn="1"/>
        </p:nvGrpSpPr>
        <p:grpSpPr>
          <a:xfrm>
            <a:off x="143076" y="334712"/>
            <a:ext cx="939373" cy="123111"/>
            <a:chOff x="181176" y="268395"/>
            <a:chExt cx="939373" cy="1231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664F172-32BB-714C-5883-9143CDA5E5A0}"/>
                </a:ext>
              </a:extLst>
            </p:cNvPr>
            <p:cNvSpPr txBox="1"/>
            <p:nvPr/>
          </p:nvSpPr>
          <p:spPr>
            <a:xfrm>
              <a:off x="485760" y="268395"/>
              <a:ext cx="63478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[</a:t>
              </a:r>
              <a:r>
                <a:rPr lang="en-US" altLang="ko-KR" sz="800" dirty="0">
                  <a:solidFill>
                    <a:schemeClr val="bg1">
                      <a:alpha val="37000"/>
                    </a:schemeClr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CHAPTER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I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]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2863765F-8582-716D-7F9A-5969DD6315A9}"/>
                </a:ext>
              </a:extLst>
            </p:cNvPr>
            <p:cNvGrpSpPr/>
            <p:nvPr/>
          </p:nvGrpSpPr>
          <p:grpSpPr>
            <a:xfrm>
              <a:off x="181176" y="308495"/>
              <a:ext cx="190299" cy="46815"/>
              <a:chOff x="181176" y="318020"/>
              <a:chExt cx="190299" cy="46815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xmlns="" id="{826605F6-F36C-CAD6-C87C-B5CF30743141}"/>
                  </a:ext>
                </a:extLst>
              </p:cNvPr>
              <p:cNvSpPr/>
              <p:nvPr/>
            </p:nvSpPr>
            <p:spPr>
              <a:xfrm rot="5400000">
                <a:off x="17794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xmlns="" id="{28B28D78-B56C-56AC-EF59-85C190253A33}"/>
                  </a:ext>
                </a:extLst>
              </p:cNvPr>
              <p:cNvSpPr/>
              <p:nvPr/>
            </p:nvSpPr>
            <p:spPr>
              <a:xfrm rot="5400000">
                <a:off x="25291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xmlns="" id="{EC21B29E-8F9B-8608-C15B-7C60458B94B7}"/>
                  </a:ext>
                </a:extLst>
              </p:cNvPr>
              <p:cNvSpPr/>
              <p:nvPr/>
            </p:nvSpPr>
            <p:spPr>
              <a:xfrm rot="5400000">
                <a:off x="327888" y="321249"/>
                <a:ext cx="46815" cy="403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F41EAF9-5EE6-0765-34F5-43328037B98B}"/>
              </a:ext>
            </a:extLst>
          </p:cNvPr>
          <p:cNvSpPr txBox="1"/>
          <p:nvPr userDrawn="1"/>
        </p:nvSpPr>
        <p:spPr>
          <a:xfrm>
            <a:off x="1354224" y="303936"/>
            <a:ext cx="56233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30" normalizeH="0" baseline="0">
                <a:ln>
                  <a:noFill/>
                </a:ln>
                <a:solidFill>
                  <a:srgbClr val="0D3057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ko-KR" altLang="en-US" spc="-33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과제 개요</a:t>
            </a:r>
            <a:endParaRPr lang="ko-KR" altLang="en-US" spc="-33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8923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2CAE248-FA16-45B9-8F42-1357E7AC17E9}"/>
              </a:ext>
            </a:extLst>
          </p:cNvPr>
          <p:cNvSpPr/>
          <p:nvPr userDrawn="1"/>
        </p:nvSpPr>
        <p:spPr>
          <a:xfrm>
            <a:off x="0" y="7219950"/>
            <a:ext cx="10693400" cy="339724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1A09B66-FDDE-EE86-B7FF-DEFD2FFA63CB}"/>
              </a:ext>
            </a:extLst>
          </p:cNvPr>
          <p:cNvSpPr/>
          <p:nvPr userDrawn="1"/>
        </p:nvSpPr>
        <p:spPr>
          <a:xfrm>
            <a:off x="0" y="1"/>
            <a:ext cx="10693400" cy="1152000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416685A-9B9F-D8A4-B0CB-3CA6104BEA45}"/>
              </a:ext>
            </a:extLst>
          </p:cNvPr>
          <p:cNvSpPr/>
          <p:nvPr userDrawn="1"/>
        </p:nvSpPr>
        <p:spPr>
          <a:xfrm>
            <a:off x="0" y="0"/>
            <a:ext cx="1152000" cy="1152000"/>
          </a:xfrm>
          <a:prstGeom prst="rect">
            <a:avLst/>
          </a:prstGeom>
          <a:solidFill>
            <a:srgbClr val="235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FCBF7C9F-9C04-44B6-8FB4-E46FE8A80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8734" y="7283734"/>
            <a:ext cx="575933" cy="19475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/>
            <a:fld id="{EF774B7D-7EE3-42E6-A042-F6F760F10F80}" type="slidenum"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F5F5F"/>
                </a:solidFill>
                <a:latin typeface="KoPub돋움체 Medium" pitchFamily="18" charset="-127"/>
                <a:ea typeface="KoPub돋움체 Medium" pitchFamily="18" charset="-127"/>
              </a:rPr>
              <a:pPr lvl="0" algn="ctr"/>
              <a:t>‹#›</a:t>
            </a:fld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F5F5F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6" name="오각형 18">
            <a:extLst>
              <a:ext uri="{FF2B5EF4-FFF2-40B4-BE49-F238E27FC236}">
                <a16:creationId xmlns:a16="http://schemas.microsoft.com/office/drawing/2014/main" xmlns="" id="{31284D2B-BD4E-DD69-3B53-823D4B3DC7D7}"/>
              </a:ext>
            </a:extLst>
          </p:cNvPr>
          <p:cNvSpPr/>
          <p:nvPr userDrawn="1"/>
        </p:nvSpPr>
        <p:spPr>
          <a:xfrm>
            <a:off x="-2" y="288267"/>
            <a:ext cx="1252540" cy="216000"/>
          </a:xfrm>
          <a:prstGeom prst="homePlate">
            <a:avLst>
              <a:gd name="adj" fmla="val 34566"/>
            </a:avLst>
          </a:prstGeom>
          <a:solidFill>
            <a:srgbClr val="1C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10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9BD0C74-EA64-C6DB-35DF-DFD291B52285}"/>
              </a:ext>
            </a:extLst>
          </p:cNvPr>
          <p:cNvGrpSpPr/>
          <p:nvPr userDrawn="1"/>
        </p:nvGrpSpPr>
        <p:grpSpPr>
          <a:xfrm>
            <a:off x="143076" y="334712"/>
            <a:ext cx="952999" cy="123111"/>
            <a:chOff x="181176" y="268395"/>
            <a:chExt cx="952999" cy="1231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664F172-32BB-714C-5883-9143CDA5E5A0}"/>
                </a:ext>
              </a:extLst>
            </p:cNvPr>
            <p:cNvSpPr txBox="1"/>
            <p:nvPr/>
          </p:nvSpPr>
          <p:spPr>
            <a:xfrm>
              <a:off x="472134" y="268395"/>
              <a:ext cx="66204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[</a:t>
              </a:r>
              <a:r>
                <a:rPr lang="en-US" altLang="ko-KR" sz="800" dirty="0">
                  <a:solidFill>
                    <a:schemeClr val="bg1">
                      <a:alpha val="37000"/>
                    </a:schemeClr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CHAPTER </a:t>
              </a:r>
              <a:r>
                <a:rPr lang="en-US" altLang="ko-KR" sz="800" dirty="0">
                  <a:solidFill>
                    <a:schemeClr val="bg1"/>
                  </a:solidFill>
                </a:rPr>
                <a:t>II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 ]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2863765F-8582-716D-7F9A-5969DD6315A9}"/>
                </a:ext>
              </a:extLst>
            </p:cNvPr>
            <p:cNvGrpSpPr/>
            <p:nvPr/>
          </p:nvGrpSpPr>
          <p:grpSpPr>
            <a:xfrm>
              <a:off x="181176" y="308495"/>
              <a:ext cx="190299" cy="46815"/>
              <a:chOff x="181176" y="318020"/>
              <a:chExt cx="190299" cy="46815"/>
            </a:xfrm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xmlns="" id="{826605F6-F36C-CAD6-C87C-B5CF30743141}"/>
                  </a:ext>
                </a:extLst>
              </p:cNvPr>
              <p:cNvSpPr/>
              <p:nvPr/>
            </p:nvSpPr>
            <p:spPr>
              <a:xfrm rot="5400000">
                <a:off x="17794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xmlns="" id="{28B28D78-B56C-56AC-EF59-85C190253A33}"/>
                  </a:ext>
                </a:extLst>
              </p:cNvPr>
              <p:cNvSpPr/>
              <p:nvPr/>
            </p:nvSpPr>
            <p:spPr>
              <a:xfrm rot="5400000">
                <a:off x="25291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xmlns="" id="{EC21B29E-8F9B-8608-C15B-7C60458B94B7}"/>
                  </a:ext>
                </a:extLst>
              </p:cNvPr>
              <p:cNvSpPr/>
              <p:nvPr/>
            </p:nvSpPr>
            <p:spPr>
              <a:xfrm rot="5400000">
                <a:off x="327888" y="321249"/>
                <a:ext cx="46815" cy="403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F41EAF9-5EE6-0765-34F5-43328037B98B}"/>
              </a:ext>
            </a:extLst>
          </p:cNvPr>
          <p:cNvSpPr txBox="1"/>
          <p:nvPr userDrawn="1"/>
        </p:nvSpPr>
        <p:spPr>
          <a:xfrm>
            <a:off x="1354224" y="303936"/>
            <a:ext cx="56233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30" normalizeH="0" baseline="0">
                <a:ln>
                  <a:noFill/>
                </a:ln>
                <a:solidFill>
                  <a:srgbClr val="0D3057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ko-KR" altLang="en-US" spc="-33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과제 결과</a:t>
            </a:r>
            <a:endParaRPr lang="en-US" altLang="ko-KR" spc="-33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0968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23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4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6" r:id="rId3"/>
    <p:sldLayoutId id="2147483667" r:id="rId4"/>
    <p:sldLayoutId id="2147483669" r:id="rId5"/>
    <p:sldLayoutId id="2147483651" r:id="rId6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438"/>
          <p:cNvSpPr>
            <a:spLocks noChangeArrowheads="1"/>
          </p:cNvSpPr>
          <p:nvPr/>
        </p:nvSpPr>
        <p:spPr bwMode="auto">
          <a:xfrm flipH="1">
            <a:off x="4556664" y="4456624"/>
            <a:ext cx="158376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2023. 6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. 11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8150" y="1419810"/>
            <a:ext cx="53467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산업인공지능 개론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WordArt 59">
            <a:extLst>
              <a:ext uri="{FF2B5EF4-FFF2-40B4-BE49-F238E27FC236}">
                <a16:creationId xmlns:a16="http://schemas.microsoft.com/office/drawing/2014/main" xmlns="" id="{EA8B4D59-1D24-E59E-545A-C7FC242C05F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64488" y="2085582"/>
            <a:ext cx="7964425" cy="503344"/>
          </a:xfrm>
          <a:prstGeom prst="rect">
            <a:avLst/>
          </a:prstGeom>
          <a:noFill/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ko-KR" sz="1800" dirty="0"/>
              <a:t>hw#5 </a:t>
            </a:r>
            <a:r>
              <a:rPr lang="ko-KR" altLang="en-US" sz="1800"/>
              <a:t>분류 모델 학습 결과</a:t>
            </a:r>
            <a:endParaRPr lang="ko-KR" altLang="en-US" sz="1617" dirty="0">
              <a:ln w="952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438">
            <a:extLst>
              <a:ext uri="{FF2B5EF4-FFF2-40B4-BE49-F238E27FC236}">
                <a16:creationId xmlns:a16="http://schemas.microsoft.com/office/drawing/2014/main" xmlns="" id="{27190253-1512-0A7C-FCF3-C9FCA6A060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76967" y="6141453"/>
            <a:ext cx="4163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산업인공지능학과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 </a:t>
            </a:r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대학원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10" name="직사각형 438">
            <a:extLst>
              <a:ext uri="{FF2B5EF4-FFF2-40B4-BE49-F238E27FC236}">
                <a16:creationId xmlns:a16="http://schemas.microsoft.com/office/drawing/2014/main" xmlns="" id="{27190253-1512-0A7C-FCF3-C9FCA6A060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97856" y="5323008"/>
            <a:ext cx="3542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박정식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(2023254011)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28778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27892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학습 모델 적용 결과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9288" y="1293346"/>
            <a:ext cx="74357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/>
              <a:t>합성곱 신경망</a:t>
            </a:r>
            <a:r>
              <a:rPr lang="en-US" altLang="ko-KR" b="1" dirty="0"/>
              <a:t>(Convolution Neural Network) </a:t>
            </a:r>
            <a:r>
              <a:rPr lang="ko-KR" altLang="en-US" b="1"/>
              <a:t>정의하기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32" y="1829820"/>
            <a:ext cx="4743450" cy="29146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9288" y="4865446"/>
            <a:ext cx="447372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-apple-system"/>
              </a:rPr>
              <a:t>3. </a:t>
            </a:r>
            <a:r>
              <a:rPr lang="ko-KR" altLang="en-US" b="1">
                <a:latin typeface="-apple-system"/>
              </a:rPr>
              <a:t>손실 함수와 </a:t>
            </a:r>
            <a:r>
              <a:rPr lang="en-US" altLang="ko-KR" b="1" dirty="0">
                <a:latin typeface="-apple-system"/>
              </a:rPr>
              <a:t>Optimizer </a:t>
            </a:r>
            <a:r>
              <a:rPr lang="ko-KR" altLang="en-US" b="1">
                <a:latin typeface="-apple-system"/>
              </a:rPr>
              <a:t>정의하기</a:t>
            </a:r>
            <a:endParaRPr lang="ko-KR" altLang="en-US" b="1" i="0">
              <a:effectLst/>
              <a:latin typeface="-apple-system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39" y="5401920"/>
            <a:ext cx="35623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1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27892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학습 모델 적용 결과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9288" y="1293346"/>
            <a:ext cx="248497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/>
              <a:t>신경망 학습하기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8" y="1708844"/>
            <a:ext cx="3990975" cy="40957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82594" y="1293346"/>
            <a:ext cx="44566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-apple-system"/>
              </a:rPr>
              <a:t>5. </a:t>
            </a:r>
            <a:r>
              <a:rPr lang="ko-KR" altLang="en-US" b="1">
                <a:latin typeface="-apple-system"/>
              </a:rPr>
              <a:t>시험용 데이터로 신경망 검사하기</a:t>
            </a:r>
            <a:endParaRPr lang="ko-KR" altLang="en-US" b="1" i="0">
              <a:effectLst/>
              <a:latin typeface="-apple-syste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978" y="1708844"/>
            <a:ext cx="6057900" cy="26289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103" y="4631303"/>
            <a:ext cx="62007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5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27892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학습 모델 적용 결과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0501" y="1349274"/>
            <a:ext cx="44566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-apple-system"/>
              </a:rPr>
              <a:t>5. </a:t>
            </a:r>
            <a:r>
              <a:rPr lang="ko-KR" altLang="en-US" b="1">
                <a:latin typeface="-apple-system"/>
              </a:rPr>
              <a:t>시험용 데이터로 신경망 검사하기</a:t>
            </a:r>
            <a:endParaRPr lang="ko-KR" altLang="en-US" b="1" i="0">
              <a:effectLst/>
              <a:latin typeface="-apple-system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1" y="1764772"/>
            <a:ext cx="6143625" cy="2181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466" y="1817159"/>
            <a:ext cx="4200525" cy="42576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0501" y="4361495"/>
            <a:ext cx="566694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-apple-system"/>
              </a:rPr>
              <a:t>6. </a:t>
            </a:r>
            <a:r>
              <a:rPr lang="ko-KR" altLang="en-US" b="1" smtClean="0">
                <a:latin typeface="-apple-system"/>
              </a:rPr>
              <a:t>결론</a:t>
            </a:r>
            <a:endParaRPr lang="en-US" altLang="ko-KR" b="1" dirty="0" smtClean="0">
              <a:latin typeface="-apple-system"/>
            </a:endParaRPr>
          </a:p>
          <a:p>
            <a:r>
              <a:rPr lang="en-US" altLang="ko-KR" b="1" i="0" dirty="0">
                <a:effectLst/>
                <a:latin typeface="-apple-system"/>
              </a:rPr>
              <a:t> </a:t>
            </a:r>
            <a:r>
              <a:rPr lang="en-US" altLang="ko-KR" b="1" i="0" dirty="0" smtClean="0">
                <a:effectLst/>
                <a:latin typeface="-apple-system"/>
              </a:rPr>
              <a:t>    - </a:t>
            </a:r>
            <a:r>
              <a:rPr lang="ko-KR" altLang="en-US" b="1" i="0" smtClean="0">
                <a:effectLst/>
                <a:latin typeface="-apple-system"/>
              </a:rPr>
              <a:t>수집된 이미지를 분류하고 데이터 셋을 적용하는것은 좀더 많은 노력이 필요</a:t>
            </a:r>
            <a:endParaRPr lang="en-US" altLang="ko-KR" b="1" i="0" dirty="0" smtClean="0">
              <a:effectLst/>
              <a:latin typeface="-apple-system"/>
            </a:endParaRPr>
          </a:p>
          <a:p>
            <a:r>
              <a:rPr lang="en-US" altLang="ko-KR" b="1" dirty="0">
                <a:latin typeface="-apple-system"/>
              </a:rPr>
              <a:t> </a:t>
            </a:r>
            <a:r>
              <a:rPr lang="en-US" altLang="ko-KR" b="1" dirty="0" smtClean="0">
                <a:latin typeface="-apple-system"/>
              </a:rPr>
              <a:t>    -  </a:t>
            </a:r>
            <a:r>
              <a:rPr lang="ko-KR" altLang="en-US" b="1" smtClean="0">
                <a:latin typeface="-apple-system"/>
              </a:rPr>
              <a:t>본 프로젝트를 진행하며 업무 중 학습환경 구축하는 내용이 있는데 본 프로젝트를 진행하며 학습환경 구축에 대한 필요 정보를 인식했다는것에 콘 의미를 가짐</a:t>
            </a:r>
            <a:endParaRPr lang="ko-KR" altLang="en-US" b="1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948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mtClean="0">
                <a:latin typeface="+mn-ea"/>
                <a:ea typeface="+mn-ea"/>
              </a:rPr>
              <a:t>부록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04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0501" y="1349274"/>
            <a:ext cx="50129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latin typeface="-apple-system"/>
              </a:rPr>
              <a:t>데이터셋</a:t>
            </a:r>
            <a:r>
              <a:rPr lang="ko-KR" altLang="en-US" b="1" dirty="0" smtClean="0">
                <a:latin typeface="-apple-system"/>
              </a:rPr>
              <a:t> 생성 코드</a:t>
            </a:r>
            <a:r>
              <a:rPr lang="en-US" altLang="ko-KR" b="1" dirty="0" smtClean="0">
                <a:latin typeface="-apple-system"/>
              </a:rPr>
              <a:t>(</a:t>
            </a:r>
            <a:r>
              <a:rPr lang="ko-KR" altLang="en-US" b="1" smtClean="0">
                <a:latin typeface="-apple-system"/>
              </a:rPr>
              <a:t>에러 발생 진행 안됨</a:t>
            </a:r>
            <a:r>
              <a:rPr lang="en-US" altLang="ko-KR" b="1" smtClean="0">
                <a:latin typeface="-apple-system"/>
              </a:rPr>
              <a:t>)</a:t>
            </a:r>
            <a:endParaRPr lang="ko-KR" altLang="en-US" b="1" i="0" dirty="0">
              <a:effectLst/>
              <a:latin typeface="-apple-system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19" y="1764773"/>
            <a:ext cx="3635682" cy="54739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1155700"/>
            <a:ext cx="4527994" cy="59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9">
            <a:extLst>
              <a:ext uri="{FF2B5EF4-FFF2-40B4-BE49-F238E27FC236}">
                <a16:creationId xmlns:a16="http://schemas.microsoft.com/office/drawing/2014/main" xmlns="" id="{A170F6AF-358D-2CF8-0951-634362CA73E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009347" y="4774406"/>
            <a:ext cx="3208105" cy="46672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17" dirty="0">
              <a:ln w="952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93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322DAA6F-0D18-4673-97C5-86655519A657}"/>
              </a:ext>
            </a:extLst>
          </p:cNvPr>
          <p:cNvCxnSpPr/>
          <p:nvPr/>
        </p:nvCxnSpPr>
        <p:spPr>
          <a:xfrm>
            <a:off x="5691451" y="2275886"/>
            <a:ext cx="356556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322DAA6F-0D18-4673-97C5-86655519A657}"/>
              </a:ext>
            </a:extLst>
          </p:cNvPr>
          <p:cNvCxnSpPr/>
          <p:nvPr/>
        </p:nvCxnSpPr>
        <p:spPr>
          <a:xfrm>
            <a:off x="5691452" y="2969208"/>
            <a:ext cx="356556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250000" y="1881026"/>
            <a:ext cx="952184" cy="30777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441"/>
              </a:spcBef>
            </a:pPr>
            <a:r>
              <a:rPr lang="ko-KR" altLang="en-US" sz="2000" spc="-55" dirty="0" smtClean="0">
                <a:ln>
                  <a:solidFill>
                    <a:srgbClr val="4F81BD">
                      <a:alpha val="0"/>
                    </a:srgbClr>
                  </a:solidFill>
                </a:ln>
                <a:ea typeface="KoPub돋움체 Light" panose="02020603020101020101" pitchFamily="18" charset="-127"/>
              </a:rPr>
              <a:t>과제 </a:t>
            </a:r>
            <a:r>
              <a:rPr lang="ko-KR" altLang="en-US" sz="2000" spc="-55" dirty="0">
                <a:ln>
                  <a:solidFill>
                    <a:srgbClr val="4F81BD">
                      <a:alpha val="0"/>
                    </a:srgbClr>
                  </a:solidFill>
                </a:ln>
                <a:ea typeface="KoPub돋움체 Light" panose="02020603020101020101" pitchFamily="18" charset="-127"/>
              </a:rPr>
              <a:t>개요</a:t>
            </a: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5772358" y="1797378"/>
            <a:ext cx="750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sz="2800" spc="-165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lt"/>
                <a:ea typeface="KoPub바탕체 Light" panose="02020603020101020101" pitchFamily="18" charset="-127"/>
              </a:rPr>
              <a:t>I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5632411" y="2275886"/>
            <a:ext cx="3572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50000" y="2576038"/>
            <a:ext cx="952184" cy="30777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spcBef>
                <a:spcPts val="441"/>
              </a:spcBef>
              <a:defRPr sz="2205" spc="-55">
                <a:ln>
                  <a:solidFill>
                    <a:srgbClr val="4F81BD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sz="2000" dirty="0" smtClean="0">
                <a:latin typeface="+mn-lt"/>
              </a:rPr>
              <a:t>과제 결과</a:t>
            </a:r>
            <a:endParaRPr lang="ko-KR" altLang="en-US" sz="2000" dirty="0">
              <a:latin typeface="+mn-lt"/>
            </a:endParaRP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5657581" y="2492390"/>
            <a:ext cx="3045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ctr" fontAlgn="auto" latinLnBrk="0">
              <a:spcBef>
                <a:spcPts val="0"/>
              </a:spcBef>
              <a:defRPr kumimoji="1" sz="2000" spc="-15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defRPr>
            </a:lvl1pPr>
            <a:lvl2pPr marL="742950" indent="-285750" eaLnBrk="0" hangingPunct="0">
              <a:defRPr kumimoji="1"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2800" dirty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Ⅱ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5632412" y="2969208"/>
            <a:ext cx="3572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8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37"/>
    </mc:Choice>
    <mc:Fallback xmlns="">
      <p:transition spd="slow" advTm="1693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9599" y="2614929"/>
            <a:ext cx="4512330" cy="923330"/>
            <a:chOff x="490091" y="2371720"/>
            <a:chExt cx="3975585" cy="837453"/>
          </a:xfrm>
        </p:grpSpPr>
        <p:sp>
          <p:nvSpPr>
            <p:cNvPr id="15" name="직사각형 438"/>
            <p:cNvSpPr>
              <a:spLocks noChangeArrowheads="1"/>
            </p:cNvSpPr>
            <p:nvPr/>
          </p:nvSpPr>
          <p:spPr bwMode="auto">
            <a:xfrm flipH="1">
              <a:off x="490091" y="2371720"/>
              <a:ext cx="672878" cy="837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en-US" altLang="ko-KR" sz="600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sym typeface="Monotype Sorts"/>
                </a:rPr>
                <a:t>Ⅰ</a:t>
              </a:r>
            </a:p>
          </p:txBody>
        </p:sp>
        <p:sp>
          <p:nvSpPr>
            <p:cNvPr id="16" name="직사각형 438"/>
            <p:cNvSpPr>
              <a:spLocks noChangeArrowheads="1"/>
            </p:cNvSpPr>
            <p:nvPr/>
          </p:nvSpPr>
          <p:spPr bwMode="auto">
            <a:xfrm flipH="1">
              <a:off x="2314988" y="2502095"/>
              <a:ext cx="2150688" cy="615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ko-KR" altLang="en-US" sz="4410" spc="-33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과제 </a:t>
              </a:r>
              <a:r>
                <a:rPr lang="ko-KR" altLang="en-US" sz="441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개요</a:t>
              </a:r>
            </a:p>
          </p:txBody>
        </p:sp>
      </p:grpSp>
      <p:sp>
        <p:nvSpPr>
          <p:cNvPr id="8" name="직사각형 438">
            <a:extLst>
              <a:ext uri="{FF2B5EF4-FFF2-40B4-BE49-F238E27FC236}">
                <a16:creationId xmlns:a16="http://schemas.microsoft.com/office/drawing/2014/main" xmlns="" id="{ABA9106A-5DDD-4818-B813-E4C5E2DEBD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50620" y="4355746"/>
            <a:ext cx="1488869" cy="729943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441"/>
              </a:spcBef>
            </a:pPr>
            <a:r>
              <a:rPr lang="en-US" altLang="ko-KR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1. </a:t>
            </a:r>
            <a:r>
              <a:rPr lang="ko-KR" altLang="en-US" sz="2205" spc="-55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과제 </a:t>
            </a:r>
            <a:r>
              <a:rPr lang="ko-KR" altLang="en-US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개요</a:t>
            </a:r>
            <a:endParaRPr lang="en-US" altLang="ko-KR" sz="2205" spc="-55" dirty="0">
              <a:ln>
                <a:solidFill>
                  <a:srgbClr val="4F81BD">
                    <a:alpha val="0"/>
                  </a:srgbClr>
                </a:solidFill>
              </a:ln>
              <a:latin typeface="+mn-ea"/>
              <a:sym typeface="Monotype Sorts"/>
            </a:endParaRPr>
          </a:p>
          <a:p>
            <a:pPr>
              <a:spcBef>
                <a:spcPts val="441"/>
              </a:spcBef>
            </a:pPr>
            <a:endParaRPr lang="en-US" altLang="ko-KR" sz="2205" spc="-55" dirty="0">
              <a:ln>
                <a:solidFill>
                  <a:srgbClr val="4F81BD">
                    <a:alpha val="0"/>
                  </a:srgbClr>
                </a:solidFill>
              </a:ln>
              <a:latin typeface="+mn-ea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8985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3401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과제 </a:t>
            </a:r>
            <a:r>
              <a:rPr lang="ko-KR" altLang="en-US" dirty="0">
                <a:latin typeface="+mn-ea"/>
                <a:ea typeface="+mn-ea"/>
              </a:rPr>
              <a:t>개요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1354224" y="1830203"/>
            <a:ext cx="758190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과제명</a:t>
            </a: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en-US" altLang="ko-KR" sz="1800" dirty="0"/>
              <a:t>hw#5 </a:t>
            </a:r>
            <a:r>
              <a:rPr lang="ko-KR" altLang="en-US" sz="1800"/>
              <a:t>분류 모델 학습 결과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정보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lang="en-US" altLang="ko-KR" sz="1800" dirty="0"/>
              <a:t>mini-project 3</a:t>
            </a:r>
            <a:r>
              <a:rPr lang="ko-KR" altLang="en-US" sz="1800"/>
              <a:t>의 결과를 </a:t>
            </a:r>
            <a:r>
              <a:rPr lang="ko-KR" altLang="en-US" sz="1800" smtClean="0"/>
              <a:t>제출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 마감일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   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2023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년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6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월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14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일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제출물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   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파워포인트 작성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ppt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파일 제출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  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산업인공지능 개론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_hw#5 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분류 모델 학습 결과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_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박정식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r>
              <a:rPr kumimoji="1" lang="en-US" altLang="ko-KR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pptx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777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9599" y="2614929"/>
            <a:ext cx="4512330" cy="923330"/>
            <a:chOff x="490091" y="2371720"/>
            <a:chExt cx="3975585" cy="837453"/>
          </a:xfrm>
        </p:grpSpPr>
        <p:sp>
          <p:nvSpPr>
            <p:cNvPr id="15" name="직사각형 438"/>
            <p:cNvSpPr>
              <a:spLocks noChangeArrowheads="1"/>
            </p:cNvSpPr>
            <p:nvPr/>
          </p:nvSpPr>
          <p:spPr bwMode="auto">
            <a:xfrm flipH="1">
              <a:off x="490091" y="2371720"/>
              <a:ext cx="672878" cy="837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en-US" altLang="ko-KR" sz="600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sym typeface="Monotype Sorts"/>
                </a:rPr>
                <a:t>Ⅰ</a:t>
              </a:r>
            </a:p>
          </p:txBody>
        </p:sp>
        <p:sp>
          <p:nvSpPr>
            <p:cNvPr id="16" name="직사각형 438"/>
            <p:cNvSpPr>
              <a:spLocks noChangeArrowheads="1"/>
            </p:cNvSpPr>
            <p:nvPr/>
          </p:nvSpPr>
          <p:spPr bwMode="auto">
            <a:xfrm flipH="1">
              <a:off x="2314988" y="2502095"/>
              <a:ext cx="2150688" cy="615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ko-KR" altLang="en-US" sz="441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개발 </a:t>
              </a:r>
              <a:r>
                <a:rPr lang="ko-KR" altLang="en-US" sz="4410" spc="-33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결과</a:t>
              </a:r>
              <a:endParaRPr lang="ko-KR" altLang="en-US" sz="4410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6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23724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이미지 분류 식별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387332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ClassA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P3D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드론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5041459" y="1152524"/>
            <a:ext cx="387332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ClassB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: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위성 배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40" y="1484923"/>
            <a:ext cx="4303271" cy="4124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459" y="1484923"/>
            <a:ext cx="4984314" cy="426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6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23724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이미지 분류 식별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387332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ClassC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: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위성 비행체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5041459" y="1152524"/>
            <a:ext cx="387332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ClassD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: drone1 type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68" y="1581733"/>
            <a:ext cx="4563287" cy="26564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459" y="1581733"/>
            <a:ext cx="4929855" cy="25709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11" y="4494639"/>
            <a:ext cx="4688348" cy="256579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78339" y="4072115"/>
            <a:ext cx="387332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ClassE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: drone2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01997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45461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학습 모델 적용 이미지 분류 식별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9378269" cy="99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rPr>
              <a:t>앞에서 수집된 데이터를 데이터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rPr>
              <a:t>Set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</a:rPr>
              <a:t>으로 만들어 </a:t>
            </a:r>
            <a:r>
              <a:rPr lang="ko-KR" altLang="en-US" sz="1800">
                <a:solidFill>
                  <a:schemeClr val="tx1"/>
                </a:solidFill>
              </a:rPr>
              <a:t>합성곱 신경망</a:t>
            </a:r>
            <a:r>
              <a:rPr lang="en-US" altLang="ko-KR" sz="1800" dirty="0">
                <a:solidFill>
                  <a:schemeClr val="tx1"/>
                </a:solidFill>
              </a:rPr>
              <a:t>(Convolution Neural Network</a:t>
            </a:r>
            <a:r>
              <a:rPr lang="en-US" altLang="ko-KR" sz="1800" dirty="0" smtClean="0">
                <a:solidFill>
                  <a:schemeClr val="tx1"/>
                </a:solidFill>
              </a:rPr>
              <a:t>)</a:t>
            </a:r>
            <a:r>
              <a:rPr lang="ko-KR" altLang="en-US" sz="1800" smtClean="0">
                <a:solidFill>
                  <a:schemeClr val="tx1"/>
                </a:solidFill>
              </a:rPr>
              <a:t>을 적용하려고 노력하였으나 에러가 발생하여 진행이 어려워 </a:t>
            </a:r>
            <a:r>
              <a:rPr lang="en-US" altLang="ko-KR" sz="1800" dirty="0">
                <a:solidFill>
                  <a:schemeClr val="tx1"/>
                </a:solidFill>
              </a:rPr>
              <a:t>CIFAR10 </a:t>
            </a:r>
            <a:r>
              <a:rPr lang="ko-KR" altLang="en-US" sz="1800" smtClean="0">
                <a:solidFill>
                  <a:schemeClr val="tx1"/>
                </a:solidFill>
              </a:rPr>
              <a:t>데이터셋을 이용한 분류 모델을 학습한 결과를 제시합니다 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78339" y="2350991"/>
            <a:ext cx="9628404" cy="1296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비행기</a:t>
            </a:r>
            <a:r>
              <a:rPr lang="en-US" altLang="ko-KR" sz="1800" dirty="0">
                <a:solidFill>
                  <a:schemeClr val="tx1"/>
                </a:solidFill>
              </a:rPr>
              <a:t>(airplane)', '</a:t>
            </a:r>
            <a:r>
              <a:rPr lang="ko-KR" altLang="en-US" sz="1800">
                <a:solidFill>
                  <a:schemeClr val="tx1"/>
                </a:solidFill>
              </a:rPr>
              <a:t>자동차</a:t>
            </a:r>
            <a:r>
              <a:rPr lang="en-US" altLang="ko-KR" sz="1800" dirty="0">
                <a:solidFill>
                  <a:schemeClr val="tx1"/>
                </a:solidFill>
              </a:rPr>
              <a:t>(automobile)', '</a:t>
            </a:r>
            <a:r>
              <a:rPr lang="ko-KR" altLang="en-US" sz="1800">
                <a:solidFill>
                  <a:schemeClr val="tx1"/>
                </a:solidFill>
              </a:rPr>
              <a:t>새</a:t>
            </a:r>
            <a:r>
              <a:rPr lang="en-US" altLang="ko-KR" sz="1800" dirty="0">
                <a:solidFill>
                  <a:schemeClr val="tx1"/>
                </a:solidFill>
              </a:rPr>
              <a:t>(bird)', '</a:t>
            </a:r>
            <a:r>
              <a:rPr lang="ko-KR" altLang="en-US" sz="1800">
                <a:solidFill>
                  <a:schemeClr val="tx1"/>
                </a:solidFill>
              </a:rPr>
              <a:t>고양이</a:t>
            </a:r>
            <a:r>
              <a:rPr lang="en-US" altLang="ko-KR" sz="1800" dirty="0">
                <a:solidFill>
                  <a:schemeClr val="tx1"/>
                </a:solidFill>
              </a:rPr>
              <a:t>(cat)', '</a:t>
            </a:r>
            <a:r>
              <a:rPr lang="ko-KR" altLang="en-US" sz="1800">
                <a:solidFill>
                  <a:schemeClr val="tx1"/>
                </a:solidFill>
              </a:rPr>
              <a:t>사슴</a:t>
            </a:r>
            <a:r>
              <a:rPr lang="en-US" altLang="ko-KR" sz="1800" dirty="0">
                <a:solidFill>
                  <a:schemeClr val="tx1"/>
                </a:solidFill>
              </a:rPr>
              <a:t>(deer)', '</a:t>
            </a:r>
            <a:r>
              <a:rPr lang="ko-KR" altLang="en-US" sz="1800">
                <a:solidFill>
                  <a:schemeClr val="tx1"/>
                </a:solidFill>
              </a:rPr>
              <a:t>개</a:t>
            </a:r>
            <a:r>
              <a:rPr lang="en-US" altLang="ko-KR" sz="1800" dirty="0">
                <a:solidFill>
                  <a:schemeClr val="tx1"/>
                </a:solidFill>
              </a:rPr>
              <a:t>(dog)', '</a:t>
            </a:r>
            <a:r>
              <a:rPr lang="ko-KR" altLang="en-US" sz="1800">
                <a:solidFill>
                  <a:schemeClr val="tx1"/>
                </a:solidFill>
              </a:rPr>
              <a:t>개구리</a:t>
            </a:r>
            <a:r>
              <a:rPr lang="en-US" altLang="ko-KR" sz="1800" dirty="0">
                <a:solidFill>
                  <a:schemeClr val="tx1"/>
                </a:solidFill>
              </a:rPr>
              <a:t>(frog)', '</a:t>
            </a:r>
            <a:r>
              <a:rPr lang="ko-KR" altLang="en-US" sz="1800">
                <a:solidFill>
                  <a:schemeClr val="tx1"/>
                </a:solidFill>
              </a:rPr>
              <a:t>말</a:t>
            </a:r>
            <a:r>
              <a:rPr lang="en-US" altLang="ko-KR" sz="1800" dirty="0">
                <a:solidFill>
                  <a:schemeClr val="tx1"/>
                </a:solidFill>
              </a:rPr>
              <a:t>(horse)', '</a:t>
            </a:r>
            <a:r>
              <a:rPr lang="ko-KR" altLang="en-US" sz="1800">
                <a:solidFill>
                  <a:schemeClr val="tx1"/>
                </a:solidFill>
              </a:rPr>
              <a:t>배</a:t>
            </a:r>
            <a:r>
              <a:rPr lang="en-US" altLang="ko-KR" sz="1800" dirty="0">
                <a:solidFill>
                  <a:schemeClr val="tx1"/>
                </a:solidFill>
              </a:rPr>
              <a:t>(ship)', '</a:t>
            </a:r>
            <a:r>
              <a:rPr lang="ko-KR" altLang="en-US" sz="1800">
                <a:solidFill>
                  <a:schemeClr val="tx1"/>
                </a:solidFill>
              </a:rPr>
              <a:t>트럭</a:t>
            </a:r>
            <a:r>
              <a:rPr lang="en-US" altLang="ko-KR" sz="1800" dirty="0">
                <a:solidFill>
                  <a:schemeClr val="tx1"/>
                </a:solidFill>
              </a:rPr>
              <a:t>(truck)'. </a:t>
            </a:r>
            <a:r>
              <a:rPr lang="ko-KR" altLang="en-US" sz="1800">
                <a:solidFill>
                  <a:schemeClr val="tx1"/>
                </a:solidFill>
              </a:rPr>
              <a:t>그리고 </a:t>
            </a:r>
            <a:r>
              <a:rPr lang="en-US" altLang="ko-KR" sz="1800" dirty="0">
                <a:solidFill>
                  <a:schemeClr val="tx1"/>
                </a:solidFill>
              </a:rPr>
              <a:t>CIFAR10</a:t>
            </a:r>
            <a:r>
              <a:rPr lang="ko-KR" altLang="en-US" sz="1800">
                <a:solidFill>
                  <a:schemeClr val="tx1"/>
                </a:solidFill>
              </a:rPr>
              <a:t>에 포함된 이미지의 크기는 </a:t>
            </a:r>
            <a:r>
              <a:rPr lang="en-US" altLang="ko-KR" sz="1800" dirty="0">
                <a:solidFill>
                  <a:schemeClr val="tx1"/>
                </a:solidFill>
              </a:rPr>
              <a:t>3x32x32</a:t>
            </a:r>
            <a:r>
              <a:rPr lang="ko-KR" altLang="en-US" sz="1800">
                <a:solidFill>
                  <a:schemeClr val="tx1"/>
                </a:solidFill>
              </a:rPr>
              <a:t>로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>
                <a:solidFill>
                  <a:schemeClr val="tx1"/>
                </a:solidFill>
              </a:rPr>
              <a:t>이는 </a:t>
            </a:r>
            <a:r>
              <a:rPr lang="en-US" altLang="ko-KR" sz="1800" dirty="0">
                <a:solidFill>
                  <a:schemeClr val="tx1"/>
                </a:solidFill>
              </a:rPr>
              <a:t>32x32 </a:t>
            </a:r>
            <a:r>
              <a:rPr lang="ko-KR" altLang="en-US" sz="1800">
                <a:solidFill>
                  <a:schemeClr val="tx1"/>
                </a:solidFill>
              </a:rPr>
              <a:t>픽셀 크기의 이미지가 </a:t>
            </a:r>
            <a:r>
              <a:rPr lang="en-US" altLang="ko-KR" sz="1800" dirty="0">
                <a:solidFill>
                  <a:schemeClr val="tx1"/>
                </a:solidFill>
              </a:rPr>
              <a:t>3</a:t>
            </a:r>
            <a:r>
              <a:rPr lang="ko-KR" altLang="en-US" sz="1800">
                <a:solidFill>
                  <a:schemeClr val="tx1"/>
                </a:solidFill>
              </a:rPr>
              <a:t>개 채널</a:t>
            </a:r>
            <a:r>
              <a:rPr lang="en-US" altLang="ko-KR" sz="1800" dirty="0">
                <a:solidFill>
                  <a:schemeClr val="tx1"/>
                </a:solidFill>
              </a:rPr>
              <a:t>(channel)</a:t>
            </a:r>
            <a:r>
              <a:rPr lang="ko-KR" altLang="en-US" sz="1800">
                <a:solidFill>
                  <a:schemeClr val="tx1"/>
                </a:solidFill>
              </a:rPr>
              <a:t>의 색상으로 이뤄져 있다는 것을 뜻합니다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cifar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41" y="3647821"/>
            <a:ext cx="4495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541" y="3647821"/>
            <a:ext cx="4973859" cy="19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5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27892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학습 모델 적용 결과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9288" y="1293346"/>
            <a:ext cx="74357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-apple-system"/>
              </a:rPr>
              <a:t>1. CIFAR10</a:t>
            </a:r>
            <a:r>
              <a:rPr lang="ko-KR" altLang="en-US" b="1">
                <a:latin typeface="-apple-system"/>
              </a:rPr>
              <a:t>을 불러오고 </a:t>
            </a:r>
            <a:r>
              <a:rPr lang="ko-KR" altLang="en-US" b="1" smtClean="0">
                <a:latin typeface="-apple-system"/>
              </a:rPr>
              <a:t>정규화하기 및 데이터 셋 이미지 확인</a:t>
            </a:r>
            <a:endParaRPr lang="ko-KR" altLang="en-US" b="1" i="0">
              <a:effectLst/>
              <a:latin typeface="-apple-syste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88" y="1819842"/>
            <a:ext cx="6534150" cy="3486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438" y="1819842"/>
            <a:ext cx="3876675" cy="2295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362" y="4241232"/>
            <a:ext cx="35528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7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B69A696295C964DA3E0D078DF98B28B" ma:contentTypeVersion="6" ma:contentTypeDescription="새 문서를 만듭니다." ma:contentTypeScope="" ma:versionID="626c49da91b388424554cbe81ee06ff6">
  <xsd:schema xmlns:xsd="http://www.w3.org/2001/XMLSchema" xmlns:xs="http://www.w3.org/2001/XMLSchema" xmlns:p="http://schemas.microsoft.com/office/2006/metadata/properties" xmlns:ns2="5c6d63e0-0016-48e9-ab96-fc98f7cfbb25" targetNamespace="http://schemas.microsoft.com/office/2006/metadata/properties" ma:root="true" ma:fieldsID="804ee1cb93928d4d37517a4a86de1498" ns2:_="">
    <xsd:import namespace="5c6d63e0-0016-48e9-ab96-fc98f7cfbb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d63e0-0016-48e9-ab96-fc98f7cfbb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9CB438-F413-4F09-9789-96CE12C391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6d63e0-0016-48e9-ab96-fc98f7cfbb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8780D0-1367-4167-B1FD-49175C81CE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0839D0-87F7-4740-B96F-9D3B216C1255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5c6d63e0-0016-48e9-ab96-fc98f7cfbb2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11244</TotalTime>
  <Words>343</Words>
  <Application>Microsoft Office PowerPoint</Application>
  <PresentationFormat>사용자 지정</PresentationFormat>
  <Paragraphs>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-apple-system</vt:lpstr>
      <vt:lpstr>HY헤드라인M</vt:lpstr>
      <vt:lpstr>KoPub돋움체 Light</vt:lpstr>
      <vt:lpstr>KoPub돋움체 Medium</vt:lpstr>
      <vt:lpstr>KoPub바탕체 Light</vt:lpstr>
      <vt:lpstr>Monotype Sorts</vt:lpstr>
      <vt:lpstr>고도 M</vt:lpstr>
      <vt:lpstr>나눔스퀘어</vt:lpstr>
      <vt:lpstr>나눔스퀘어_ac ExtraBold</vt:lpstr>
      <vt:lpstr>맑은 고딕</vt:lpstr>
      <vt:lpstr>Arial</vt:lpstr>
      <vt:lpstr>Century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YOONA</dc:creator>
  <cp:lastModifiedBy>Microsoft 계정</cp:lastModifiedBy>
  <cp:revision>650</cp:revision>
  <dcterms:created xsi:type="dcterms:W3CDTF">2021-08-25T03:19:02Z</dcterms:created>
  <dcterms:modified xsi:type="dcterms:W3CDTF">2023-06-10T17:37:14Z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0x0101008B69A696295C964DA3E0D078DF98B28B</vt:lpwstr>
  </property>
</Properties>
</file>