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4" r:id="rId5"/>
    <p:sldId id="269" r:id="rId6"/>
    <p:sldId id="273" r:id="rId7"/>
    <p:sldId id="258" r:id="rId8"/>
    <p:sldId id="263" r:id="rId9"/>
    <p:sldId id="262" r:id="rId10"/>
    <p:sldId id="274" r:id="rId11"/>
    <p:sldId id="270" r:id="rId12"/>
    <p:sldId id="275" r:id="rId13"/>
    <p:sldId id="265" r:id="rId14"/>
    <p:sldId id="276" r:id="rId15"/>
    <p:sldId id="267" r:id="rId16"/>
    <p:sldId id="27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40BAD2"/>
    <a:srgbClr val="CEE7EE"/>
    <a:srgbClr val="E8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>
        <p:scale>
          <a:sx n="75" d="100"/>
          <a:sy n="75" d="100"/>
        </p:scale>
        <p:origin x="73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ko-KR" b="1" dirty="0"/>
              <a:t>인원 수 </a:t>
            </a:r>
            <a:r>
              <a:rPr lang="en-US" b="1" dirty="0"/>
              <a:t>(</a:t>
            </a:r>
            <a:r>
              <a:rPr lang="ko-KR" b="1" dirty="0"/>
              <a:t>중복 수 제외</a:t>
            </a:r>
            <a:r>
              <a:rPr lang="en-US" b="1" dirty="0"/>
              <a:t>)</a:t>
            </a:r>
            <a:endParaRPr 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인원 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2024년 06월 08일</c:v>
                </c:pt>
                <c:pt idx="1">
                  <c:v>2024년 06월 12일</c:v>
                </c:pt>
                <c:pt idx="2">
                  <c:v>2024년 06월 13일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72-451D-B71E-558CC6640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9744799"/>
        <c:axId val="1889765919"/>
      </c:lineChart>
      <c:catAx>
        <c:axId val="188974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1889765919"/>
        <c:crosses val="autoZero"/>
        <c:auto val="1"/>
        <c:lblAlgn val="ctr"/>
        <c:lblOffset val="100"/>
        <c:noMultiLvlLbl val="0"/>
      </c:catAx>
      <c:valAx>
        <c:axId val="188976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188974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26A29-A346-004D-D922-7E240A7F8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데이터 분석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운명의 </a:t>
            </a:r>
            <a:r>
              <a:rPr lang="ko-KR" altLang="en-US" dirty="0" err="1"/>
              <a:t>갈톤</a:t>
            </a:r>
            <a:r>
              <a:rPr lang="ko-KR" altLang="en-US" dirty="0"/>
              <a:t>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1E586-1028-6ABF-BBC9-E59E06640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  <a:r>
              <a:rPr lang="en-US" altLang="ko-KR" dirty="0"/>
              <a:t> : </a:t>
            </a:r>
            <a:r>
              <a:rPr lang="ko-KR" altLang="en-US" dirty="0" err="1"/>
              <a:t>김운후</a:t>
            </a:r>
            <a:r>
              <a:rPr lang="en-US" altLang="ko-KR" dirty="0"/>
              <a:t>, </a:t>
            </a:r>
            <a:r>
              <a:rPr lang="ko-KR" altLang="en-US" dirty="0"/>
              <a:t>배승환 </a:t>
            </a:r>
            <a:r>
              <a:rPr lang="ko-KR" altLang="en-US" dirty="0" err="1"/>
              <a:t>양문혁</a:t>
            </a:r>
            <a:r>
              <a:rPr lang="en-US" altLang="ko-KR" dirty="0"/>
              <a:t>, </a:t>
            </a:r>
            <a:r>
              <a:rPr lang="ko-KR" altLang="en-US" dirty="0"/>
              <a:t>최영수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43AB2-BA69-9740-7A39-9228069DE04C}"/>
              </a:ext>
            </a:extLst>
          </p:cNvPr>
          <p:cNvSpPr txBox="1"/>
          <p:nvPr/>
        </p:nvSpPr>
        <p:spPr>
          <a:xfrm>
            <a:off x="10259099" y="5689600"/>
            <a:ext cx="193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202327024 </a:t>
            </a:r>
            <a:r>
              <a:rPr lang="ko-KR" altLang="en-US" dirty="0" err="1"/>
              <a:t>김운후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73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F2B8-AD65-D8E4-C38D-3016BDED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3. </a:t>
            </a:r>
            <a:r>
              <a:rPr lang="ko-KR" altLang="en-US" dirty="0"/>
              <a:t>문제점 분석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30E0F8D-DCD9-29F0-AA9A-BE3E5357A882}"/>
              </a:ext>
            </a:extLst>
          </p:cNvPr>
          <p:cNvSpPr txBox="1">
            <a:spLocks/>
          </p:cNvSpPr>
          <p:nvPr/>
        </p:nvSpPr>
        <p:spPr>
          <a:xfrm>
            <a:off x="3788040" y="5035572"/>
            <a:ext cx="7509932" cy="1180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그리고 게임을 플레이 한 인원 수가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명 이상을 넘지 못해 지금도 자료가 부족함으로 그 중 플레이 인원이 많은 날짜는 </a:t>
            </a:r>
            <a:r>
              <a:rPr lang="en-US" altLang="ko-KR" sz="1600" dirty="0">
                <a:solidFill>
                  <a:srgbClr val="FF0000"/>
                </a:solidFill>
              </a:rPr>
              <a:t>2024</a:t>
            </a:r>
            <a:r>
              <a:rPr lang="ko-KR" altLang="en-US" sz="1600" dirty="0">
                <a:solidFill>
                  <a:srgbClr val="FF0000"/>
                </a:solidFill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</a:rPr>
              <a:t>06</a:t>
            </a:r>
            <a:r>
              <a:rPr lang="ko-KR" altLang="en-US" sz="1600" dirty="0">
                <a:solidFill>
                  <a:srgbClr val="FF0000"/>
                </a:solidFill>
              </a:rPr>
              <a:t>월 </a:t>
            </a:r>
            <a:r>
              <a:rPr lang="en-US" altLang="ko-KR" sz="1600" dirty="0">
                <a:solidFill>
                  <a:srgbClr val="FF0000"/>
                </a:solidFill>
              </a:rPr>
              <a:t>08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  <a:r>
              <a:rPr lang="ko-KR" altLang="en-US" sz="1600" dirty="0">
                <a:solidFill>
                  <a:schemeClr val="tx1"/>
                </a:solidFill>
              </a:rPr>
              <a:t>과 인원이 낮은 날짜는 </a:t>
            </a:r>
            <a:r>
              <a:rPr lang="en-US" altLang="ko-KR" sz="1600" dirty="0">
                <a:solidFill>
                  <a:srgbClr val="FF0000"/>
                </a:solidFill>
              </a:rPr>
              <a:t>2024</a:t>
            </a:r>
            <a:r>
              <a:rPr lang="ko-KR" altLang="en-US" sz="1600" dirty="0">
                <a:solidFill>
                  <a:srgbClr val="FF0000"/>
                </a:solidFill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r>
              <a:rPr lang="ko-KR" altLang="en-US" sz="1600" dirty="0">
                <a:solidFill>
                  <a:srgbClr val="FF0000"/>
                </a:solidFill>
              </a:rPr>
              <a:t>월 </a:t>
            </a:r>
            <a:r>
              <a:rPr lang="en-US" altLang="ko-KR" sz="1600" dirty="0">
                <a:solidFill>
                  <a:srgbClr val="FF0000"/>
                </a:solidFill>
              </a:rPr>
              <a:t>12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  <a:r>
              <a:rPr lang="ko-KR" altLang="en-US" sz="1600" dirty="0">
                <a:solidFill>
                  <a:schemeClr val="tx1"/>
                </a:solidFill>
              </a:rPr>
              <a:t>로 확인 되었습니다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14476AAA-5517-0A76-CAAB-21339F6A8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04465"/>
              </p:ext>
            </p:extLst>
          </p:nvPr>
        </p:nvGraphicFramePr>
        <p:xfrm>
          <a:off x="3868738" y="863601"/>
          <a:ext cx="7315200" cy="417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16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04AF5-5ED1-A951-89DC-D2FA127B261C}"/>
              </a:ext>
            </a:extLst>
          </p:cNvPr>
          <p:cNvSpPr txBox="1"/>
          <p:nvPr/>
        </p:nvSpPr>
        <p:spPr>
          <a:xfrm>
            <a:off x="2217374" y="1777041"/>
            <a:ext cx="775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4. </a:t>
            </a:r>
            <a:r>
              <a:rPr lang="ko-KR" altLang="en-US" sz="8000" dirty="0">
                <a:solidFill>
                  <a:schemeClr val="bg1"/>
                </a:solidFill>
              </a:rPr>
              <a:t>해결 방안 예상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2E94CF-9D07-A879-D853-0AE07C2D4C06}"/>
              </a:ext>
            </a:extLst>
          </p:cNvPr>
          <p:cNvSpPr/>
          <p:nvPr/>
        </p:nvSpPr>
        <p:spPr>
          <a:xfrm>
            <a:off x="0" y="4658265"/>
            <a:ext cx="12192000" cy="21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7327A1-71EB-EF4B-CF1D-993FA4D490B5}"/>
              </a:ext>
            </a:extLst>
          </p:cNvPr>
          <p:cNvSpPr/>
          <p:nvPr/>
        </p:nvSpPr>
        <p:spPr>
          <a:xfrm>
            <a:off x="0" y="4658265"/>
            <a:ext cx="12192000" cy="49170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0886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F2B8-AD65-D8E4-C38D-3016BDED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3. </a:t>
            </a:r>
            <a:r>
              <a:rPr lang="ko-KR" altLang="en-US" dirty="0"/>
              <a:t>해결 방안 예상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4B29CDA-CB61-04FD-D92F-B3347E900DC7}"/>
              </a:ext>
            </a:extLst>
          </p:cNvPr>
          <p:cNvSpPr txBox="1">
            <a:spLocks/>
          </p:cNvSpPr>
          <p:nvPr/>
        </p:nvSpPr>
        <p:spPr>
          <a:xfrm>
            <a:off x="3607562" y="1490980"/>
            <a:ext cx="7993888" cy="16776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확률 증가 횟수 증가 높이기 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dirty="0"/>
              <a:t>게임의 코드를 확인한 결과 선택한 공 전체가 당첨 골에 들어가는 확률이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낮은 이유는 확률 증가 횟수가 낮은 것으로 확률 증가 횟수를 </a:t>
            </a:r>
            <a:r>
              <a:rPr lang="en-US" altLang="ko-KR" dirty="0"/>
              <a:t>3</a:t>
            </a:r>
            <a:r>
              <a:rPr lang="ko-KR" altLang="en-US" dirty="0"/>
              <a:t>에서 </a:t>
            </a:r>
            <a:r>
              <a:rPr lang="en-US" altLang="ko-KR" dirty="0"/>
              <a:t>7</a:t>
            </a:r>
            <a:r>
              <a:rPr lang="ko-KR" altLang="en-US" dirty="0"/>
              <a:t>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늘리면 전보다 확률이 올릴 것입니다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7ADE15-DF9F-8262-A76D-A6A4397A7058}"/>
              </a:ext>
            </a:extLst>
          </p:cNvPr>
          <p:cNvSpPr/>
          <p:nvPr/>
        </p:nvSpPr>
        <p:spPr>
          <a:xfrm>
            <a:off x="11049762" y="1490980"/>
            <a:ext cx="551688" cy="551688"/>
          </a:xfrm>
          <a:prstGeom prst="rect">
            <a:avLst/>
          </a:prstGeom>
          <a:ln>
            <a:solidFill>
              <a:srgbClr val="40B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3A4F597-E150-83F7-E8E5-9B77EDEE4BE4}"/>
              </a:ext>
            </a:extLst>
          </p:cNvPr>
          <p:cNvSpPr txBox="1">
            <a:spLocks/>
          </p:cNvSpPr>
          <p:nvPr/>
        </p:nvSpPr>
        <p:spPr>
          <a:xfrm>
            <a:off x="3607562" y="3543300"/>
            <a:ext cx="7993888" cy="1949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b="1" dirty="0"/>
            </a:br>
            <a:endParaRPr lang="en-US" altLang="ko-KR" b="1" dirty="0"/>
          </a:p>
          <a:p>
            <a:pPr marL="0" indent="0">
              <a:buNone/>
            </a:pPr>
            <a:r>
              <a:rPr lang="ko-KR" altLang="en-US" sz="7600" b="1" dirty="0"/>
              <a:t>조건 바꾸기</a:t>
            </a:r>
            <a:endParaRPr lang="en-US" altLang="ko-KR" sz="7600" b="1" dirty="0"/>
          </a:p>
          <a:p>
            <a:pPr marL="0" indent="0">
              <a:buNone/>
            </a:pPr>
            <a:r>
              <a:rPr lang="ko-KR" altLang="en-US" sz="6400" dirty="0"/>
              <a:t>자신이 선택한 공 횟수 전체가 반드시 당첨 골에 들어가야 하는 조건을 다시 고려해</a:t>
            </a:r>
            <a:endParaRPr lang="en-US" altLang="ko-KR" sz="6400" dirty="0"/>
          </a:p>
          <a:p>
            <a:pPr marL="0" indent="0">
              <a:buNone/>
            </a:pPr>
            <a:r>
              <a:rPr lang="ko-KR" altLang="en-US" sz="6400" dirty="0"/>
              <a:t>본 후 이 조건은 역시 무리수 있는 것으로 보여 조건을 플레이어가 공의 개수를 </a:t>
            </a:r>
            <a:r>
              <a:rPr lang="en-US" altLang="ko-KR" sz="6400" dirty="0"/>
              <a:t>5</a:t>
            </a:r>
            <a:r>
              <a:rPr lang="ko-KR" altLang="en-US" sz="6400" dirty="0"/>
              <a:t>개 이상을</a:t>
            </a:r>
            <a:endParaRPr lang="en-US" altLang="ko-KR" sz="6400" dirty="0"/>
          </a:p>
          <a:p>
            <a:pPr marL="0" indent="0">
              <a:buNone/>
            </a:pPr>
            <a:r>
              <a:rPr lang="ko-KR" altLang="en-US" sz="6400" dirty="0"/>
              <a:t>선택한 후  </a:t>
            </a:r>
            <a:r>
              <a:rPr lang="en-US" altLang="ko-KR" sz="6400" dirty="0"/>
              <a:t>5</a:t>
            </a:r>
            <a:r>
              <a:rPr lang="ko-KR" altLang="en-US" sz="6400" dirty="0"/>
              <a:t>개 이상이 당첨골에 들어가면 성공한다는 것으로 변경하는 것이 성공 확률을 </a:t>
            </a:r>
            <a:endParaRPr lang="en-US" altLang="ko-KR" sz="6400" dirty="0"/>
          </a:p>
          <a:p>
            <a:pPr marL="0" indent="0">
              <a:buNone/>
            </a:pPr>
            <a:r>
              <a:rPr lang="ko-KR" altLang="en-US" sz="6400" dirty="0"/>
              <a:t>높일 것으로 예상됩니다</a:t>
            </a:r>
            <a:r>
              <a:rPr lang="en-US" altLang="ko-KR" sz="6400" dirty="0"/>
              <a:t>.</a:t>
            </a:r>
          </a:p>
          <a:p>
            <a:pPr marL="0" indent="0">
              <a:buNone/>
            </a:pPr>
            <a:r>
              <a:rPr lang="ko-KR" altLang="en-US" sz="6400" dirty="0"/>
              <a:t> </a:t>
            </a:r>
            <a:endParaRPr lang="en-US" altLang="ko-KR" sz="6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9CE439-C5E9-D22B-41D9-8E5C81BB1CFF}"/>
              </a:ext>
            </a:extLst>
          </p:cNvPr>
          <p:cNvSpPr/>
          <p:nvPr/>
        </p:nvSpPr>
        <p:spPr>
          <a:xfrm>
            <a:off x="11049762" y="3543300"/>
            <a:ext cx="551688" cy="551688"/>
          </a:xfrm>
          <a:prstGeom prst="rect">
            <a:avLst/>
          </a:prstGeom>
          <a:ln>
            <a:solidFill>
              <a:srgbClr val="40B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748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04AF5-5ED1-A951-89DC-D2FA127B261C}"/>
              </a:ext>
            </a:extLst>
          </p:cNvPr>
          <p:cNvSpPr txBox="1"/>
          <p:nvPr/>
        </p:nvSpPr>
        <p:spPr>
          <a:xfrm>
            <a:off x="3365124" y="1777041"/>
            <a:ext cx="54617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5. </a:t>
            </a:r>
            <a:r>
              <a:rPr lang="ko-KR" altLang="en-US" sz="8000" dirty="0">
                <a:solidFill>
                  <a:schemeClr val="bg1"/>
                </a:solidFill>
              </a:rPr>
              <a:t>성과 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2E94CF-9D07-A879-D853-0AE07C2D4C06}"/>
              </a:ext>
            </a:extLst>
          </p:cNvPr>
          <p:cNvSpPr/>
          <p:nvPr/>
        </p:nvSpPr>
        <p:spPr>
          <a:xfrm>
            <a:off x="0" y="4658265"/>
            <a:ext cx="12192000" cy="21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7327A1-71EB-EF4B-CF1D-993FA4D490B5}"/>
              </a:ext>
            </a:extLst>
          </p:cNvPr>
          <p:cNvSpPr/>
          <p:nvPr/>
        </p:nvSpPr>
        <p:spPr>
          <a:xfrm>
            <a:off x="0" y="4658265"/>
            <a:ext cx="12192000" cy="49170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838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F2B8-AD65-D8E4-C38D-3016BDED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5. </a:t>
            </a:r>
            <a:r>
              <a:rPr lang="ko-KR" altLang="en-US" dirty="0"/>
              <a:t>성과 발표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4B29CDA-CB61-04FD-D92F-B3347E900DC7}"/>
              </a:ext>
            </a:extLst>
          </p:cNvPr>
          <p:cNvSpPr txBox="1">
            <a:spLocks/>
          </p:cNvSpPr>
          <p:nvPr/>
        </p:nvSpPr>
        <p:spPr>
          <a:xfrm>
            <a:off x="3607562" y="1071394"/>
            <a:ext cx="7993888" cy="16776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+mn-ea"/>
              </a:rPr>
              <a:t>해당 해결 방안을 높인 해당 당첨 확률이 높아지기 시작했으며 이를 확인하기 위해 </a:t>
            </a:r>
            <a:r>
              <a:rPr lang="en-US" altLang="ko-KR" sz="1600" dirty="0">
                <a:latin typeface="+mn-ea"/>
              </a:rPr>
              <a:t>10</a:t>
            </a:r>
            <a:r>
              <a:rPr lang="ko-KR" altLang="en-US" sz="1600" dirty="0">
                <a:latin typeface="+mn-ea"/>
              </a:rPr>
              <a:t>회를 돌려 확률로 계산한 결과 약 </a:t>
            </a:r>
            <a:r>
              <a:rPr lang="en-US" altLang="ko-KR" sz="1600" dirty="0">
                <a:latin typeface="+mn-ea"/>
              </a:rPr>
              <a:t>50%</a:t>
            </a:r>
            <a:r>
              <a:rPr lang="ko-KR" altLang="en-US" sz="1600" dirty="0">
                <a:latin typeface="+mn-ea"/>
              </a:rPr>
              <a:t>정도 당첨 확률이 올라가기 시작했으며 예전처럼 당첨 확률이 잘 나오지 않는 부분이 순화되어 당첨 안되는 불편이 어느 정도 해소가 되었으며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이를 기반으로 이벤트 행사를 열면 유저들이 이 게임을 플레이 하는 횟수가 늘 것으로 보입니다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A1984-E6E8-4E69-BE40-C45B27D4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76" y="3181826"/>
            <a:ext cx="8229660" cy="254319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EE61F-F67F-A1AF-C345-A8C0B542C592}"/>
              </a:ext>
            </a:extLst>
          </p:cNvPr>
          <p:cNvSpPr txBox="1"/>
          <p:nvPr/>
        </p:nvSpPr>
        <p:spPr>
          <a:xfrm>
            <a:off x="10077450" y="5725020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해결 방안 후 </a:t>
            </a:r>
            <a:r>
              <a:rPr lang="en-US" altLang="ko-KR" sz="1200" dirty="0"/>
              <a:t>DB </a:t>
            </a:r>
            <a:r>
              <a:rPr lang="ko-KR" altLang="en-US" sz="1200" dirty="0"/>
              <a:t>결과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952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04AF5-5ED1-A951-89DC-D2FA127B261C}"/>
              </a:ext>
            </a:extLst>
          </p:cNvPr>
          <p:cNvSpPr txBox="1"/>
          <p:nvPr/>
        </p:nvSpPr>
        <p:spPr>
          <a:xfrm>
            <a:off x="4664358" y="1777041"/>
            <a:ext cx="3251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6. </a:t>
            </a:r>
            <a:r>
              <a:rPr lang="ko-KR" altLang="en-US" sz="80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2E94CF-9D07-A879-D853-0AE07C2D4C06}"/>
              </a:ext>
            </a:extLst>
          </p:cNvPr>
          <p:cNvSpPr/>
          <p:nvPr/>
        </p:nvSpPr>
        <p:spPr>
          <a:xfrm>
            <a:off x="0" y="4658265"/>
            <a:ext cx="12192000" cy="21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7327A1-71EB-EF4B-CF1D-993FA4D490B5}"/>
              </a:ext>
            </a:extLst>
          </p:cNvPr>
          <p:cNvSpPr/>
          <p:nvPr/>
        </p:nvSpPr>
        <p:spPr>
          <a:xfrm>
            <a:off x="0" y="4658265"/>
            <a:ext cx="12192000" cy="49170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0159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>
            <a:extLst>
              <a:ext uri="{FF2B5EF4-FFF2-40B4-BE49-F238E27FC236}">
                <a16:creationId xmlns:a16="http://schemas.microsoft.com/office/drawing/2014/main" id="{B650E738-55CA-1DBB-DC7D-4F1931A087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ABC0AEC-E174-1C18-0C80-0BAB46632DBC}"/>
              </a:ext>
            </a:extLst>
          </p:cNvPr>
          <p:cNvSpPr txBox="1">
            <a:spLocks/>
          </p:cNvSpPr>
          <p:nvPr/>
        </p:nvSpPr>
        <p:spPr>
          <a:xfrm>
            <a:off x="2099056" y="2590165"/>
            <a:ext cx="7993888" cy="16776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latin typeface="+mn-ea"/>
              </a:rPr>
              <a:t>게임의 부족한 확률성을 증가시키고 여러 게임 이벤트를 통해 유저들의 관심을 끌며 게임 플레이를 점점 늘려가는 것과 함께 소소한 재미로 인기를 끌 수 있을 겁니다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4C2EBC82-A72C-0B1F-F5C8-1130303AADDA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1937905C-F47B-EB8D-3490-39E4B92CDA8B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455869FC-7106-C187-FEED-005434CEBE35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6B088CD8-4814-AE6A-90C5-D56412CA12B1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BB8DA9-A4BC-DE97-38C6-A3F493BAD68E}"/>
              </a:ext>
            </a:extLst>
          </p:cNvPr>
          <p:cNvSpPr/>
          <p:nvPr/>
        </p:nvSpPr>
        <p:spPr>
          <a:xfrm>
            <a:off x="0" y="0"/>
            <a:ext cx="12192000" cy="49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ABFA4-477B-0E95-0FE9-34F2739A9AA0}"/>
              </a:ext>
            </a:extLst>
          </p:cNvPr>
          <p:cNvSpPr/>
          <p:nvPr/>
        </p:nvSpPr>
        <p:spPr>
          <a:xfrm>
            <a:off x="0" y="6366294"/>
            <a:ext cx="12192000" cy="49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0680D-0813-E258-3448-DED895076AFD}"/>
              </a:ext>
            </a:extLst>
          </p:cNvPr>
          <p:cNvSpPr txBox="1"/>
          <p:nvPr/>
        </p:nvSpPr>
        <p:spPr>
          <a:xfrm>
            <a:off x="1977725" y="2459504"/>
            <a:ext cx="82365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이상으로 마치겠습니다</a:t>
            </a:r>
            <a:r>
              <a:rPr lang="en-US" altLang="ko-KR" sz="6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</a:rPr>
              <a:t>.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848D4-AD27-F7B8-2FD8-C296596E2562}"/>
              </a:ext>
            </a:extLst>
          </p:cNvPr>
          <p:cNvSpPr txBox="1">
            <a:spLocks/>
          </p:cNvSpPr>
          <p:nvPr/>
        </p:nvSpPr>
        <p:spPr>
          <a:xfrm>
            <a:off x="296112" y="1425964"/>
            <a:ext cx="11599776" cy="5283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ko-KR" sz="4800" dirty="0">
                <a:solidFill>
                  <a:srgbClr val="40BAD2"/>
                </a:solidFill>
              </a:rPr>
              <a:t>1. </a:t>
            </a:r>
            <a:r>
              <a:rPr lang="ko-KR" altLang="en-US" sz="4800" dirty="0">
                <a:solidFill>
                  <a:srgbClr val="40BAD2"/>
                </a:solidFill>
              </a:rPr>
              <a:t>게임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A7517F-F5E6-7BC5-5362-4815B180D6CA}"/>
              </a:ext>
            </a:extLst>
          </p:cNvPr>
          <p:cNvSpPr/>
          <p:nvPr/>
        </p:nvSpPr>
        <p:spPr>
          <a:xfrm>
            <a:off x="0" y="0"/>
            <a:ext cx="12192000" cy="53483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99CFF5-47AB-E22E-12FA-91BA167330E5}"/>
              </a:ext>
            </a:extLst>
          </p:cNvPr>
          <p:cNvSpPr/>
          <p:nvPr/>
        </p:nvSpPr>
        <p:spPr>
          <a:xfrm>
            <a:off x="0" y="260350"/>
            <a:ext cx="12192000" cy="100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2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71399D-3390-4A56-BAEF-BE44111B1DE1}"/>
              </a:ext>
            </a:extLst>
          </p:cNvPr>
          <p:cNvSpPr txBox="1">
            <a:spLocks/>
          </p:cNvSpPr>
          <p:nvPr/>
        </p:nvSpPr>
        <p:spPr>
          <a:xfrm>
            <a:off x="296112" y="2370555"/>
            <a:ext cx="11599776" cy="5283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ko-KR" sz="4800" dirty="0">
                <a:solidFill>
                  <a:srgbClr val="40BAD2"/>
                </a:solidFill>
              </a:rPr>
              <a:t>2. </a:t>
            </a:r>
            <a:r>
              <a:rPr lang="ko-KR" altLang="en-US" sz="4800" dirty="0">
                <a:solidFill>
                  <a:srgbClr val="40BAD2"/>
                </a:solidFill>
              </a:rPr>
              <a:t>게임 운영의 목표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12944C4-2864-F212-90C0-FCC4B646CA28}"/>
              </a:ext>
            </a:extLst>
          </p:cNvPr>
          <p:cNvSpPr txBox="1">
            <a:spLocks/>
          </p:cNvSpPr>
          <p:nvPr/>
        </p:nvSpPr>
        <p:spPr>
          <a:xfrm>
            <a:off x="296112" y="3315146"/>
            <a:ext cx="11599776" cy="5283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ko-KR" sz="4800" dirty="0">
                <a:solidFill>
                  <a:srgbClr val="40BAD2"/>
                </a:solidFill>
              </a:rPr>
              <a:t>3. </a:t>
            </a:r>
            <a:r>
              <a:rPr lang="ko-KR" altLang="en-US" sz="4800" dirty="0">
                <a:solidFill>
                  <a:srgbClr val="40BAD2"/>
                </a:solidFill>
              </a:rPr>
              <a:t>문제점 분석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438EE3F-ED83-357A-AB0C-0D9BDE77071E}"/>
              </a:ext>
            </a:extLst>
          </p:cNvPr>
          <p:cNvSpPr txBox="1">
            <a:spLocks/>
          </p:cNvSpPr>
          <p:nvPr/>
        </p:nvSpPr>
        <p:spPr>
          <a:xfrm>
            <a:off x="296112" y="4259737"/>
            <a:ext cx="11599776" cy="5283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ko-KR" sz="4800" dirty="0">
                <a:solidFill>
                  <a:srgbClr val="40BAD2"/>
                </a:solidFill>
              </a:rPr>
              <a:t>4. </a:t>
            </a:r>
            <a:r>
              <a:rPr lang="ko-KR" altLang="en-US" sz="4800" dirty="0">
                <a:solidFill>
                  <a:srgbClr val="40BAD2"/>
                </a:solidFill>
              </a:rPr>
              <a:t>해결방안 및 예상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9FAFD5A-A54F-2FE8-1FAD-3094E89200C8}"/>
              </a:ext>
            </a:extLst>
          </p:cNvPr>
          <p:cNvSpPr txBox="1">
            <a:spLocks/>
          </p:cNvSpPr>
          <p:nvPr/>
        </p:nvSpPr>
        <p:spPr>
          <a:xfrm>
            <a:off x="296112" y="5204328"/>
            <a:ext cx="11599776" cy="5283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ko-KR" sz="4800" dirty="0">
                <a:solidFill>
                  <a:srgbClr val="40BAD2"/>
                </a:solidFill>
              </a:rPr>
              <a:t>5. </a:t>
            </a:r>
            <a:r>
              <a:rPr lang="ko-KR" altLang="en-US" sz="4800" dirty="0">
                <a:solidFill>
                  <a:srgbClr val="40BAD2"/>
                </a:solidFill>
              </a:rPr>
              <a:t>성과 발표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9B4BA2C-0803-F470-921C-82CA273EF7BC}"/>
              </a:ext>
            </a:extLst>
          </p:cNvPr>
          <p:cNvSpPr txBox="1">
            <a:spLocks/>
          </p:cNvSpPr>
          <p:nvPr/>
        </p:nvSpPr>
        <p:spPr>
          <a:xfrm>
            <a:off x="296112" y="6148919"/>
            <a:ext cx="11599776" cy="5283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ko-KR" sz="4800" dirty="0">
                <a:solidFill>
                  <a:srgbClr val="40BAD2"/>
                </a:solidFill>
              </a:rPr>
              <a:t>6. </a:t>
            </a:r>
            <a:r>
              <a:rPr lang="ko-KR" altLang="en-US" sz="4800" dirty="0">
                <a:solidFill>
                  <a:srgbClr val="40BAD2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2206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04AF5-5ED1-A951-89DC-D2FA127B261C}"/>
              </a:ext>
            </a:extLst>
          </p:cNvPr>
          <p:cNvSpPr txBox="1"/>
          <p:nvPr/>
        </p:nvSpPr>
        <p:spPr>
          <a:xfrm>
            <a:off x="3381154" y="1777041"/>
            <a:ext cx="5429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1. </a:t>
            </a:r>
            <a:r>
              <a:rPr lang="ko-KR" altLang="en-US" sz="8000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2E94CF-9D07-A879-D853-0AE07C2D4C06}"/>
              </a:ext>
            </a:extLst>
          </p:cNvPr>
          <p:cNvSpPr/>
          <p:nvPr/>
        </p:nvSpPr>
        <p:spPr>
          <a:xfrm>
            <a:off x="0" y="4658265"/>
            <a:ext cx="12192000" cy="21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7327A1-71EB-EF4B-CF1D-993FA4D490B5}"/>
              </a:ext>
            </a:extLst>
          </p:cNvPr>
          <p:cNvSpPr/>
          <p:nvPr/>
        </p:nvSpPr>
        <p:spPr>
          <a:xfrm>
            <a:off x="0" y="4658265"/>
            <a:ext cx="12192000" cy="49170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6877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DF93E-D9B9-DFF3-1991-3F28961F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CE213-662F-EBBB-651F-988FABE18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791369"/>
            <a:ext cx="4930141" cy="30813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EED1C8-0B01-0D7B-F518-FCE699F253E6}"/>
              </a:ext>
            </a:extLst>
          </p:cNvPr>
          <p:cNvSpPr/>
          <p:nvPr/>
        </p:nvSpPr>
        <p:spPr>
          <a:xfrm>
            <a:off x="8839200" y="768350"/>
            <a:ext cx="2762251" cy="530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40BAD2"/>
                </a:solidFill>
              </a:rPr>
              <a:t>이 게임은 이항 분포를 생성되는 과정을 시각화 하게 도구인 </a:t>
            </a:r>
            <a:r>
              <a:rPr lang="ko-KR" altLang="en-US" dirty="0" err="1">
                <a:solidFill>
                  <a:srgbClr val="40BAD2"/>
                </a:solidFill>
              </a:rPr>
              <a:t>갈톤</a:t>
            </a:r>
            <a:r>
              <a:rPr lang="ko-KR" altLang="en-US" dirty="0">
                <a:solidFill>
                  <a:srgbClr val="40BAD2"/>
                </a:solidFill>
              </a:rPr>
              <a:t> 보드의 특징을 참고했으며 누구나 어려움 없이 플레이 할 수 게임입니다</a:t>
            </a:r>
            <a:r>
              <a:rPr lang="en-US" altLang="ko-KR" dirty="0">
                <a:solidFill>
                  <a:srgbClr val="40BAD2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40BAD2"/>
                </a:solidFill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09360-1FB3-0E41-37E3-E5F6E7A0A29C}"/>
              </a:ext>
            </a:extLst>
          </p:cNvPr>
          <p:cNvSpPr/>
          <p:nvPr/>
        </p:nvSpPr>
        <p:spPr>
          <a:xfrm>
            <a:off x="3676650" y="4095750"/>
            <a:ext cx="4930141" cy="1987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40BAD2"/>
                </a:solidFill>
              </a:rPr>
              <a:t>제목</a:t>
            </a:r>
            <a:r>
              <a:rPr lang="ko-KR" altLang="en-US" sz="1600" dirty="0">
                <a:solidFill>
                  <a:srgbClr val="40BAD2"/>
                </a:solidFill>
              </a:rPr>
              <a:t> </a:t>
            </a:r>
            <a:r>
              <a:rPr lang="en-US" altLang="ko-KR" sz="1600" dirty="0">
                <a:solidFill>
                  <a:srgbClr val="40BAD2"/>
                </a:solidFill>
              </a:rPr>
              <a:t>: </a:t>
            </a:r>
            <a:r>
              <a:rPr lang="ko-KR" altLang="en-US" sz="1600" dirty="0">
                <a:solidFill>
                  <a:srgbClr val="40BAD2"/>
                </a:solidFill>
              </a:rPr>
              <a:t>운명의 </a:t>
            </a:r>
            <a:r>
              <a:rPr lang="ko-KR" altLang="en-US" sz="1600" dirty="0" err="1">
                <a:solidFill>
                  <a:srgbClr val="40BAD2"/>
                </a:solidFill>
              </a:rPr>
              <a:t>갈톤</a:t>
            </a:r>
            <a:r>
              <a:rPr lang="ko-KR" altLang="en-US" sz="1600" dirty="0">
                <a:solidFill>
                  <a:srgbClr val="40BAD2"/>
                </a:solidFill>
              </a:rPr>
              <a:t> 게임</a:t>
            </a:r>
            <a:endParaRPr lang="en-US" altLang="ko-KR" sz="1600" dirty="0">
              <a:solidFill>
                <a:srgbClr val="40BAD2"/>
              </a:solidFill>
            </a:endParaRPr>
          </a:p>
          <a:p>
            <a:endParaRPr lang="en-US" altLang="ko-KR" sz="1600" dirty="0">
              <a:solidFill>
                <a:srgbClr val="40BA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40BAD2"/>
                </a:solidFill>
              </a:rPr>
              <a:t>장르</a:t>
            </a:r>
            <a:r>
              <a:rPr lang="ko-KR" altLang="en-US" sz="1600" dirty="0">
                <a:solidFill>
                  <a:srgbClr val="40BAD2"/>
                </a:solidFill>
              </a:rPr>
              <a:t> </a:t>
            </a:r>
            <a:r>
              <a:rPr lang="en-US" altLang="ko-KR" sz="1600" dirty="0">
                <a:solidFill>
                  <a:srgbClr val="40BAD2"/>
                </a:solidFill>
              </a:rPr>
              <a:t>: </a:t>
            </a:r>
            <a:r>
              <a:rPr lang="ko-KR" altLang="en-US" sz="1600" dirty="0">
                <a:solidFill>
                  <a:srgbClr val="40BAD2"/>
                </a:solidFill>
              </a:rPr>
              <a:t>아케이드</a:t>
            </a:r>
            <a:r>
              <a:rPr lang="en-US" altLang="ko-KR" sz="1600" dirty="0">
                <a:solidFill>
                  <a:srgbClr val="40BAD2"/>
                </a:solidFill>
              </a:rPr>
              <a:t>, </a:t>
            </a:r>
            <a:r>
              <a:rPr lang="ko-KR" altLang="en-US" sz="1600" dirty="0">
                <a:solidFill>
                  <a:srgbClr val="40BAD2"/>
                </a:solidFill>
              </a:rPr>
              <a:t>확률</a:t>
            </a:r>
            <a:r>
              <a:rPr lang="en-US" altLang="ko-KR" sz="1600" dirty="0">
                <a:solidFill>
                  <a:srgbClr val="40BAD2"/>
                </a:solidFill>
              </a:rPr>
              <a:t>(</a:t>
            </a:r>
            <a:r>
              <a:rPr lang="ko-KR" altLang="en-US" sz="1600" dirty="0">
                <a:solidFill>
                  <a:srgbClr val="40BAD2"/>
                </a:solidFill>
              </a:rPr>
              <a:t>랜덤</a:t>
            </a:r>
            <a:r>
              <a:rPr lang="en-US" altLang="ko-KR" sz="1600" dirty="0">
                <a:solidFill>
                  <a:srgbClr val="40BAD2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40BA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40BAD2"/>
                </a:solidFill>
              </a:rPr>
              <a:t>게임 방식 </a:t>
            </a:r>
            <a:r>
              <a:rPr lang="en-US" altLang="ko-KR" sz="1600" dirty="0">
                <a:solidFill>
                  <a:srgbClr val="40BAD2"/>
                </a:solidFill>
              </a:rPr>
              <a:t>: </a:t>
            </a:r>
            <a:r>
              <a:rPr lang="ko-KR" altLang="en-US" sz="1600" dirty="0">
                <a:solidFill>
                  <a:srgbClr val="40BAD2"/>
                </a:solidFill>
              </a:rPr>
              <a:t> 화면의 버튼을 조작해 공을 많이 </a:t>
            </a:r>
            <a:r>
              <a:rPr lang="en-US" altLang="ko-KR" sz="1600" dirty="0">
                <a:solidFill>
                  <a:srgbClr val="40BAD2"/>
                </a:solidFill>
              </a:rPr>
              <a:t>				</a:t>
            </a:r>
            <a:r>
              <a:rPr lang="ko-KR" altLang="en-US" sz="1600" dirty="0">
                <a:solidFill>
                  <a:srgbClr val="40BAD2"/>
                </a:solidFill>
              </a:rPr>
              <a:t>들어가게 만드는 방식</a:t>
            </a:r>
            <a:endParaRPr lang="en-US" altLang="ko-KR" sz="1600" dirty="0">
              <a:solidFill>
                <a:srgbClr val="40BAD2"/>
              </a:solidFill>
            </a:endParaRPr>
          </a:p>
          <a:p>
            <a:pPr algn="ctr"/>
            <a:endParaRPr lang="ko-KR" altLang="en-US" dirty="0">
              <a:solidFill>
                <a:srgbClr val="40BAD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B6C59C-BDA0-C081-ECBC-FAFF9C4AE955}"/>
              </a:ext>
            </a:extLst>
          </p:cNvPr>
          <p:cNvSpPr/>
          <p:nvPr/>
        </p:nvSpPr>
        <p:spPr>
          <a:xfrm>
            <a:off x="3676650" y="2606676"/>
            <a:ext cx="678180" cy="30718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14B4CE-DF41-0872-A975-D03D21FC6291}"/>
              </a:ext>
            </a:extLst>
          </p:cNvPr>
          <p:cNvSpPr/>
          <p:nvPr/>
        </p:nvSpPr>
        <p:spPr>
          <a:xfrm>
            <a:off x="3676650" y="2954338"/>
            <a:ext cx="678180" cy="30718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E9CC6-B87C-502E-5C35-74A1C36C6B65}"/>
              </a:ext>
            </a:extLst>
          </p:cNvPr>
          <p:cNvSpPr txBox="1"/>
          <p:nvPr/>
        </p:nvSpPr>
        <p:spPr>
          <a:xfrm>
            <a:off x="3676650" y="2070105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공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횟수 증가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FD390-1C02-F946-5A03-0A70469E998D}"/>
              </a:ext>
            </a:extLst>
          </p:cNvPr>
          <p:cNvSpPr txBox="1"/>
          <p:nvPr/>
        </p:nvSpPr>
        <p:spPr>
          <a:xfrm>
            <a:off x="3676650" y="352256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확률 증가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4D442CC-82A8-CF79-A4D5-C5B260513A0C}"/>
              </a:ext>
            </a:extLst>
          </p:cNvPr>
          <p:cNvCxnSpPr>
            <a:stCxn id="13" idx="0"/>
            <a:endCxn id="17" idx="2"/>
          </p:cNvCxnSpPr>
          <p:nvPr/>
        </p:nvCxnSpPr>
        <p:spPr>
          <a:xfrm rot="5400000" flipH="1" flipV="1">
            <a:off x="4020018" y="2373604"/>
            <a:ext cx="228794" cy="23735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C21E68E-4356-7D1A-BC27-DC9F977C1A5C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16200000" flipH="1">
            <a:off x="3950192" y="3327066"/>
            <a:ext cx="261044" cy="1299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57C696-35E1-1BDD-0F98-23AAFB532036}"/>
              </a:ext>
            </a:extLst>
          </p:cNvPr>
          <p:cNvSpPr/>
          <p:nvPr/>
        </p:nvSpPr>
        <p:spPr>
          <a:xfrm>
            <a:off x="8235950" y="774700"/>
            <a:ext cx="382588" cy="37544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8BE5-1809-D37B-0799-6BEC751301AB}"/>
              </a:ext>
            </a:extLst>
          </p:cNvPr>
          <p:cNvSpPr txBox="1"/>
          <p:nvPr/>
        </p:nvSpPr>
        <p:spPr>
          <a:xfrm>
            <a:off x="7509791" y="121929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초기 선택 상태로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초기화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08105BF-1041-BFB5-46D6-0E4975EF36AA}"/>
              </a:ext>
            </a:extLst>
          </p:cNvPr>
          <p:cNvCxnSpPr>
            <a:stCxn id="23" idx="1"/>
            <a:endCxn id="24" idx="0"/>
          </p:cNvCxnSpPr>
          <p:nvPr/>
        </p:nvCxnSpPr>
        <p:spPr>
          <a:xfrm rot="10800000" flipV="1">
            <a:off x="8076614" y="962422"/>
            <a:ext cx="159337" cy="2568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5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04AF5-5ED1-A951-89DC-D2FA127B261C}"/>
              </a:ext>
            </a:extLst>
          </p:cNvPr>
          <p:cNvSpPr txBox="1"/>
          <p:nvPr/>
        </p:nvSpPr>
        <p:spPr>
          <a:xfrm>
            <a:off x="1739679" y="1777041"/>
            <a:ext cx="8776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2. </a:t>
            </a:r>
            <a:r>
              <a:rPr lang="ko-KR" altLang="en-US" sz="8000" dirty="0">
                <a:solidFill>
                  <a:schemeClr val="bg1"/>
                </a:solidFill>
              </a:rPr>
              <a:t>게임 운영의 목표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2E94CF-9D07-A879-D853-0AE07C2D4C06}"/>
              </a:ext>
            </a:extLst>
          </p:cNvPr>
          <p:cNvSpPr/>
          <p:nvPr/>
        </p:nvSpPr>
        <p:spPr>
          <a:xfrm>
            <a:off x="0" y="4658265"/>
            <a:ext cx="12192000" cy="21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7327A1-71EB-EF4B-CF1D-993FA4D490B5}"/>
              </a:ext>
            </a:extLst>
          </p:cNvPr>
          <p:cNvSpPr/>
          <p:nvPr/>
        </p:nvSpPr>
        <p:spPr>
          <a:xfrm>
            <a:off x="0" y="4658265"/>
            <a:ext cx="12192000" cy="49170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1961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DF93E-D9B9-DFF3-1991-3F28961F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2. </a:t>
            </a:r>
            <a:r>
              <a:rPr lang="ko-KR" altLang="en-US" dirty="0"/>
              <a:t>게임 운영 목표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09360-1FB3-0E41-37E3-E5F6E7A0A29C}"/>
              </a:ext>
            </a:extLst>
          </p:cNvPr>
          <p:cNvSpPr/>
          <p:nvPr/>
        </p:nvSpPr>
        <p:spPr>
          <a:xfrm>
            <a:off x="3676650" y="768350"/>
            <a:ext cx="7924800" cy="53149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40BAD2"/>
                </a:solidFill>
              </a:rPr>
              <a:t>운영 목표 </a:t>
            </a:r>
            <a:r>
              <a:rPr lang="en-US" altLang="ko-KR" sz="1600" dirty="0">
                <a:solidFill>
                  <a:srgbClr val="40BAD2"/>
                </a:solidFill>
              </a:rPr>
              <a:t>: </a:t>
            </a:r>
          </a:p>
          <a:p>
            <a:r>
              <a:rPr lang="ko-KR" altLang="en-US" sz="1600" dirty="0">
                <a:solidFill>
                  <a:srgbClr val="40BAD2"/>
                </a:solidFill>
              </a:rPr>
              <a:t>이 게임은 자신이 선택한 공 횟수 전체가 당첨골에 들어간 횟수를 조사하는 것과 유저들이 너무 복잡한 게임을 하는 것 보단 잠시 간단한 게임을 하면서 이런 소소한 게임 방식을 느낄 수 있게 하는 것이 목표이며 제비뽑기용이나 선착순 뽑기 용으로도 사용할 수 있음</a:t>
            </a:r>
            <a:endParaRPr lang="en-US" altLang="ko-KR" sz="1600" dirty="0">
              <a:solidFill>
                <a:srgbClr val="40BAD2"/>
              </a:solidFill>
            </a:endParaRPr>
          </a:p>
          <a:p>
            <a:endParaRPr lang="en-US" altLang="ko-KR" sz="1600" dirty="0">
              <a:solidFill>
                <a:srgbClr val="40BAD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40BAD2"/>
                </a:solidFill>
              </a:rPr>
              <a:t>이를 이루기 위한 목표</a:t>
            </a:r>
            <a:r>
              <a:rPr lang="en-US" altLang="ko-KR" sz="1600" dirty="0">
                <a:solidFill>
                  <a:srgbClr val="40BAD2"/>
                </a:solidFill>
              </a:rPr>
              <a:t>:</a:t>
            </a:r>
          </a:p>
          <a:p>
            <a:r>
              <a:rPr lang="ko-KR" altLang="en-US" sz="1600" dirty="0">
                <a:solidFill>
                  <a:srgbClr val="40BAD2"/>
                </a:solidFill>
              </a:rPr>
              <a:t>이를 조사하기 위해 정해진 목표를 달성하면 상품을 증정하는  다른 게임 이벤트를 참고해 만약에 공 횟수를 </a:t>
            </a:r>
            <a:r>
              <a:rPr lang="en-US" altLang="ko-KR" sz="1600" dirty="0">
                <a:solidFill>
                  <a:srgbClr val="40BAD2"/>
                </a:solidFill>
              </a:rPr>
              <a:t>3</a:t>
            </a:r>
            <a:r>
              <a:rPr lang="ko-KR" altLang="en-US" sz="1600" dirty="0">
                <a:solidFill>
                  <a:srgbClr val="40BAD2"/>
                </a:solidFill>
              </a:rPr>
              <a:t>회 이상을 선택하고 선택한  공 횟수 전체가 당첨골에 들어가면 작은 상품</a:t>
            </a:r>
            <a:r>
              <a:rPr lang="en-US" altLang="ko-KR" sz="1600" dirty="0">
                <a:solidFill>
                  <a:srgbClr val="40BAD2"/>
                </a:solidFill>
              </a:rPr>
              <a:t>(</a:t>
            </a:r>
            <a:r>
              <a:rPr lang="ko-KR" altLang="en-US" sz="1600" dirty="0">
                <a:solidFill>
                  <a:srgbClr val="40BAD2"/>
                </a:solidFill>
              </a:rPr>
              <a:t>문화상품권</a:t>
            </a:r>
            <a:r>
              <a:rPr lang="en-US" altLang="ko-KR" sz="1600" dirty="0">
                <a:solidFill>
                  <a:srgbClr val="40BAD2"/>
                </a:solidFill>
              </a:rPr>
              <a:t>, </a:t>
            </a:r>
            <a:r>
              <a:rPr lang="ko-KR" altLang="en-US" sz="1600" dirty="0">
                <a:solidFill>
                  <a:srgbClr val="40BAD2"/>
                </a:solidFill>
              </a:rPr>
              <a:t>카페 쿠폰</a:t>
            </a:r>
            <a:r>
              <a:rPr lang="en-US" altLang="ko-KR" sz="1600" dirty="0">
                <a:solidFill>
                  <a:srgbClr val="40BAD2"/>
                </a:solidFill>
              </a:rPr>
              <a:t>)</a:t>
            </a:r>
            <a:r>
              <a:rPr lang="ko-KR" altLang="en-US" sz="1600" dirty="0">
                <a:solidFill>
                  <a:srgbClr val="40BAD2"/>
                </a:solidFill>
              </a:rPr>
              <a:t>을 증정하는 조건으로 조사를 시작 </a:t>
            </a:r>
            <a:endParaRPr lang="en-US" altLang="ko-KR" sz="1600" dirty="0">
              <a:solidFill>
                <a:srgbClr val="40BAD2"/>
              </a:solidFill>
            </a:endParaRPr>
          </a:p>
          <a:p>
            <a:r>
              <a:rPr lang="ko-KR" altLang="en-US" sz="1600" dirty="0">
                <a:solidFill>
                  <a:srgbClr val="40BAD2"/>
                </a:solidFill>
              </a:rPr>
              <a:t> </a:t>
            </a:r>
            <a:endParaRPr lang="en-US" altLang="ko-KR" sz="1600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9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039935-C360-777B-CB18-829F7516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050"/>
            <a:ext cx="12192000" cy="3254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A96455-EEAB-4604-9FBE-C2AA6490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3640"/>
            <a:ext cx="12192000" cy="1254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F7BF4-2CAF-5736-467F-D61CB16653E4}"/>
              </a:ext>
            </a:extLst>
          </p:cNvPr>
          <p:cNvSpPr txBox="1"/>
          <p:nvPr/>
        </p:nvSpPr>
        <p:spPr>
          <a:xfrm>
            <a:off x="141508" y="4057090"/>
            <a:ext cx="290464" cy="168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altLang="ko-KR" sz="2800" b="1" dirty="0"/>
              <a:t>.</a:t>
            </a:r>
          </a:p>
          <a:p>
            <a:pPr>
              <a:spcBef>
                <a:spcPts val="50"/>
              </a:spcBef>
            </a:pPr>
            <a:r>
              <a:rPr lang="en-US" altLang="ko-KR" sz="2800" b="1" dirty="0"/>
              <a:t>.</a:t>
            </a:r>
          </a:p>
          <a:p>
            <a:pPr>
              <a:spcBef>
                <a:spcPts val="50"/>
              </a:spcBef>
            </a:pPr>
            <a:r>
              <a:rPr lang="en-US" altLang="ko-KR" sz="2800" b="1" dirty="0"/>
              <a:t>.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9C1BD1-32DF-9BDE-D36B-7FF980EF1AE0}"/>
              </a:ext>
            </a:extLst>
          </p:cNvPr>
          <p:cNvSpPr/>
          <p:nvPr/>
        </p:nvSpPr>
        <p:spPr>
          <a:xfrm>
            <a:off x="527064" y="908050"/>
            <a:ext cx="2219864" cy="3254363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E6624-7FA0-3314-7232-6E73FDB87A26}"/>
              </a:ext>
            </a:extLst>
          </p:cNvPr>
          <p:cNvSpPr txBox="1"/>
          <p:nvPr/>
        </p:nvSpPr>
        <p:spPr>
          <a:xfrm>
            <a:off x="1286272" y="4198278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1. </a:t>
            </a:r>
            <a:r>
              <a:rPr lang="ko-KR" altLang="en-US" sz="1400" dirty="0">
                <a:solidFill>
                  <a:schemeClr val="accent6"/>
                </a:solidFill>
              </a:rPr>
              <a:t>플레이어 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4C929A-103B-914F-07AD-28F6BCC85DA3}"/>
              </a:ext>
            </a:extLst>
          </p:cNvPr>
          <p:cNvSpPr/>
          <p:nvPr/>
        </p:nvSpPr>
        <p:spPr>
          <a:xfrm>
            <a:off x="2754702" y="908050"/>
            <a:ext cx="1918006" cy="325436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E2970-E027-07E6-F656-33C8F705E81C}"/>
              </a:ext>
            </a:extLst>
          </p:cNvPr>
          <p:cNvSpPr txBox="1"/>
          <p:nvPr/>
        </p:nvSpPr>
        <p:spPr>
          <a:xfrm>
            <a:off x="3200830" y="4198278"/>
            <a:ext cx="14718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/>
                </a:solidFill>
              </a:rPr>
              <a:t>2. </a:t>
            </a:r>
            <a:r>
              <a:rPr lang="ko-KR" altLang="en-US" sz="1400" dirty="0">
                <a:solidFill>
                  <a:schemeClr val="accent2"/>
                </a:solidFill>
              </a:rPr>
              <a:t>플레이 시작일</a:t>
            </a:r>
          </a:p>
          <a:p>
            <a:pPr algn="r"/>
            <a:r>
              <a:rPr lang="en-US" altLang="ko-KR" sz="1400" dirty="0">
                <a:solidFill>
                  <a:schemeClr val="accent2"/>
                </a:solidFill>
              </a:rPr>
              <a:t>(</a:t>
            </a:r>
            <a:r>
              <a:rPr lang="ko-KR" altLang="en-US" sz="1400" dirty="0">
                <a:solidFill>
                  <a:schemeClr val="accent2"/>
                </a:solidFill>
              </a:rPr>
              <a:t>날짜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시간</a:t>
            </a:r>
            <a:r>
              <a:rPr lang="en-US" altLang="ko-KR" sz="1400" dirty="0">
                <a:solidFill>
                  <a:schemeClr val="accent2"/>
                </a:solidFill>
              </a:rPr>
              <a:t>)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BADC08-89F4-928C-6E94-B9C39DB3EE35}"/>
              </a:ext>
            </a:extLst>
          </p:cNvPr>
          <p:cNvSpPr/>
          <p:nvPr/>
        </p:nvSpPr>
        <p:spPr>
          <a:xfrm>
            <a:off x="4672708" y="908050"/>
            <a:ext cx="1210507" cy="3254363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7115D-DE3F-D537-723B-1985EC07399B}"/>
              </a:ext>
            </a:extLst>
          </p:cNvPr>
          <p:cNvSpPr txBox="1"/>
          <p:nvPr/>
        </p:nvSpPr>
        <p:spPr>
          <a:xfrm>
            <a:off x="4618966" y="4198278"/>
            <a:ext cx="13179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3. </a:t>
            </a:r>
            <a:r>
              <a:rPr lang="ko-KR" altLang="en-US" sz="1400" dirty="0">
                <a:solidFill>
                  <a:schemeClr val="accent3"/>
                </a:solidFill>
              </a:rPr>
              <a:t>공 선택 개수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ABBEB3-5279-247A-6712-8FDBE7642708}"/>
              </a:ext>
            </a:extLst>
          </p:cNvPr>
          <p:cNvSpPr/>
          <p:nvPr/>
        </p:nvSpPr>
        <p:spPr>
          <a:xfrm>
            <a:off x="527064" y="5603640"/>
            <a:ext cx="2219864" cy="125436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3F314C-F4A0-DC68-DDC4-7D02B814B527}"/>
              </a:ext>
            </a:extLst>
          </p:cNvPr>
          <p:cNvSpPr/>
          <p:nvPr/>
        </p:nvSpPr>
        <p:spPr>
          <a:xfrm>
            <a:off x="2754702" y="5603640"/>
            <a:ext cx="1918006" cy="125436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72EB8B-2CCF-B534-1C24-F270946E5F72}"/>
              </a:ext>
            </a:extLst>
          </p:cNvPr>
          <p:cNvSpPr/>
          <p:nvPr/>
        </p:nvSpPr>
        <p:spPr>
          <a:xfrm>
            <a:off x="4672708" y="5603640"/>
            <a:ext cx="1210507" cy="1254360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85624-574E-078F-5476-C9C31597B1CC}"/>
              </a:ext>
            </a:extLst>
          </p:cNvPr>
          <p:cNvSpPr/>
          <p:nvPr/>
        </p:nvSpPr>
        <p:spPr>
          <a:xfrm>
            <a:off x="5883215" y="908050"/>
            <a:ext cx="1282460" cy="325436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0A7CC8-CE05-4819-3169-1F66778DF00D}"/>
              </a:ext>
            </a:extLst>
          </p:cNvPr>
          <p:cNvSpPr/>
          <p:nvPr/>
        </p:nvSpPr>
        <p:spPr>
          <a:xfrm>
            <a:off x="5883215" y="5603640"/>
            <a:ext cx="1282460" cy="125436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A9BFCE-E4C5-F79A-B26D-75495F859944}"/>
              </a:ext>
            </a:extLst>
          </p:cNvPr>
          <p:cNvSpPr txBox="1"/>
          <p:nvPr/>
        </p:nvSpPr>
        <p:spPr>
          <a:xfrm>
            <a:off x="6016001" y="4226789"/>
            <a:ext cx="1149674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4. </a:t>
            </a:r>
            <a:r>
              <a:rPr lang="ko-KR" altLang="en-US" sz="1400" dirty="0">
                <a:solidFill>
                  <a:schemeClr val="accent1"/>
                </a:solidFill>
              </a:rPr>
              <a:t>성공 확률 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accent1"/>
                </a:solidFill>
              </a:rPr>
              <a:t>증가 버튼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</a:p>
          <a:p>
            <a:pPr algn="r"/>
            <a:r>
              <a:rPr lang="ko-KR" altLang="en-US" sz="1400" dirty="0">
                <a:solidFill>
                  <a:schemeClr val="accent1"/>
                </a:solidFill>
              </a:rPr>
              <a:t>클릭 횟수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38190E-AE21-DB16-D375-0D8BF6102FB1}"/>
              </a:ext>
            </a:extLst>
          </p:cNvPr>
          <p:cNvSpPr/>
          <p:nvPr/>
        </p:nvSpPr>
        <p:spPr>
          <a:xfrm>
            <a:off x="7165675" y="908050"/>
            <a:ext cx="1210507" cy="325436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B33CC2-D783-8106-8467-5DCADC777BCE}"/>
              </a:ext>
            </a:extLst>
          </p:cNvPr>
          <p:cNvSpPr/>
          <p:nvPr/>
        </p:nvSpPr>
        <p:spPr>
          <a:xfrm>
            <a:off x="7165675" y="5603640"/>
            <a:ext cx="1210507" cy="125436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31C2D6-602D-BFC5-0AC9-A8F8907EEC09}"/>
              </a:ext>
            </a:extLst>
          </p:cNvPr>
          <p:cNvSpPr txBox="1"/>
          <p:nvPr/>
        </p:nvSpPr>
        <p:spPr>
          <a:xfrm>
            <a:off x="7355092" y="4198278"/>
            <a:ext cx="114326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7030A0"/>
                </a:solidFill>
              </a:rPr>
              <a:t>5. </a:t>
            </a:r>
            <a:r>
              <a:rPr lang="ko-KR" altLang="en-US" sz="1400" dirty="0">
                <a:solidFill>
                  <a:srgbClr val="7030A0"/>
                </a:solidFill>
              </a:rPr>
              <a:t>당첨 골에 </a:t>
            </a:r>
            <a:endParaRPr lang="en-US" altLang="ko-KR" sz="1400" dirty="0">
              <a:solidFill>
                <a:srgbClr val="7030A0"/>
              </a:solidFill>
            </a:endParaRPr>
          </a:p>
          <a:p>
            <a:pPr algn="r"/>
            <a:r>
              <a:rPr lang="ko-KR" altLang="en-US" sz="1400" dirty="0">
                <a:solidFill>
                  <a:srgbClr val="7030A0"/>
                </a:solidFill>
              </a:rPr>
              <a:t>들러간 </a:t>
            </a:r>
            <a:endParaRPr lang="en-US" altLang="ko-KR" sz="1400" dirty="0">
              <a:solidFill>
                <a:srgbClr val="7030A0"/>
              </a:solidFill>
            </a:endParaRPr>
          </a:p>
          <a:p>
            <a:pPr algn="r"/>
            <a:r>
              <a:rPr lang="ko-KR" altLang="en-US" sz="1400" dirty="0">
                <a:solidFill>
                  <a:srgbClr val="7030A0"/>
                </a:solidFill>
              </a:rPr>
              <a:t>공 개수</a:t>
            </a:r>
            <a:endParaRPr lang="en-US" altLang="ko-KR" sz="1400" dirty="0">
              <a:solidFill>
                <a:srgbClr val="7030A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AFE1A0B-AAA7-7BBE-5257-1539A98100E2}"/>
              </a:ext>
            </a:extLst>
          </p:cNvPr>
          <p:cNvSpPr/>
          <p:nvPr/>
        </p:nvSpPr>
        <p:spPr>
          <a:xfrm>
            <a:off x="9581071" y="908051"/>
            <a:ext cx="1276710" cy="523336"/>
          </a:xfrm>
          <a:prstGeom prst="rect">
            <a:avLst/>
          </a:prstGeom>
          <a:noFill/>
          <a:ln w="381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B93BBA7-72C0-0833-4E83-E4680873B339}"/>
              </a:ext>
            </a:extLst>
          </p:cNvPr>
          <p:cNvSpPr/>
          <p:nvPr/>
        </p:nvSpPr>
        <p:spPr>
          <a:xfrm>
            <a:off x="10857780" y="908051"/>
            <a:ext cx="1341993" cy="52333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E5A20B4-A3FE-B23F-C311-C88B498E6E5D}"/>
              </a:ext>
            </a:extLst>
          </p:cNvPr>
          <p:cNvSpPr/>
          <p:nvPr/>
        </p:nvSpPr>
        <p:spPr>
          <a:xfrm>
            <a:off x="11991772" y="1226631"/>
            <a:ext cx="170234" cy="14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BF2DBA-DB13-D772-A122-0AF6923213DA}"/>
              </a:ext>
            </a:extLst>
          </p:cNvPr>
          <p:cNvSpPr txBox="1"/>
          <p:nvPr/>
        </p:nvSpPr>
        <p:spPr>
          <a:xfrm>
            <a:off x="11825954" y="1141542"/>
            <a:ext cx="37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83</a:t>
            </a:r>
            <a:endParaRPr lang="ko-KR" altLang="en-US" sz="1400" dirty="0">
              <a:latin typeface="Yu Gothic UI Semilight" panose="020B04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2AD6A9-20D8-9FFE-2C57-D587C1D3F46F}"/>
              </a:ext>
            </a:extLst>
          </p:cNvPr>
          <p:cNvSpPr txBox="1"/>
          <p:nvPr/>
        </p:nvSpPr>
        <p:spPr>
          <a:xfrm>
            <a:off x="43730" y="143814"/>
            <a:ext cx="481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&lt;</a:t>
            </a:r>
            <a:r>
              <a:rPr lang="ko-KR" altLang="en-US" sz="3600" dirty="0"/>
              <a:t>운명의 </a:t>
            </a:r>
            <a:r>
              <a:rPr lang="ko-KR" altLang="en-US" sz="3600" dirty="0" err="1"/>
              <a:t>갈톤</a:t>
            </a:r>
            <a:r>
              <a:rPr lang="ko-KR" altLang="en-US" sz="3600" dirty="0"/>
              <a:t> 게임 </a:t>
            </a:r>
            <a:r>
              <a:rPr lang="en-US" altLang="ko-KR" sz="3600" dirty="0"/>
              <a:t>DB&gt;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542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04AF5-5ED1-A951-89DC-D2FA127B261C}"/>
              </a:ext>
            </a:extLst>
          </p:cNvPr>
          <p:cNvSpPr txBox="1"/>
          <p:nvPr/>
        </p:nvSpPr>
        <p:spPr>
          <a:xfrm>
            <a:off x="2836133" y="1777041"/>
            <a:ext cx="6460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3. </a:t>
            </a:r>
            <a:r>
              <a:rPr lang="ko-KR" altLang="en-US" sz="8000" dirty="0">
                <a:solidFill>
                  <a:schemeClr val="bg1"/>
                </a:solidFill>
              </a:rPr>
              <a:t>문제점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2E94CF-9D07-A879-D853-0AE07C2D4C06}"/>
              </a:ext>
            </a:extLst>
          </p:cNvPr>
          <p:cNvSpPr/>
          <p:nvPr/>
        </p:nvSpPr>
        <p:spPr>
          <a:xfrm>
            <a:off x="0" y="4658265"/>
            <a:ext cx="12192000" cy="21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7327A1-71EB-EF4B-CF1D-993FA4D490B5}"/>
              </a:ext>
            </a:extLst>
          </p:cNvPr>
          <p:cNvSpPr/>
          <p:nvPr/>
        </p:nvSpPr>
        <p:spPr>
          <a:xfrm>
            <a:off x="0" y="4658265"/>
            <a:ext cx="12192000" cy="49170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3253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F2B8-AD65-D8E4-C38D-3016BDED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3. </a:t>
            </a:r>
            <a:r>
              <a:rPr lang="ko-KR" altLang="en-US" dirty="0"/>
              <a:t>문제점 분석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EB8704C-F0A8-4D39-E18F-7E2132002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550418"/>
              </p:ext>
            </p:extLst>
          </p:nvPr>
        </p:nvGraphicFramePr>
        <p:xfrm>
          <a:off x="3706812" y="899160"/>
          <a:ext cx="7672388" cy="39814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0228">
                  <a:extLst>
                    <a:ext uri="{9D8B030D-6E8A-4147-A177-3AD203B41FA5}">
                      <a16:colId xmlns:a16="http://schemas.microsoft.com/office/drawing/2014/main" val="378503232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54256107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166561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6637722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51082337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확률 증가</a:t>
                      </a:r>
                      <a:endParaRPr lang="en-US" altLang="ko-KR" sz="1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버튼 사용</a:t>
                      </a:r>
                      <a:endParaRPr lang="en-US" altLang="ko-KR" sz="1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공 개수</a:t>
                      </a:r>
                      <a:endParaRPr lang="en-US" altLang="ko-KR" sz="1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40BA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2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</a:rPr>
                        <a:t>7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3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5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9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2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80179"/>
                  </a:ext>
                </a:extLst>
              </a:tr>
            </a:tbl>
          </a:graphicData>
        </a:graphic>
      </p:graphicFrame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30E0F8D-DCD9-29F0-AA9A-BE3E5357A882}"/>
              </a:ext>
            </a:extLst>
          </p:cNvPr>
          <p:cNvSpPr txBox="1">
            <a:spLocks/>
          </p:cNvSpPr>
          <p:nvPr/>
        </p:nvSpPr>
        <p:spPr>
          <a:xfrm>
            <a:off x="3788040" y="5035572"/>
            <a:ext cx="7509932" cy="1180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이 게임의 로그를 분석한 결과 예상치 못하게 전체적으로 성공 확률이 낮았으며 그 중 성공한 쪽은 </a:t>
            </a:r>
            <a:r>
              <a:rPr lang="ko-KR" altLang="en-US" sz="1600" dirty="0">
                <a:solidFill>
                  <a:srgbClr val="FF0000"/>
                </a:solidFill>
              </a:rPr>
              <a:t>공 개수가 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개 이며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확률 증가 버튼을 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회 사용해 성공한 플레이어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</a:rPr>
              <a:t>7</a:t>
            </a:r>
            <a:r>
              <a:rPr lang="ko-KR" altLang="en-US" sz="1600" dirty="0">
                <a:solidFill>
                  <a:srgbClr val="FF0000"/>
                </a:solidFill>
              </a:rPr>
              <a:t> 명</a:t>
            </a:r>
            <a:r>
              <a:rPr lang="ko-KR" altLang="en-US" sz="1600" dirty="0">
                <a:solidFill>
                  <a:schemeClr val="tx1"/>
                </a:solidFill>
              </a:rPr>
              <a:t>으로 나타났습니다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832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686</TotalTime>
  <Words>649</Words>
  <Application>Microsoft Office PowerPoint</Application>
  <PresentationFormat>와이드스크린</PresentationFormat>
  <Paragraphs>128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Yu Gothic UI Semilight</vt:lpstr>
      <vt:lpstr>Corbel</vt:lpstr>
      <vt:lpstr>Wingdings</vt:lpstr>
      <vt:lpstr>Wingdings 2</vt:lpstr>
      <vt:lpstr>틀</vt:lpstr>
      <vt:lpstr>게임 데이터 분석  : 운명의 갈톤 게임</vt:lpstr>
      <vt:lpstr>PowerPoint 프레젠테이션</vt:lpstr>
      <vt:lpstr>PowerPoint 프레젠테이션</vt:lpstr>
      <vt:lpstr>1. 게임 소개</vt:lpstr>
      <vt:lpstr>PowerPoint 프레젠테이션</vt:lpstr>
      <vt:lpstr>2. 게임 운영 목표</vt:lpstr>
      <vt:lpstr>PowerPoint 프레젠테이션</vt:lpstr>
      <vt:lpstr>PowerPoint 프레젠테이션</vt:lpstr>
      <vt:lpstr>3. 문제점 분석</vt:lpstr>
      <vt:lpstr>3. 문제점 분석</vt:lpstr>
      <vt:lpstr>PowerPoint 프레젠테이션</vt:lpstr>
      <vt:lpstr>3. 해결 방안 예상</vt:lpstr>
      <vt:lpstr>PowerPoint 프레젠테이션</vt:lpstr>
      <vt:lpstr>5. 성과 발표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UH K</dc:creator>
  <cp:lastModifiedBy>UH K</cp:lastModifiedBy>
  <cp:revision>11</cp:revision>
  <dcterms:created xsi:type="dcterms:W3CDTF">2024-06-12T11:27:44Z</dcterms:created>
  <dcterms:modified xsi:type="dcterms:W3CDTF">2024-06-19T15:34:22Z</dcterms:modified>
</cp:coreProperties>
</file>