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3" r:id="rId4"/>
    <p:sldId id="264" r:id="rId5"/>
    <p:sldId id="265" r:id="rId6"/>
    <p:sldId id="267" r:id="rId7"/>
    <p:sldId id="266" r:id="rId8"/>
    <p:sldId id="262" r:id="rId9"/>
    <p:sldId id="261" r:id="rId10"/>
    <p:sldId id="268" r:id="rId11"/>
    <p:sldId id="260" r:id="rId12"/>
  </p:sldIdLst>
  <p:sldSz cx="12193588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goaAjoKueAcLpemVaX0kddbUYj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5057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654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1093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6595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3036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9930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415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9215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191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5576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 rot="5400000">
            <a:off x="7286368" y="1828622"/>
            <a:ext cx="5851525" cy="274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sz="53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 rot="5400000">
            <a:off x="1697641" y="-813323"/>
            <a:ext cx="5851525" cy="8027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76694" algn="l" rtl="0">
              <a:spcBef>
                <a:spcPts val="781"/>
              </a:spcBef>
              <a:spcAft>
                <a:spcPts val="0"/>
              </a:spcAft>
              <a:buClr>
                <a:schemeClr val="dk1"/>
              </a:buClr>
              <a:buSzPts val="3907"/>
              <a:buFont typeface="Arial"/>
              <a:buChar char="•"/>
              <a:defRPr sz="39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3674" algn="l" rtl="0"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–"/>
              <a:defRPr sz="33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0527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»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33" y="0"/>
            <a:ext cx="1218072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1" y="0"/>
            <a:ext cx="1218706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963211" y="4406902"/>
            <a:ext cx="1036455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19"/>
              <a:buFont typeface="Calibri"/>
              <a:buNone/>
              <a:defRPr sz="481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963211" y="2906715"/>
            <a:ext cx="103645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4"/>
              <a:buFont typeface="Arial"/>
              <a:buNone/>
              <a:defRPr sz="234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43"/>
              </a:spcBef>
              <a:spcAft>
                <a:spcPts val="0"/>
              </a:spcAft>
              <a:buClr>
                <a:srgbClr val="888888"/>
              </a:buClr>
              <a:buSzPts val="2214"/>
              <a:buFont typeface="Arial"/>
              <a:buNone/>
              <a:defRPr sz="221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91"/>
              </a:spcBef>
              <a:spcAft>
                <a:spcPts val="0"/>
              </a:spcAft>
              <a:buClr>
                <a:srgbClr val="888888"/>
              </a:buClr>
              <a:buSzPts val="1954"/>
              <a:buFont typeface="Arial"/>
              <a:buNone/>
              <a:defRPr sz="19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sz="53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609679" y="1600200"/>
            <a:ext cx="53855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43674" algn="l" rtl="0"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•"/>
              <a:defRPr sz="33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0527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–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–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»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body" idx="2"/>
          </p:nvPr>
        </p:nvSpPr>
        <p:spPr>
          <a:xfrm>
            <a:off x="6198409" y="1600200"/>
            <a:ext cx="53855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43674" algn="l" rtl="0"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•"/>
              <a:defRPr sz="33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0527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–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–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»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>
            <a:spLocks noGrp="1"/>
          </p:cNvSpPr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sz="53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609679" y="1535113"/>
            <a:ext cx="5387619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None/>
              <a:defRPr sz="286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None/>
              <a:defRPr sz="234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None/>
              <a:defRPr sz="221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2"/>
          </p:nvPr>
        </p:nvSpPr>
        <p:spPr>
          <a:xfrm>
            <a:off x="609679" y="2174876"/>
            <a:ext cx="5387619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0527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2679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–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2679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»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2679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2679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2678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2678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3"/>
          </p:nvPr>
        </p:nvSpPr>
        <p:spPr>
          <a:xfrm>
            <a:off x="6194176" y="1535113"/>
            <a:ext cx="5389735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None/>
              <a:defRPr sz="286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None/>
              <a:defRPr sz="234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None/>
              <a:defRPr sz="221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4"/>
          </p:nvPr>
        </p:nvSpPr>
        <p:spPr>
          <a:xfrm>
            <a:off x="6194176" y="2174876"/>
            <a:ext cx="538973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0527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2679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–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2679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»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2679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2679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2678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2678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sz="53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609682" y="273051"/>
            <a:ext cx="4011605" cy="116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4"/>
              <a:buFont typeface="Calibri"/>
              <a:buNone/>
              <a:defRPr sz="234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4767355" y="273051"/>
            <a:ext cx="6816554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76694" algn="l" rtl="0">
              <a:spcBef>
                <a:spcPts val="781"/>
              </a:spcBef>
              <a:spcAft>
                <a:spcPts val="0"/>
              </a:spcAft>
              <a:buClr>
                <a:schemeClr val="dk1"/>
              </a:buClr>
              <a:buSzPts val="3907"/>
              <a:buFont typeface="Arial"/>
              <a:buChar char="•"/>
              <a:defRPr sz="39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3674" algn="l" rtl="0"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–"/>
              <a:defRPr sz="33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0527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»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2"/>
          </p:nvPr>
        </p:nvSpPr>
        <p:spPr>
          <a:xfrm>
            <a:off x="609682" y="1435102"/>
            <a:ext cx="4011605" cy="469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39"/>
              </a:spcBef>
              <a:spcAft>
                <a:spcPts val="0"/>
              </a:spcAft>
              <a:buClr>
                <a:schemeClr val="dk1"/>
              </a:buClr>
              <a:buSzPts val="1693"/>
              <a:buFont typeface="Arial"/>
              <a:buNone/>
              <a:defRPr sz="16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87"/>
              </a:spcBef>
              <a:spcAft>
                <a:spcPts val="0"/>
              </a:spcAft>
              <a:buClr>
                <a:schemeClr val="dk1"/>
              </a:buClr>
              <a:buSzPts val="1433"/>
              <a:buFont typeface="Arial"/>
              <a:buNone/>
              <a:defRPr sz="14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34"/>
              </a:spcBef>
              <a:spcAft>
                <a:spcPts val="0"/>
              </a:spcAft>
              <a:buClr>
                <a:schemeClr val="dk1"/>
              </a:buClr>
              <a:buSzPts val="1172"/>
              <a:buFont typeface="Arial"/>
              <a:buNone/>
              <a:defRPr sz="11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2390029" y="4800599"/>
            <a:ext cx="7316153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4"/>
              <a:buFont typeface="Calibri"/>
              <a:buNone/>
              <a:defRPr sz="234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>
            <a:spLocks noGrp="1"/>
          </p:cNvSpPr>
          <p:nvPr>
            <p:ph type="pic" idx="2"/>
          </p:nvPr>
        </p:nvSpPr>
        <p:spPr>
          <a:xfrm>
            <a:off x="2390029" y="612777"/>
            <a:ext cx="7316153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2390029" y="5367339"/>
            <a:ext cx="7316153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39"/>
              </a:spcBef>
              <a:spcAft>
                <a:spcPts val="0"/>
              </a:spcAft>
              <a:buClr>
                <a:schemeClr val="dk1"/>
              </a:buClr>
              <a:buSzPts val="1693"/>
              <a:buFont typeface="Arial"/>
              <a:buNone/>
              <a:defRPr sz="16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87"/>
              </a:spcBef>
              <a:spcAft>
                <a:spcPts val="0"/>
              </a:spcAft>
              <a:buClr>
                <a:schemeClr val="dk1"/>
              </a:buClr>
              <a:buSzPts val="1433"/>
              <a:buFont typeface="Arial"/>
              <a:buNone/>
              <a:defRPr sz="14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34"/>
              </a:spcBef>
              <a:spcAft>
                <a:spcPts val="0"/>
              </a:spcAft>
              <a:buClr>
                <a:schemeClr val="dk1"/>
              </a:buClr>
              <a:buSzPts val="1172"/>
              <a:buFont typeface="Arial"/>
              <a:buNone/>
              <a:defRPr sz="11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sz="53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 rot="5400000">
            <a:off x="3833815" y="-1623933"/>
            <a:ext cx="4525963" cy="1097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76694" algn="l" rtl="0">
              <a:spcBef>
                <a:spcPts val="781"/>
              </a:spcBef>
              <a:spcAft>
                <a:spcPts val="0"/>
              </a:spcAft>
              <a:buClr>
                <a:schemeClr val="dk1"/>
              </a:buClr>
              <a:buSzPts val="3907"/>
              <a:buFont typeface="Arial"/>
              <a:buChar char="•"/>
              <a:defRPr sz="39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3674" algn="l" rtl="0"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–"/>
              <a:defRPr sz="33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0527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»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261" y="0"/>
            <a:ext cx="1218706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433" y="0"/>
            <a:ext cx="12180722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/>
        </p:nvSpPr>
        <p:spPr>
          <a:xfrm>
            <a:off x="10691960" y="5921611"/>
            <a:ext cx="74106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Fuente: Google</a:t>
            </a:r>
            <a:endParaRPr sz="1000" dirty="0"/>
          </a:p>
        </p:txBody>
      </p:sp>
      <p:sp>
        <p:nvSpPr>
          <p:cNvPr id="75" name="Google Shape;75;p1"/>
          <p:cNvSpPr txBox="1"/>
          <p:nvPr/>
        </p:nvSpPr>
        <p:spPr>
          <a:xfrm>
            <a:off x="172463" y="844997"/>
            <a:ext cx="4662775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 a las tecnologías y herramientas móviles</a:t>
            </a:r>
            <a:endParaRPr dirty="0"/>
          </a:p>
        </p:txBody>
      </p:sp>
      <p:pic>
        <p:nvPicPr>
          <p:cNvPr id="1026" name="Picture 2" descr="Concepto Para La Programación De Desarrollo De Aplicaciones Con El Teléfono  Inteligente, Herramientas, Código De Programación. Aplicaciones,  Desarrollo, Programación De Aplicaciones Móviles, Desarrollo De Software,  Desarrollo De Aplicaciones Móviles ...">
            <a:extLst>
              <a:ext uri="{FF2B5EF4-FFF2-40B4-BE49-F238E27FC236}">
                <a16:creationId xmlns:a16="http://schemas.microsoft.com/office/drawing/2014/main" id="{33FB2688-6887-0B1F-B0B3-DA8C3EDB9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455" y="844997"/>
            <a:ext cx="4835367" cy="483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18BE7C-9E1F-4E4D-9850-F1F0D549DB26}"/>
              </a:ext>
            </a:extLst>
          </p:cNvPr>
          <p:cNvSpPr txBox="1"/>
          <p:nvPr/>
        </p:nvSpPr>
        <p:spPr>
          <a:xfrm>
            <a:off x="1169234" y="959371"/>
            <a:ext cx="8769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Conclusiones:</a:t>
            </a:r>
          </a:p>
        </p:txBody>
      </p:sp>
    </p:spTree>
    <p:extLst>
      <p:ext uri="{BB962C8B-B14F-4D97-AF65-F5344CB8AC3E}">
        <p14:creationId xmlns:p14="http://schemas.microsoft.com/office/powerpoint/2010/main" val="189421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18BE7C-9E1F-4E4D-9850-F1F0D549DB26}"/>
              </a:ext>
            </a:extLst>
          </p:cNvPr>
          <p:cNvSpPr txBox="1"/>
          <p:nvPr/>
        </p:nvSpPr>
        <p:spPr>
          <a:xfrm>
            <a:off x="1015128" y="1573968"/>
            <a:ext cx="101633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Bibliografía</a:t>
            </a:r>
          </a:p>
          <a:p>
            <a:endParaRPr lang="es-CO" sz="3600" dirty="0"/>
          </a:p>
          <a:p>
            <a:r>
              <a:rPr lang="es-ES" sz="4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Achulli</a:t>
            </a:r>
            <a:r>
              <a:rPr lang="es-ES" sz="4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Livia, J. G. (2022). El desarrollo de las aplicaciones móviles.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225638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18BE7C-9E1F-4E4D-9850-F1F0D549DB26}"/>
              </a:ext>
            </a:extLst>
          </p:cNvPr>
          <p:cNvSpPr txBox="1"/>
          <p:nvPr/>
        </p:nvSpPr>
        <p:spPr>
          <a:xfrm>
            <a:off x="1364105" y="959371"/>
            <a:ext cx="87692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¿Qué son las tecnologías móviles?</a:t>
            </a:r>
          </a:p>
          <a:p>
            <a:endParaRPr lang="es-ES" sz="3600" dirty="0"/>
          </a:p>
          <a:p>
            <a:r>
              <a:rPr lang="es-ES" sz="3600" dirty="0"/>
              <a:t>Las tecnologías móviles son aquellas que permiten la comunicación y el acceso a información a través de dispositivos móviles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153625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18BE7C-9E1F-4E4D-9850-F1F0D549DB26}"/>
              </a:ext>
            </a:extLst>
          </p:cNvPr>
          <p:cNvSpPr txBox="1"/>
          <p:nvPr/>
        </p:nvSpPr>
        <p:spPr>
          <a:xfrm>
            <a:off x="1364105" y="959371"/>
            <a:ext cx="99827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Importancia de las tecnologías móviles</a:t>
            </a:r>
          </a:p>
          <a:p>
            <a:endParaRPr lang="es-ES" sz="3600" dirty="0"/>
          </a:p>
          <a:p>
            <a:r>
              <a:rPr lang="es-ES" sz="3600" dirty="0"/>
              <a:t>Las tecnologías móviles han revolucionado la forma en que nos comunicamos y accedemos a información. Actualmente, es posible realizar diversas actividades desde cualquier lugar y en cualquier momento gracias a estas herramientas.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46681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18BE7C-9E1F-4E4D-9850-F1F0D549DB26}"/>
              </a:ext>
            </a:extLst>
          </p:cNvPr>
          <p:cNvSpPr txBox="1"/>
          <p:nvPr/>
        </p:nvSpPr>
        <p:spPr>
          <a:xfrm>
            <a:off x="623453" y="502171"/>
            <a:ext cx="111944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Tipos de aplicaciones móviles</a:t>
            </a:r>
          </a:p>
          <a:p>
            <a:endParaRPr lang="es-ES" sz="3600" dirty="0"/>
          </a:p>
          <a:p>
            <a:r>
              <a:rPr lang="es-ES" sz="3600" dirty="0"/>
              <a:t>Aplicaciones nativas: desarrolladas, específicamente para una plataforma, como iOS o Android.</a:t>
            </a:r>
          </a:p>
          <a:p>
            <a:endParaRPr lang="es-ES" sz="3600" dirty="0"/>
          </a:p>
          <a:p>
            <a:r>
              <a:rPr lang="es-ES" sz="3600" dirty="0"/>
              <a:t>Aplicaciones web: diseñadas para ser accesibles a través de un navegador en un dispositivo móvil.</a:t>
            </a:r>
          </a:p>
          <a:p>
            <a:endParaRPr lang="es-ES" sz="3600" dirty="0"/>
          </a:p>
          <a:p>
            <a:r>
              <a:rPr lang="es-ES" sz="3600" dirty="0"/>
              <a:t>Aplicaciones híbridas: combinación de aplicaciones nativas y web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93903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18BE7C-9E1F-4E4D-9850-F1F0D549DB26}"/>
              </a:ext>
            </a:extLst>
          </p:cNvPr>
          <p:cNvSpPr txBox="1"/>
          <p:nvPr/>
        </p:nvSpPr>
        <p:spPr>
          <a:xfrm>
            <a:off x="623453" y="502171"/>
            <a:ext cx="11194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600" dirty="0"/>
              <a:t>Aplicaciones web, móviles y escritorio</a:t>
            </a:r>
            <a:endParaRPr lang="es-CO" sz="3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2C377E4-C4B1-6AB8-F443-D317DAB19BB2}"/>
              </a:ext>
            </a:extLst>
          </p:cNvPr>
          <p:cNvSpPr txBox="1"/>
          <p:nvPr/>
        </p:nvSpPr>
        <p:spPr>
          <a:xfrm>
            <a:off x="623452" y="1591086"/>
            <a:ext cx="9130147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Aplicaciones web:</a:t>
            </a:r>
          </a:p>
          <a:p>
            <a:r>
              <a:rPr lang="es-ES" sz="2000" dirty="0"/>
              <a:t>Se acceden a través de un navegador web.</a:t>
            </a:r>
          </a:p>
          <a:p>
            <a:r>
              <a:rPr lang="es-ES" sz="2000" dirty="0"/>
              <a:t>Son compatibles con diferentes plataformas y sistemas operativos.</a:t>
            </a:r>
          </a:p>
          <a:p>
            <a:endParaRPr lang="es-ES" sz="2000" dirty="0"/>
          </a:p>
          <a:p>
            <a:r>
              <a:rPr lang="es-ES" sz="2000" dirty="0"/>
              <a:t>Aplicaciones móviles:</a:t>
            </a:r>
          </a:p>
          <a:p>
            <a:r>
              <a:rPr lang="es-ES" sz="2000" dirty="0"/>
              <a:t>Se descargan e instalan en dispositivos móviles.</a:t>
            </a:r>
          </a:p>
          <a:p>
            <a:r>
              <a:rPr lang="es-ES" sz="2000" dirty="0"/>
              <a:t>Aprovechan las características únicas de los dispositivos móviles, como la cámara y los sensores.</a:t>
            </a:r>
          </a:p>
          <a:p>
            <a:endParaRPr lang="es-ES" sz="2000" dirty="0"/>
          </a:p>
          <a:p>
            <a:r>
              <a:rPr lang="es-ES" sz="2000" dirty="0"/>
              <a:t>Aplicaciones de escritorio:</a:t>
            </a:r>
          </a:p>
          <a:p>
            <a:r>
              <a:rPr lang="es-ES" sz="2000" dirty="0"/>
              <a:t>Se instalan en ordenadores personales o portátiles.</a:t>
            </a:r>
          </a:p>
          <a:p>
            <a:r>
              <a:rPr lang="es-ES" sz="2000" dirty="0"/>
              <a:t>Pueden aprovechar la capacidad de procesamiento y la memoria del sistema para ofrecer una experiencia más potente y personalizada.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45580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18BE7C-9E1F-4E4D-9850-F1F0D549DB26}"/>
              </a:ext>
            </a:extLst>
          </p:cNvPr>
          <p:cNvSpPr txBox="1"/>
          <p:nvPr/>
        </p:nvSpPr>
        <p:spPr>
          <a:xfrm>
            <a:off x="623453" y="502171"/>
            <a:ext cx="1119447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200" dirty="0"/>
              <a:t>Tendencias en tecnologías móviles</a:t>
            </a:r>
          </a:p>
          <a:p>
            <a:endParaRPr lang="es-419" sz="3200" dirty="0"/>
          </a:p>
          <a:p>
            <a:r>
              <a:rPr lang="es-ES" sz="3200" dirty="0"/>
              <a:t>Realidad aumentada y virtual: permiten experiencias inmersivas en el mundo digital.</a:t>
            </a:r>
          </a:p>
          <a:p>
            <a:endParaRPr lang="es-ES" sz="3200" dirty="0"/>
          </a:p>
          <a:p>
            <a:r>
              <a:rPr lang="es-ES" sz="3200" dirty="0"/>
              <a:t>Inteligencia artificial: se está implementando en diversas aplicaciones móviles para mejorar la experiencia del usuario.</a:t>
            </a:r>
          </a:p>
          <a:p>
            <a:endParaRPr lang="es-ES" sz="3200" dirty="0"/>
          </a:p>
          <a:p>
            <a:r>
              <a:rPr lang="es-ES" sz="3200" dirty="0"/>
              <a:t>Internet de las cosas: los dispositivos móviles pueden conectarse a otros dispositivos para realizar diversas tareas.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8885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18BE7C-9E1F-4E4D-9850-F1F0D549DB26}"/>
              </a:ext>
            </a:extLst>
          </p:cNvPr>
          <p:cNvSpPr txBox="1"/>
          <p:nvPr/>
        </p:nvSpPr>
        <p:spPr>
          <a:xfrm>
            <a:off x="623453" y="502171"/>
            <a:ext cx="111944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3600" dirty="0"/>
          </a:p>
          <a:p>
            <a:r>
              <a:rPr lang="es-ES" sz="3600" dirty="0"/>
              <a:t>Realice: Ejemplos de herramientas móviles</a:t>
            </a:r>
          </a:p>
          <a:p>
            <a:endParaRPr lang="es-ES" sz="3600" dirty="0"/>
          </a:p>
          <a:p>
            <a:r>
              <a:rPr lang="es-ES" sz="3600" dirty="0"/>
              <a:t>*</a:t>
            </a:r>
          </a:p>
          <a:p>
            <a:r>
              <a:rPr lang="es-ES" sz="3600" dirty="0"/>
              <a:t>*</a:t>
            </a:r>
          </a:p>
          <a:p>
            <a:r>
              <a:rPr lang="es-ES" sz="3600" dirty="0"/>
              <a:t>*</a:t>
            </a:r>
          </a:p>
          <a:p>
            <a:r>
              <a:rPr lang="es-ES" sz="3600" dirty="0"/>
              <a:t>*</a:t>
            </a:r>
          </a:p>
          <a:p>
            <a:r>
              <a:rPr lang="es-ES" sz="3600" dirty="0"/>
              <a:t>*</a:t>
            </a:r>
          </a:p>
          <a:p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111070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18BE7C-9E1F-4E4D-9850-F1F0D549DB26}"/>
              </a:ext>
            </a:extLst>
          </p:cNvPr>
          <p:cNvSpPr txBox="1"/>
          <p:nvPr/>
        </p:nvSpPr>
        <p:spPr>
          <a:xfrm>
            <a:off x="1364105" y="959371"/>
            <a:ext cx="87692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600" dirty="0"/>
              <a:t>Desarrollo de aplicaciones</a:t>
            </a:r>
          </a:p>
          <a:p>
            <a:endParaRPr lang="es-419" sz="3600" dirty="0"/>
          </a:p>
          <a:p>
            <a:r>
              <a:rPr lang="es-419" sz="3600" dirty="0"/>
              <a:t>Escritorio</a:t>
            </a:r>
          </a:p>
          <a:p>
            <a:endParaRPr lang="es-419" sz="3600" dirty="0"/>
          </a:p>
          <a:p>
            <a:r>
              <a:rPr lang="es-419" sz="3600" dirty="0"/>
              <a:t>Web</a:t>
            </a:r>
          </a:p>
          <a:p>
            <a:endParaRPr lang="es-419" sz="3600" dirty="0"/>
          </a:p>
          <a:p>
            <a:r>
              <a:rPr lang="es-419" sz="3600" dirty="0"/>
              <a:t>Móviles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3979012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18BE7C-9E1F-4E4D-9850-F1F0D549DB26}"/>
              </a:ext>
            </a:extLst>
          </p:cNvPr>
          <p:cNvSpPr txBox="1"/>
          <p:nvPr/>
        </p:nvSpPr>
        <p:spPr>
          <a:xfrm>
            <a:off x="1169234" y="959371"/>
            <a:ext cx="87692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Actividad</a:t>
            </a:r>
          </a:p>
          <a:p>
            <a:endParaRPr lang="es-CO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600" dirty="0"/>
              <a:t>Aplicaciones monolíticas </a:t>
            </a:r>
          </a:p>
          <a:p>
            <a:endParaRPr lang="es-CO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600" dirty="0"/>
              <a:t>Aplicaciones por servicios</a:t>
            </a:r>
          </a:p>
        </p:txBody>
      </p:sp>
    </p:spTree>
    <p:extLst>
      <p:ext uri="{BB962C8B-B14F-4D97-AF65-F5344CB8AC3E}">
        <p14:creationId xmlns:p14="http://schemas.microsoft.com/office/powerpoint/2010/main" val="13613748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302</Words>
  <Application>Microsoft Office PowerPoint</Application>
  <PresentationFormat>Personalizado</PresentationFormat>
  <Paragraphs>58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Katherine Bello</dc:creator>
  <cp:lastModifiedBy>Jesus Ariel Bonilla Gonzalez</cp:lastModifiedBy>
  <cp:revision>14</cp:revision>
  <dcterms:created xsi:type="dcterms:W3CDTF">2020-08-21T13:03:05Z</dcterms:created>
  <dcterms:modified xsi:type="dcterms:W3CDTF">2023-02-18T03:45:58Z</dcterms:modified>
</cp:coreProperties>
</file>