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78" r:id="rId3"/>
    <p:sldId id="279" r:id="rId4"/>
    <p:sldId id="280" r:id="rId5"/>
    <p:sldId id="281" r:id="rId6"/>
    <p:sldId id="282" r:id="rId7"/>
    <p:sldId id="283" r:id="rId8"/>
    <p:sldId id="284" r:id="rId9"/>
    <p:sldId id="285" r:id="rId10"/>
    <p:sldId id="286" r:id="rId11"/>
    <p:sldId id="287" r:id="rId12"/>
    <p:sldId id="260" r:id="rId13"/>
  </p:sldIdLst>
  <p:sldSz cx="121935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oaAjoKueAcLpemVaX0kddbUYj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0" y="62"/>
      </p:cViewPr>
      <p:guideLst>
        <p:guide orient="horz" pos="2161"/>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740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3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6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8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79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97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91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17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63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03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009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
        <p:cNvGrpSpPr/>
        <p:nvPr/>
      </p:nvGrpSpPr>
      <p:grpSpPr>
        <a:xfrm>
          <a:off x="0" y="0"/>
          <a:ext cx="0" cy="0"/>
          <a:chOff x="0" y="0"/>
          <a:chExt cx="0" cy="0"/>
        </a:xfrm>
      </p:grpSpPr>
      <p:pic>
        <p:nvPicPr>
          <p:cNvPr id="9" name="Google Shape;9;p5"/>
          <p:cNvPicPr preferRelativeResize="0"/>
          <p:nvPr/>
        </p:nvPicPr>
        <p:blipFill rotWithShape="1">
          <a:blip r:embed="rId2">
            <a:alphaModFix/>
          </a:blip>
          <a:srcRect/>
          <a:stretch/>
        </p:blipFill>
        <p:spPr>
          <a:xfrm>
            <a:off x="794"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rot="5400000">
            <a:off x="7286368" y="1828622"/>
            <a:ext cx="5851525" cy="274355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5"/>
          <p:cNvSpPr txBox="1">
            <a:spLocks noGrp="1"/>
          </p:cNvSpPr>
          <p:nvPr>
            <p:ph type="body" idx="1"/>
          </p:nvPr>
        </p:nvSpPr>
        <p:spPr>
          <a:xfrm rot="5400000">
            <a:off x="1697641" y="-813323"/>
            <a:ext cx="5851525" cy="8027446"/>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0"/>
        <p:cNvGrpSpPr/>
        <p:nvPr/>
      </p:nvGrpSpPr>
      <p:grpSpPr>
        <a:xfrm>
          <a:off x="0" y="0"/>
          <a:ext cx="0" cy="0"/>
          <a:chOff x="0" y="0"/>
          <a:chExt cx="0" cy="0"/>
        </a:xfrm>
      </p:grpSpPr>
      <p:pic>
        <p:nvPicPr>
          <p:cNvPr id="11" name="Google Shape;11;p6"/>
          <p:cNvPicPr preferRelativeResize="0"/>
          <p:nvPr/>
        </p:nvPicPr>
        <p:blipFill rotWithShape="1">
          <a:blip r:embed="rId2">
            <a:alphaModFix/>
          </a:blip>
          <a:srcRect/>
          <a:stretch/>
        </p:blipFill>
        <p:spPr>
          <a:xfrm>
            <a:off x="6433" y="0"/>
            <a:ext cx="12180722" cy="6858000"/>
          </a:xfrm>
          <a:prstGeom prst="rect">
            <a:avLst/>
          </a:prstGeom>
          <a:noFill/>
          <a:ln>
            <a:noFill/>
          </a:ln>
        </p:spPr>
      </p:pic>
      <p:pic>
        <p:nvPicPr>
          <p:cNvPr id="12" name="Google Shape;12;p6"/>
          <p:cNvPicPr preferRelativeResize="0"/>
          <p:nvPr/>
        </p:nvPicPr>
        <p:blipFill rotWithShape="1">
          <a:blip r:embed="rId3">
            <a:alphaModFix/>
          </a:blip>
          <a:srcRect/>
          <a:stretch/>
        </p:blipFill>
        <p:spPr>
          <a:xfrm>
            <a:off x="3261"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963211" y="4406902"/>
            <a:ext cx="1036455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819"/>
              <a:buFont typeface="Calibri"/>
              <a:buNone/>
              <a:defRPr sz="4819"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963211" y="2906715"/>
            <a:ext cx="1036455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69"/>
              </a:spcBef>
              <a:spcAft>
                <a:spcPts val="0"/>
              </a:spcAft>
              <a:buClr>
                <a:srgbClr val="888888"/>
              </a:buClr>
              <a:buSzPts val="2344"/>
              <a:buFont typeface="Arial"/>
              <a:buNone/>
              <a:defRPr sz="2344" b="0" i="0" u="none" strike="noStrike" cap="none">
                <a:solidFill>
                  <a:srgbClr val="888888"/>
                </a:solidFill>
                <a:latin typeface="Calibri"/>
                <a:ea typeface="Calibri"/>
                <a:cs typeface="Calibri"/>
                <a:sym typeface="Calibri"/>
              </a:defRPr>
            </a:lvl1pPr>
            <a:lvl2pPr marL="914400" marR="0" lvl="1" indent="-228600" algn="l" rtl="0">
              <a:spcBef>
                <a:spcPts val="443"/>
              </a:spcBef>
              <a:spcAft>
                <a:spcPts val="0"/>
              </a:spcAft>
              <a:buClr>
                <a:srgbClr val="888888"/>
              </a:buClr>
              <a:buSzPts val="2214"/>
              <a:buFont typeface="Arial"/>
              <a:buNone/>
              <a:defRPr sz="2214" b="0" i="0" u="none" strike="noStrike" cap="none">
                <a:solidFill>
                  <a:srgbClr val="888888"/>
                </a:solidFill>
                <a:latin typeface="Calibri"/>
                <a:ea typeface="Calibri"/>
                <a:cs typeface="Calibri"/>
                <a:sym typeface="Calibri"/>
              </a:defRPr>
            </a:lvl2pPr>
            <a:lvl3pPr marL="1371600" marR="0" lvl="2" indent="-228600" algn="l" rtl="0">
              <a:spcBef>
                <a:spcPts val="391"/>
              </a:spcBef>
              <a:spcAft>
                <a:spcPts val="0"/>
              </a:spcAft>
              <a:buClr>
                <a:srgbClr val="888888"/>
              </a:buClr>
              <a:buSzPts val="1954"/>
              <a:buFont typeface="Arial"/>
              <a:buNone/>
              <a:defRPr sz="1954" b="0" i="0" u="none" strike="noStrike" cap="none">
                <a:solidFill>
                  <a:srgbClr val="888888"/>
                </a:solidFill>
                <a:latin typeface="Calibri"/>
                <a:ea typeface="Calibri"/>
                <a:cs typeface="Calibri"/>
                <a:sym typeface="Calibri"/>
              </a:defRPr>
            </a:lvl3pPr>
            <a:lvl4pPr marL="1828800" marR="0" lvl="3"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4pPr>
            <a:lvl5pPr marL="2286000" marR="0" lvl="4"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5pPr>
            <a:lvl6pPr marL="2743200" marR="0" lvl="5"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6pPr>
            <a:lvl7pPr marL="3200400" marR="0" lvl="6"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7pPr>
            <a:lvl8pPr marL="3657600" marR="0" lvl="7"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8pPr>
            <a:lvl9pPr marL="4114800" marR="0" lvl="8"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9pPr>
          </a:lstStyle>
          <a:p>
            <a:endParaRPr/>
          </a:p>
        </p:txBody>
      </p:sp>
      <p:sp>
        <p:nvSpPr>
          <p:cNvPr id="20" name="Google Shape;20;p8"/>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1" name="Google Shape;21;p8"/>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2" name="Google Shape;22;p8"/>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9"/>
          <p:cNvSpPr txBox="1">
            <a:spLocks noGrp="1"/>
          </p:cNvSpPr>
          <p:nvPr>
            <p:ph type="body" idx="1"/>
          </p:nvPr>
        </p:nvSpPr>
        <p:spPr>
          <a:xfrm>
            <a:off x="60967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6" name="Google Shape;26;p9"/>
          <p:cNvSpPr txBox="1">
            <a:spLocks noGrp="1"/>
          </p:cNvSpPr>
          <p:nvPr>
            <p:ph type="body" idx="2"/>
          </p:nvPr>
        </p:nvSpPr>
        <p:spPr>
          <a:xfrm>
            <a:off x="619840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7" name="Google Shape;27;p9"/>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8" name="Google Shape;28;p9"/>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9" name="Google Shape;29;p9"/>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0"/>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10"/>
          <p:cNvSpPr txBox="1">
            <a:spLocks noGrp="1"/>
          </p:cNvSpPr>
          <p:nvPr>
            <p:ph type="body" idx="1"/>
          </p:nvPr>
        </p:nvSpPr>
        <p:spPr>
          <a:xfrm>
            <a:off x="609679" y="1535113"/>
            <a:ext cx="5387619"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3" name="Google Shape;33;p10"/>
          <p:cNvSpPr txBox="1">
            <a:spLocks noGrp="1"/>
          </p:cNvSpPr>
          <p:nvPr>
            <p:ph type="body" idx="2"/>
          </p:nvPr>
        </p:nvSpPr>
        <p:spPr>
          <a:xfrm>
            <a:off x="609679" y="2174876"/>
            <a:ext cx="5387619"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3"/>
          </p:nvPr>
        </p:nvSpPr>
        <p:spPr>
          <a:xfrm>
            <a:off x="6194176" y="1535113"/>
            <a:ext cx="5389735"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5" name="Google Shape;35;p10"/>
          <p:cNvSpPr txBox="1">
            <a:spLocks noGrp="1"/>
          </p:cNvSpPr>
          <p:nvPr>
            <p:ph type="body" idx="4"/>
          </p:nvPr>
        </p:nvSpPr>
        <p:spPr>
          <a:xfrm>
            <a:off x="6194176" y="2174876"/>
            <a:ext cx="5389735"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6" name="Google Shape;36;p10"/>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7" name="Google Shape;37;p10"/>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8" name="Google Shape;38;p10"/>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1"/>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2" name="Google Shape;42;p11"/>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3" name="Google Shape;43;p11"/>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609682" y="273051"/>
            <a:ext cx="4011605" cy="116204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2"/>
          <p:cNvSpPr txBox="1">
            <a:spLocks noGrp="1"/>
          </p:cNvSpPr>
          <p:nvPr>
            <p:ph type="body" idx="1"/>
          </p:nvPr>
        </p:nvSpPr>
        <p:spPr>
          <a:xfrm>
            <a:off x="4767355" y="273051"/>
            <a:ext cx="6816554" cy="5853113"/>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47" name="Google Shape;47;p12"/>
          <p:cNvSpPr txBox="1">
            <a:spLocks noGrp="1"/>
          </p:cNvSpPr>
          <p:nvPr>
            <p:ph type="body" idx="2"/>
          </p:nvPr>
        </p:nvSpPr>
        <p:spPr>
          <a:xfrm>
            <a:off x="609682" y="1435102"/>
            <a:ext cx="4011605" cy="46910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48" name="Google Shape;48;p12"/>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9" name="Google Shape;49;p12"/>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0" name="Google Shape;50;p12"/>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2390029" y="4800599"/>
            <a:ext cx="7316153" cy="56673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a:spLocks noGrp="1"/>
          </p:cNvSpPr>
          <p:nvPr>
            <p:ph type="pic" idx="2"/>
          </p:nvPr>
        </p:nvSpPr>
        <p:spPr>
          <a:xfrm>
            <a:off x="2390029" y="612777"/>
            <a:ext cx="7316153" cy="4114800"/>
          </a:xfrm>
          <a:prstGeom prst="rect">
            <a:avLst/>
          </a:prstGeom>
          <a:noFill/>
          <a:ln>
            <a:noFill/>
          </a:ln>
        </p:spPr>
      </p:sp>
      <p:sp>
        <p:nvSpPr>
          <p:cNvPr id="54" name="Google Shape;54;p13"/>
          <p:cNvSpPr txBox="1">
            <a:spLocks noGrp="1"/>
          </p:cNvSpPr>
          <p:nvPr>
            <p:ph type="body" idx="1"/>
          </p:nvPr>
        </p:nvSpPr>
        <p:spPr>
          <a:xfrm>
            <a:off x="2390029" y="5367339"/>
            <a:ext cx="7316153"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1"/>
          </p:nvPr>
        </p:nvSpPr>
        <p:spPr>
          <a:xfrm rot="5400000">
            <a:off x="3833815" y="-1623933"/>
            <a:ext cx="4525963" cy="10974230"/>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4"/>
          <p:cNvPicPr preferRelativeResize="0"/>
          <p:nvPr/>
        </p:nvPicPr>
        <p:blipFill rotWithShape="1">
          <a:blip r:embed="rId12">
            <a:alphaModFix/>
          </a:blip>
          <a:srcRect/>
          <a:stretch/>
        </p:blipFill>
        <p:spPr>
          <a:xfrm>
            <a:off x="3261" y="0"/>
            <a:ext cx="12187066" cy="6858000"/>
          </a:xfrm>
          <a:prstGeom prst="rect">
            <a:avLst/>
          </a:prstGeom>
          <a:noFill/>
          <a:ln>
            <a:noFill/>
          </a:ln>
        </p:spPr>
      </p:pic>
      <p:pic>
        <p:nvPicPr>
          <p:cNvPr id="7" name="Google Shape;7;p4"/>
          <p:cNvPicPr preferRelativeResize="0"/>
          <p:nvPr/>
        </p:nvPicPr>
        <p:blipFill rotWithShape="1">
          <a:blip r:embed="rId13">
            <a:alphaModFix/>
          </a:blip>
          <a:srcRect/>
          <a:stretch/>
        </p:blipFill>
        <p:spPr>
          <a:xfrm>
            <a:off x="6433" y="0"/>
            <a:ext cx="12180722"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p:nvPr/>
        </p:nvSpPr>
        <p:spPr>
          <a:xfrm>
            <a:off x="10691960" y="5921611"/>
            <a:ext cx="74106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000" b="0" i="0" u="none" strike="noStrike" cap="none" dirty="0">
                <a:solidFill>
                  <a:schemeClr val="dk1"/>
                </a:solidFill>
                <a:latin typeface="Calibri"/>
                <a:ea typeface="Calibri"/>
                <a:cs typeface="Calibri"/>
                <a:sym typeface="Calibri"/>
              </a:rPr>
              <a:t>Fuente: Google</a:t>
            </a:r>
            <a:endParaRPr sz="1000" dirty="0"/>
          </a:p>
        </p:txBody>
      </p:sp>
      <p:sp>
        <p:nvSpPr>
          <p:cNvPr id="75" name="Google Shape;75;p1"/>
          <p:cNvSpPr txBox="1"/>
          <p:nvPr/>
        </p:nvSpPr>
        <p:spPr>
          <a:xfrm>
            <a:off x="358201" y="1165383"/>
            <a:ext cx="4662775"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000" b="0" i="0" u="none" strike="noStrike" cap="none" dirty="0">
                <a:solidFill>
                  <a:schemeClr val="lt1"/>
                </a:solidFill>
                <a:latin typeface="Calibri"/>
                <a:ea typeface="Calibri"/>
                <a:cs typeface="Calibri"/>
                <a:sym typeface="Calibri"/>
              </a:rPr>
              <a:t>Requerimientos de los dispositivos ligeros</a:t>
            </a:r>
            <a:endParaRPr dirty="0"/>
          </a:p>
        </p:txBody>
      </p:sp>
      <p:pic>
        <p:nvPicPr>
          <p:cNvPr id="1026" name="Picture 2" descr="Concepto Para La Programación De Desarrollo De Aplicaciones Con El Teléfono  Inteligente, Herramientas, Código De Programación. Aplicaciones,  Desarrollo, Programación De Aplicaciones Móviles, Desarrollo De Software,  Desarrollo De Aplicaciones Móviles ...">
            <a:extLst>
              <a:ext uri="{FF2B5EF4-FFF2-40B4-BE49-F238E27FC236}">
                <a16:creationId xmlns:a16="http://schemas.microsoft.com/office/drawing/2014/main" id="{33FB2688-6887-0B1F-B0B3-DA8C3EDB9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593" y="722038"/>
            <a:ext cx="4835367" cy="4835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349877" y="1342348"/>
            <a:ext cx="4858450" cy="4339650"/>
          </a:xfrm>
          <a:prstGeom prst="rect">
            <a:avLst/>
          </a:prstGeom>
          <a:noFill/>
        </p:spPr>
        <p:txBody>
          <a:bodyPr wrap="square" rtlCol="0">
            <a:spAutoFit/>
          </a:bodyPr>
          <a:lstStyle/>
          <a:p>
            <a:r>
              <a:rPr lang="es-ES" sz="3600" dirty="0"/>
              <a:t>Resolución de pantalla</a:t>
            </a:r>
          </a:p>
          <a:p>
            <a:endParaRPr lang="es-ES" sz="2400" dirty="0"/>
          </a:p>
          <a:p>
            <a:pPr algn="just"/>
            <a:r>
              <a:rPr lang="es-ES" sz="2400" dirty="0"/>
              <a:t>Las aplicaciones móviles deben diseñarse para adaptarse a diferentes tamaños de pantalla y resoluciones. Los desarrolladores deben conocer las resoluciones de pantalla comunes y diseñar su aplicación de manera flexible para que se adapte a diferentes tamaños de pantalla.</a:t>
            </a:r>
          </a:p>
        </p:txBody>
      </p:sp>
      <p:pic>
        <p:nvPicPr>
          <p:cNvPr id="7172" name="Picture 4" descr="Vector gratuito diseño de fondo de negocios">
            <a:extLst>
              <a:ext uri="{FF2B5EF4-FFF2-40B4-BE49-F238E27FC236}">
                <a16:creationId xmlns:a16="http://schemas.microsoft.com/office/drawing/2014/main" id="{BC4F762C-6F21-D273-6BAD-8E044DDA8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61" y="553840"/>
            <a:ext cx="4738425" cy="509665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on estos sencillos pasos podrás cambiar la resolución de la pantalla de tu  móvil Android">
            <a:extLst>
              <a:ext uri="{FF2B5EF4-FFF2-40B4-BE49-F238E27FC236}">
                <a16:creationId xmlns:a16="http://schemas.microsoft.com/office/drawing/2014/main" id="{71707433-256E-3FE2-98F1-5EDD18C05FD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0963604">
            <a:off x="1850976" y="1666075"/>
            <a:ext cx="2330250" cy="130870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E1ECB87-8637-84A0-3F9C-D1A63F652799}"/>
              </a:ext>
            </a:extLst>
          </p:cNvPr>
          <p:cNvSpPr txBox="1"/>
          <p:nvPr/>
        </p:nvSpPr>
        <p:spPr>
          <a:xfrm>
            <a:off x="985261" y="5650496"/>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50877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748144" y="1065257"/>
            <a:ext cx="10432473" cy="4339650"/>
          </a:xfrm>
          <a:prstGeom prst="rect">
            <a:avLst/>
          </a:prstGeom>
          <a:noFill/>
        </p:spPr>
        <p:txBody>
          <a:bodyPr wrap="square" rtlCol="0">
            <a:spAutoFit/>
          </a:bodyPr>
          <a:lstStyle/>
          <a:p>
            <a:r>
              <a:rPr lang="es-ES" sz="3600" dirty="0"/>
              <a:t>Conclusión</a:t>
            </a:r>
          </a:p>
          <a:p>
            <a:endParaRPr lang="es-ES" sz="2400" dirty="0"/>
          </a:p>
          <a:p>
            <a:pPr algn="just"/>
            <a:r>
              <a:rPr lang="es-ES" sz="2400" dirty="0"/>
              <a:t>Los requerimientos de los dispositivos móviles para la programación pueden ser complejos y variados, y los desarrolladores deben considerar múltiples factores al diseñar sus aplicaciones móviles. Es importante que los desarrolladores comprendan los requerimientos del sistema operativo, la memoria RAM, el almacenamiento interno, el procesador, la GPU, la conectividad, los sensores y la resolución de pantalla para asegurar un rendimiento óptimo de su aplicación. Al tener en cuenta estos factores, los desarrolladores pueden crear aplicaciones móviles de alta calidad que brinden una excelente experiencia de usuario a sus clientes</a:t>
            </a:r>
          </a:p>
        </p:txBody>
      </p:sp>
    </p:spTree>
    <p:extLst>
      <p:ext uri="{BB962C8B-B14F-4D97-AF65-F5344CB8AC3E}">
        <p14:creationId xmlns:p14="http://schemas.microsoft.com/office/powerpoint/2010/main" val="123792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015128" y="1573968"/>
            <a:ext cx="10163331" cy="2554545"/>
          </a:xfrm>
          <a:prstGeom prst="rect">
            <a:avLst/>
          </a:prstGeom>
          <a:noFill/>
        </p:spPr>
        <p:txBody>
          <a:bodyPr wrap="square" rtlCol="0">
            <a:spAutoFit/>
          </a:bodyPr>
          <a:lstStyle/>
          <a:p>
            <a:r>
              <a:rPr lang="es-CO" sz="3600" dirty="0"/>
              <a:t>Bibliografía</a:t>
            </a:r>
          </a:p>
          <a:p>
            <a:endParaRPr lang="es-CO" sz="3600" dirty="0"/>
          </a:p>
          <a:p>
            <a:r>
              <a:rPr lang="es-ES" sz="4400" b="0" i="0" dirty="0" err="1">
                <a:solidFill>
                  <a:srgbClr val="222222"/>
                </a:solidFill>
                <a:effectLst/>
                <a:latin typeface="Arial" panose="020B0604020202020204" pitchFamily="34" charset="0"/>
              </a:rPr>
              <a:t>Achulli</a:t>
            </a:r>
            <a:r>
              <a:rPr lang="es-ES" sz="4400" b="0" i="0" dirty="0">
                <a:solidFill>
                  <a:srgbClr val="222222"/>
                </a:solidFill>
                <a:effectLst/>
                <a:latin typeface="Arial" panose="020B0604020202020204" pitchFamily="34" charset="0"/>
              </a:rPr>
              <a:t> Livia, J. G. (2022). El desarrollo de las aplicaciones móviles.</a:t>
            </a:r>
            <a:endParaRPr lang="es-CO" sz="3600" dirty="0"/>
          </a:p>
        </p:txBody>
      </p:sp>
    </p:spTree>
    <p:extLst>
      <p:ext uri="{BB962C8B-B14F-4D97-AF65-F5344CB8AC3E}">
        <p14:creationId xmlns:p14="http://schemas.microsoft.com/office/powerpoint/2010/main" val="22563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071295" y="1120676"/>
            <a:ext cx="9371302" cy="2308324"/>
          </a:xfrm>
          <a:prstGeom prst="rect">
            <a:avLst/>
          </a:prstGeom>
          <a:noFill/>
        </p:spPr>
        <p:txBody>
          <a:bodyPr wrap="square" rtlCol="0">
            <a:spAutoFit/>
          </a:bodyPr>
          <a:lstStyle/>
          <a:p>
            <a:r>
              <a:rPr lang="es-ES" sz="3600" dirty="0"/>
              <a:t>Requerimientos de los dispositivos móviles para programación</a:t>
            </a:r>
          </a:p>
          <a:p>
            <a:endParaRPr lang="es-ES" sz="2400" dirty="0"/>
          </a:p>
          <a:p>
            <a:r>
              <a:rPr lang="es-ES" sz="2400" dirty="0"/>
              <a:t>En esta presentación, discutiremos los requerimientos necesarios para programar en dispositivos móviles</a:t>
            </a:r>
          </a:p>
        </p:txBody>
      </p:sp>
    </p:spTree>
    <p:extLst>
      <p:ext uri="{BB962C8B-B14F-4D97-AF65-F5344CB8AC3E}">
        <p14:creationId xmlns:p14="http://schemas.microsoft.com/office/powerpoint/2010/main" val="177908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071295" y="1120676"/>
            <a:ext cx="4858450" cy="4339650"/>
          </a:xfrm>
          <a:prstGeom prst="rect">
            <a:avLst/>
          </a:prstGeom>
          <a:noFill/>
        </p:spPr>
        <p:txBody>
          <a:bodyPr wrap="square" rtlCol="0">
            <a:spAutoFit/>
          </a:bodyPr>
          <a:lstStyle/>
          <a:p>
            <a:r>
              <a:rPr lang="es-ES" sz="3600" dirty="0"/>
              <a:t>Sistema operativo</a:t>
            </a:r>
          </a:p>
          <a:p>
            <a:endParaRPr lang="es-ES" sz="2400" dirty="0"/>
          </a:p>
          <a:p>
            <a:pPr algn="just"/>
            <a:r>
              <a:rPr lang="es-ES" sz="2400" dirty="0"/>
              <a:t>Los dispositivos móviles requieren un sistema operativo para poder ejecutar aplicaciones. Los desarrolladores deben conocer las diferentes versiones y requerimientos del sistema operativo para asegurar que sus aplicaciones funcionen correctamente.</a:t>
            </a:r>
          </a:p>
        </p:txBody>
      </p:sp>
      <p:pic>
        <p:nvPicPr>
          <p:cNvPr id="1026" name="Picture 2" descr="Foto concepto de desarrollo de aplicaciones móviles de teléfono internet móvil ilustración 3d">
            <a:extLst>
              <a:ext uri="{FF2B5EF4-FFF2-40B4-BE49-F238E27FC236}">
                <a16:creationId xmlns:a16="http://schemas.microsoft.com/office/drawing/2014/main" id="{77D14467-05DC-D3DA-F83D-782B80E87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09599">
            <a:off x="7316729" y="1151979"/>
            <a:ext cx="2856842" cy="39919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 Moviles - AppMov">
            <a:extLst>
              <a:ext uri="{FF2B5EF4-FFF2-40B4-BE49-F238E27FC236}">
                <a16:creationId xmlns:a16="http://schemas.microsoft.com/office/drawing/2014/main" id="{B5D6387D-4FBE-7654-030C-8F8880F92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2271" y="3656590"/>
            <a:ext cx="3595741" cy="211514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F91238D-ABAF-6592-DA77-9E265E6755CB}"/>
              </a:ext>
            </a:extLst>
          </p:cNvPr>
          <p:cNvSpPr txBox="1"/>
          <p:nvPr/>
        </p:nvSpPr>
        <p:spPr>
          <a:xfrm>
            <a:off x="7767687" y="5854045"/>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186797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349877" y="1342348"/>
            <a:ext cx="4858450" cy="3970318"/>
          </a:xfrm>
          <a:prstGeom prst="rect">
            <a:avLst/>
          </a:prstGeom>
          <a:noFill/>
        </p:spPr>
        <p:txBody>
          <a:bodyPr wrap="square" rtlCol="0">
            <a:spAutoFit/>
          </a:bodyPr>
          <a:lstStyle/>
          <a:p>
            <a:r>
              <a:rPr lang="es-ES" sz="3600" dirty="0"/>
              <a:t>Memoria RAM</a:t>
            </a:r>
          </a:p>
          <a:p>
            <a:endParaRPr lang="es-ES" sz="2400" dirty="0"/>
          </a:p>
          <a:p>
            <a:pPr algn="just"/>
            <a:r>
              <a:rPr lang="es-ES" sz="2400" dirty="0"/>
              <a:t>Las aplicaciones móviles pueden consumir mucha memoria RAM. Los desarrolladores deben considerar el tamaño de las aplicaciones, la cantidad de memoria RAM disponible en el dispositivo y cómo se administrará la memoria para evitar errores</a:t>
            </a:r>
          </a:p>
        </p:txBody>
      </p:sp>
      <p:pic>
        <p:nvPicPr>
          <p:cNvPr id="3" name="Picture 4" descr="Foto gratuita dos chips de ram en la mano de un hombre aislado en blanco">
            <a:extLst>
              <a:ext uri="{FF2B5EF4-FFF2-40B4-BE49-F238E27FC236}">
                <a16:creationId xmlns:a16="http://schemas.microsoft.com/office/drawing/2014/main" id="{DA08CAF9-B08A-4B2F-B908-0D0F37FD096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93228" y="1584071"/>
            <a:ext cx="4350484" cy="28980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am">
            <a:extLst>
              <a:ext uri="{FF2B5EF4-FFF2-40B4-BE49-F238E27FC236}">
                <a16:creationId xmlns:a16="http://schemas.microsoft.com/office/drawing/2014/main" id="{DC720275-3F96-2C4D-B9CE-08193D0588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26949">
            <a:off x="1387054" y="2872579"/>
            <a:ext cx="1698687" cy="169868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248F669-A3C2-47A8-1E00-8227B32D0816}"/>
              </a:ext>
            </a:extLst>
          </p:cNvPr>
          <p:cNvSpPr txBox="1"/>
          <p:nvPr/>
        </p:nvSpPr>
        <p:spPr>
          <a:xfrm>
            <a:off x="1493228" y="4722832"/>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171572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748145" y="1065257"/>
            <a:ext cx="5348649" cy="3970318"/>
          </a:xfrm>
          <a:prstGeom prst="rect">
            <a:avLst/>
          </a:prstGeom>
          <a:noFill/>
        </p:spPr>
        <p:txBody>
          <a:bodyPr wrap="square" rtlCol="0">
            <a:spAutoFit/>
          </a:bodyPr>
          <a:lstStyle/>
          <a:p>
            <a:r>
              <a:rPr lang="es-ES" sz="3600" dirty="0"/>
              <a:t>Almacenamiento interno</a:t>
            </a:r>
          </a:p>
          <a:p>
            <a:endParaRPr lang="es-ES" sz="2400" dirty="0"/>
          </a:p>
          <a:p>
            <a:pPr algn="just"/>
            <a:r>
              <a:rPr lang="es-ES" sz="2400" dirty="0"/>
              <a:t>as aplicaciones móviles también requieren espacio de almacenamiento interno en el dispositivo. Los desarrolladores deben considerar el tamaño de las aplicaciones y cómo se almacenarán los datos para asegurar que haya suficiente espacio disponible</a:t>
            </a:r>
          </a:p>
        </p:txBody>
      </p:sp>
      <p:sp>
        <p:nvSpPr>
          <p:cNvPr id="3" name="CuadroTexto 2">
            <a:extLst>
              <a:ext uri="{FF2B5EF4-FFF2-40B4-BE49-F238E27FC236}">
                <a16:creationId xmlns:a16="http://schemas.microsoft.com/office/drawing/2014/main" id="{6638BA48-20A2-6F55-86B6-6E414A265CA0}"/>
              </a:ext>
            </a:extLst>
          </p:cNvPr>
          <p:cNvSpPr txBox="1"/>
          <p:nvPr/>
        </p:nvSpPr>
        <p:spPr>
          <a:xfrm>
            <a:off x="6902199" y="4306511"/>
            <a:ext cx="2641954" cy="307777"/>
          </a:xfrm>
          <a:prstGeom prst="rect">
            <a:avLst/>
          </a:prstGeom>
          <a:noFill/>
        </p:spPr>
        <p:txBody>
          <a:bodyPr wrap="square" rtlCol="0">
            <a:spAutoFit/>
          </a:bodyPr>
          <a:lstStyle/>
          <a:p>
            <a:r>
              <a:rPr lang="es-ES" dirty="0"/>
              <a:t>Fuente: </a:t>
            </a:r>
            <a:r>
              <a:rPr lang="es-ES" dirty="0" err="1"/>
              <a:t>freepik</a:t>
            </a:r>
            <a:endParaRPr lang="es-ES" dirty="0"/>
          </a:p>
        </p:txBody>
      </p:sp>
      <p:pic>
        <p:nvPicPr>
          <p:cNvPr id="4" name="Picture 6" descr="Vector gratuito manos con smartphone en el fondo interior del almacén. servicio postal inteligente de logística, carga y entrega de mercancías. aplicación comercial de distribución de almacén, tecnología logística, ilustración vectorial de dibujos animados">
            <a:extLst>
              <a:ext uri="{FF2B5EF4-FFF2-40B4-BE49-F238E27FC236}">
                <a16:creationId xmlns:a16="http://schemas.microsoft.com/office/drawing/2014/main" id="{C1D20221-C7CB-361C-BAB2-110A30FE1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799" y="1291472"/>
            <a:ext cx="5039897" cy="29680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mputación en la nube">
            <a:extLst>
              <a:ext uri="{FF2B5EF4-FFF2-40B4-BE49-F238E27FC236}">
                <a16:creationId xmlns:a16="http://schemas.microsoft.com/office/drawing/2014/main" id="{FF6D8A89-1452-605A-2BD9-96FB28CF8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9857" y="2911994"/>
            <a:ext cx="3384720" cy="2968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3C4F53B-A786-FE03-6979-5B9F4139F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551" y="4383464"/>
            <a:ext cx="1131216" cy="120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349877" y="1342348"/>
            <a:ext cx="4858450" cy="4339650"/>
          </a:xfrm>
          <a:prstGeom prst="rect">
            <a:avLst/>
          </a:prstGeom>
          <a:noFill/>
        </p:spPr>
        <p:txBody>
          <a:bodyPr wrap="square" rtlCol="0">
            <a:spAutoFit/>
          </a:bodyPr>
          <a:lstStyle/>
          <a:p>
            <a:r>
              <a:rPr lang="es-ES" sz="3600" dirty="0"/>
              <a:t>Procesador</a:t>
            </a:r>
          </a:p>
          <a:p>
            <a:endParaRPr lang="es-ES" sz="2400" dirty="0"/>
          </a:p>
          <a:p>
            <a:pPr algn="just"/>
            <a:r>
              <a:rPr lang="es-ES" sz="2400" dirty="0"/>
              <a:t>El procesador del dispositivo móvil afecta la velocidad de la aplicación y la capacidad de procesamiento. Los desarrolladores deben considerar la velocidad del procesador y cómo la aplicación utilizará el procesador para asegurar un rendimiento óptimo.</a:t>
            </a:r>
          </a:p>
        </p:txBody>
      </p:sp>
      <p:pic>
        <p:nvPicPr>
          <p:cNvPr id="3076" name="Picture 4" descr="Foto chip del procesador de la cpu en la mano del técnico y el fondo de la placa base del ordenador">
            <a:extLst>
              <a:ext uri="{FF2B5EF4-FFF2-40B4-BE49-F238E27FC236}">
                <a16:creationId xmlns:a16="http://schemas.microsoft.com/office/drawing/2014/main" id="{0114C34A-7AD6-E268-F2F2-D925D1713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18" y="1334664"/>
            <a:ext cx="4678202" cy="36120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Xiaomi está solo a días de lanzar su propio procesador para dispositivos  móviles. | Tecnofanatico">
            <a:extLst>
              <a:ext uri="{FF2B5EF4-FFF2-40B4-BE49-F238E27FC236}">
                <a16:creationId xmlns:a16="http://schemas.microsoft.com/office/drawing/2014/main" id="{74176C46-F13C-1320-3E74-7209A2E77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59653">
            <a:off x="3677984" y="1154236"/>
            <a:ext cx="2322374" cy="164096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7703939-E4CB-1DF9-04C8-1A78C49D066B}"/>
              </a:ext>
            </a:extLst>
          </p:cNvPr>
          <p:cNvSpPr txBox="1"/>
          <p:nvPr/>
        </p:nvSpPr>
        <p:spPr>
          <a:xfrm>
            <a:off x="779918" y="4946708"/>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11523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748145" y="1065257"/>
            <a:ext cx="5985164" cy="4339650"/>
          </a:xfrm>
          <a:prstGeom prst="rect">
            <a:avLst/>
          </a:prstGeom>
          <a:noFill/>
        </p:spPr>
        <p:txBody>
          <a:bodyPr wrap="square" rtlCol="0">
            <a:spAutoFit/>
          </a:bodyPr>
          <a:lstStyle/>
          <a:p>
            <a:r>
              <a:rPr lang="es-ES" sz="3600" dirty="0"/>
              <a:t>Unidad de procesamiento gráfico (GPU)</a:t>
            </a:r>
          </a:p>
          <a:p>
            <a:endParaRPr lang="es-ES" sz="3600" dirty="0"/>
          </a:p>
          <a:p>
            <a:endParaRPr lang="es-ES" sz="2400" dirty="0"/>
          </a:p>
          <a:p>
            <a:pPr algn="just"/>
            <a:r>
              <a:rPr lang="es-ES" sz="2400" dirty="0"/>
              <a:t>Algunas aplicaciones móviles requieren una GPU para procesar gráficos de alta calidad. Los desarrolladores deben considerar si su aplicación requiere una GPU y cómo se utilizará para asegurar un rendimiento óptimo</a:t>
            </a:r>
          </a:p>
        </p:txBody>
      </p:sp>
      <p:pic>
        <p:nvPicPr>
          <p:cNvPr id="5124" name="Picture 4" descr="Foto gratuita vista superior de la placa de circuito y equipo eléctrico en superficie blanca">
            <a:extLst>
              <a:ext uri="{FF2B5EF4-FFF2-40B4-BE49-F238E27FC236}">
                <a16:creationId xmlns:a16="http://schemas.microsoft.com/office/drawing/2014/main" id="{CC6026B0-0A4D-86CB-9632-2D1997A20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164" y="1110799"/>
            <a:ext cx="3744005" cy="374400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Qué es una GPU? ¿Qué hace y para que sirve? - Adictec">
            <a:extLst>
              <a:ext uri="{FF2B5EF4-FFF2-40B4-BE49-F238E27FC236}">
                <a16:creationId xmlns:a16="http://schemas.microsoft.com/office/drawing/2014/main" id="{87C1DA93-7B3E-CA0C-102F-80AB32038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285271">
            <a:off x="6973248" y="1765260"/>
            <a:ext cx="2614801" cy="195238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3F31263-4A6A-2025-84B9-712FDCB3A135}"/>
              </a:ext>
            </a:extLst>
          </p:cNvPr>
          <p:cNvSpPr txBox="1"/>
          <p:nvPr/>
        </p:nvSpPr>
        <p:spPr>
          <a:xfrm>
            <a:off x="6791164" y="4942265"/>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36586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349877" y="1342348"/>
            <a:ext cx="4858450" cy="3600986"/>
          </a:xfrm>
          <a:prstGeom prst="rect">
            <a:avLst/>
          </a:prstGeom>
          <a:noFill/>
        </p:spPr>
        <p:txBody>
          <a:bodyPr wrap="square" rtlCol="0">
            <a:spAutoFit/>
          </a:bodyPr>
          <a:lstStyle/>
          <a:p>
            <a:r>
              <a:rPr lang="es-ES" sz="3600" dirty="0"/>
              <a:t>Conectividad</a:t>
            </a:r>
          </a:p>
          <a:p>
            <a:endParaRPr lang="es-ES" sz="2400" dirty="0"/>
          </a:p>
          <a:p>
            <a:pPr algn="just"/>
            <a:r>
              <a:rPr lang="es-ES" sz="2400" dirty="0"/>
              <a:t>Las aplicaciones móviles pueden requerir diferentes tipos de conectividad, como </a:t>
            </a:r>
            <a:r>
              <a:rPr lang="es-ES" sz="2400" dirty="0" err="1"/>
              <a:t>Wi</a:t>
            </a:r>
            <a:r>
              <a:rPr lang="es-ES" sz="2400" dirty="0"/>
              <a:t>-Fi, Bluetooth o datos móviles. Los desarrolladores deben considerar qué tipo de conectividad requerirá su aplicación y cómo se utilizará.</a:t>
            </a:r>
          </a:p>
        </p:txBody>
      </p:sp>
      <p:pic>
        <p:nvPicPr>
          <p:cNvPr id="4098" name="Picture 2" descr="Foto mano que sostiene el teléfono inteligente con redes sociales borrosas e iconos de compras sobre fondo de color azul.">
            <a:extLst>
              <a:ext uri="{FF2B5EF4-FFF2-40B4-BE49-F238E27FC236}">
                <a16:creationId xmlns:a16="http://schemas.microsoft.com/office/drawing/2014/main" id="{3E3E0437-981B-FAEB-CF14-E6F4E9474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20" y="1451205"/>
            <a:ext cx="4858450" cy="413408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Vector gratuito teléfono inteligente con comunicación por internet">
            <a:extLst>
              <a:ext uri="{FF2B5EF4-FFF2-40B4-BE49-F238E27FC236}">
                <a16:creationId xmlns:a16="http://schemas.microsoft.com/office/drawing/2014/main" id="{2F158255-4B56-7256-AC63-2DB30142E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204" y="513668"/>
            <a:ext cx="2487770" cy="248777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1F666E-681A-23F3-2E9B-D0C1B7EDEF43}"/>
              </a:ext>
            </a:extLst>
          </p:cNvPr>
          <p:cNvSpPr txBox="1"/>
          <p:nvPr/>
        </p:nvSpPr>
        <p:spPr>
          <a:xfrm>
            <a:off x="815250" y="5585285"/>
            <a:ext cx="2641954" cy="307777"/>
          </a:xfrm>
          <a:prstGeom prst="rect">
            <a:avLst/>
          </a:prstGeom>
          <a:noFill/>
        </p:spPr>
        <p:txBody>
          <a:bodyPr wrap="square" rtlCol="0">
            <a:spAutoFit/>
          </a:bodyPr>
          <a:lstStyle/>
          <a:p>
            <a:r>
              <a:rPr lang="es-ES" dirty="0"/>
              <a:t>Fuente: </a:t>
            </a:r>
            <a:r>
              <a:rPr lang="es-ES" dirty="0" err="1"/>
              <a:t>freepik</a:t>
            </a:r>
            <a:endParaRPr lang="es-ES" dirty="0"/>
          </a:p>
        </p:txBody>
      </p:sp>
      <p:pic>
        <p:nvPicPr>
          <p:cNvPr id="4106" name="Picture 10" descr="Emmanuel García: Conectividad en los Dispositivos Móviles">
            <a:extLst>
              <a:ext uri="{FF2B5EF4-FFF2-40B4-BE49-F238E27FC236}">
                <a16:creationId xmlns:a16="http://schemas.microsoft.com/office/drawing/2014/main" id="{62253722-313A-A101-8C70-3569BA4EDE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0689" y="1247976"/>
            <a:ext cx="740799" cy="55488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onectado bluetooth">
            <a:extLst>
              <a:ext uri="{FF2B5EF4-FFF2-40B4-BE49-F238E27FC236}">
                <a16:creationId xmlns:a16="http://schemas.microsoft.com/office/drawing/2014/main" id="{018140B8-CC71-5C1F-895D-BE963AB46E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0598" y="1911033"/>
            <a:ext cx="534308" cy="534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33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748145" y="1065257"/>
            <a:ext cx="5985164" cy="3231654"/>
          </a:xfrm>
          <a:prstGeom prst="rect">
            <a:avLst/>
          </a:prstGeom>
          <a:noFill/>
        </p:spPr>
        <p:txBody>
          <a:bodyPr wrap="square" rtlCol="0">
            <a:spAutoFit/>
          </a:bodyPr>
          <a:lstStyle/>
          <a:p>
            <a:r>
              <a:rPr lang="es-ES" sz="3600" dirty="0"/>
              <a:t>Sensores</a:t>
            </a:r>
          </a:p>
          <a:p>
            <a:endParaRPr lang="es-ES" sz="2400" dirty="0"/>
          </a:p>
          <a:p>
            <a:pPr algn="just"/>
            <a:r>
              <a:rPr lang="es-ES" sz="2400" dirty="0"/>
              <a:t>Los dispositivos móviles están equipados con una variedad de sensores, como acelerómetros, giroscopios y GPS. Los desarrolladores deben considerar qué sensores requerirá su aplicación y cómo se utilizarán.</a:t>
            </a:r>
          </a:p>
        </p:txBody>
      </p:sp>
      <p:pic>
        <p:nvPicPr>
          <p:cNvPr id="6148" name="Picture 4" descr="Vector gratuito casa inteligente en estilo plano">
            <a:extLst>
              <a:ext uri="{FF2B5EF4-FFF2-40B4-BE49-F238E27FC236}">
                <a16:creationId xmlns:a16="http://schemas.microsoft.com/office/drawing/2014/main" id="{E752EC0E-3A80-B240-8195-EE8E09FF4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530" y="1245124"/>
            <a:ext cx="4231947" cy="42319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ómo saber si los sensores de tu móvil están fallando, y cómo solucionarlo">
            <a:extLst>
              <a:ext uri="{FF2B5EF4-FFF2-40B4-BE49-F238E27FC236}">
                <a16:creationId xmlns:a16="http://schemas.microsoft.com/office/drawing/2014/main" id="{709196B1-C63E-0BA3-B96B-815A694FBDA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96794" y="3759724"/>
            <a:ext cx="3385270" cy="190421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EA3A76D-B3D2-42CB-20A5-7DD312017484}"/>
              </a:ext>
            </a:extLst>
          </p:cNvPr>
          <p:cNvSpPr txBox="1"/>
          <p:nvPr/>
        </p:nvSpPr>
        <p:spPr>
          <a:xfrm>
            <a:off x="7079530" y="5477071"/>
            <a:ext cx="2641954" cy="307777"/>
          </a:xfrm>
          <a:prstGeom prst="rect">
            <a:avLst/>
          </a:prstGeom>
          <a:noFill/>
        </p:spPr>
        <p:txBody>
          <a:bodyPr wrap="square" rtlCol="0">
            <a:spAutoFit/>
          </a:bodyPr>
          <a:lstStyle/>
          <a:p>
            <a:r>
              <a:rPr lang="es-ES" dirty="0"/>
              <a:t>Fuente: </a:t>
            </a:r>
            <a:r>
              <a:rPr lang="es-ES" dirty="0" err="1"/>
              <a:t>freepik</a:t>
            </a:r>
            <a:endParaRPr lang="es-ES" dirty="0"/>
          </a:p>
        </p:txBody>
      </p:sp>
    </p:spTree>
    <p:extLst>
      <p:ext uri="{BB962C8B-B14F-4D97-AF65-F5344CB8AC3E}">
        <p14:creationId xmlns:p14="http://schemas.microsoft.com/office/powerpoint/2010/main" val="242215133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470</Words>
  <Application>Microsoft Office PowerPoint</Application>
  <PresentationFormat>Personalizado</PresentationFormat>
  <Paragraphs>44</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Bello</dc:creator>
  <cp:lastModifiedBy>Maryury Gonzalez Bonilla</cp:lastModifiedBy>
  <cp:revision>30</cp:revision>
  <dcterms:created xsi:type="dcterms:W3CDTF">2020-08-21T13:03:05Z</dcterms:created>
  <dcterms:modified xsi:type="dcterms:W3CDTF">2023-03-25T04:09:43Z</dcterms:modified>
</cp:coreProperties>
</file>