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59" r:id="rId4"/>
  </p:sldMasterIdLst>
  <p:notesMasterIdLst>
    <p:notesMasterId r:id="rId10"/>
  </p:notesMasterIdLst>
  <p:handoutMasterIdLst>
    <p:handoutMasterId r:id="rId11"/>
  </p:handoutMasterIdLst>
  <p:sldIdLst>
    <p:sldId id="260" r:id="rId5"/>
    <p:sldId id="261" r:id="rId6"/>
    <p:sldId id="262" r:id="rId7"/>
    <p:sldId id="263" r:id="rId8"/>
    <p:sldId id="264" r:id="rId9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101" d="100"/>
          <a:sy n="101" d="100"/>
        </p:scale>
        <p:origin x="166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2C5104-B160-49CA-BBEA-F89DC47F2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77B3F-59DC-4CD3-9EDD-457BB0F4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AD89C-BB88-48A3-A1C9-D13CF625B286}" type="datetimeFigureOut">
              <a:rPr lang="en-US" smtClean="0"/>
              <a:t>9/29/2019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4D80-1829-4047-8B70-CA13F85B2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C54F4-FD5F-49B3-9277-2EBC1373B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205A-E1E8-4792-BFE4-BDA0088545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9F21-8F1F-4129-8AEA-7EF5D9ADF331}" type="datetimeFigureOut">
              <a:rPr lang="en-US" smtClean="0"/>
              <a:t>9/29/2019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31BA-67D8-413F-A5DD-028125073D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8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26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50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28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46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31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8979" y="2226169"/>
            <a:ext cx="5938124" cy="2744326"/>
          </a:xfrm>
        </p:spPr>
        <p:txBody>
          <a:bodyPr anchor="b">
            <a:normAutofit/>
          </a:bodyPr>
          <a:lstStyle>
            <a:lvl1pPr algn="r">
              <a:defRPr sz="396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8979" y="4970499"/>
            <a:ext cx="5938124" cy="1592863"/>
          </a:xfrm>
        </p:spPr>
        <p:txBody>
          <a:bodyPr anchor="t">
            <a:normAutofit/>
          </a:bodyPr>
          <a:lstStyle>
            <a:lvl1pPr marL="0" indent="0" algn="r">
              <a:buNone/>
              <a:defRPr sz="1485" cap="all">
                <a:solidFill>
                  <a:schemeClr val="tx1"/>
                </a:solidFill>
              </a:defRPr>
            </a:lvl1pPr>
            <a:lvl2pPr marL="377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4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1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08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3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0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17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9360" y="6653321"/>
            <a:ext cx="1320165" cy="428202"/>
          </a:xfrm>
        </p:spPr>
        <p:txBody>
          <a:bodyPr/>
          <a:lstStyle/>
          <a:p>
            <a:fld id="{74929172-4BF7-429F-BA25-7E9D1A4215EE}" type="datetimeFigureOut">
              <a:rPr lang="en-US" noProof="0" smtClean="0"/>
              <a:t>9/29/2019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68979" y="6653321"/>
            <a:ext cx="4037515" cy="428202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52393" y="6653321"/>
            <a:ext cx="454713" cy="428202"/>
          </a:xfrm>
        </p:spPr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645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5363916"/>
            <a:ext cx="8358427" cy="642303"/>
          </a:xfrm>
        </p:spPr>
        <p:txBody>
          <a:bodyPr anchor="b">
            <a:normAutofit/>
          </a:bodyPr>
          <a:lstStyle>
            <a:lvl1pPr algn="l">
              <a:defRPr sz="198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1573" y="1056396"/>
            <a:ext cx="7226857" cy="358697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2" indent="0">
              <a:buNone/>
              <a:defRPr sz="1320"/>
            </a:lvl2pPr>
            <a:lvl3pPr marL="754385" indent="0">
              <a:buNone/>
              <a:defRPr sz="1320"/>
            </a:lvl3pPr>
            <a:lvl4pPr marL="1131577" indent="0">
              <a:buNone/>
              <a:defRPr sz="1320"/>
            </a:lvl4pPr>
            <a:lvl5pPr marL="1508770" indent="0">
              <a:buNone/>
              <a:defRPr sz="1320"/>
            </a:lvl5pPr>
            <a:lvl6pPr marL="1885962" indent="0">
              <a:buNone/>
              <a:defRPr sz="1320"/>
            </a:lvl6pPr>
            <a:lvl7pPr marL="2263154" indent="0">
              <a:buNone/>
              <a:defRPr sz="1320"/>
            </a:lvl7pPr>
            <a:lvl8pPr marL="2640347" indent="0">
              <a:buNone/>
              <a:defRPr sz="1320"/>
            </a:lvl8pPr>
            <a:lvl9pPr marL="3017540" indent="0">
              <a:buNone/>
              <a:defRPr sz="132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8" y="6006217"/>
            <a:ext cx="8358427" cy="559540"/>
          </a:xfrm>
        </p:spPr>
        <p:txBody>
          <a:bodyPr anchor="t">
            <a:normAutofit/>
          </a:bodyPr>
          <a:lstStyle>
            <a:lvl1pPr marL="0" indent="0">
              <a:buNone/>
              <a:defRPr sz="1155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9/29/2019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604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690884"/>
            <a:ext cx="8358427" cy="3540759"/>
          </a:xfrm>
        </p:spPr>
        <p:txBody>
          <a:bodyPr anchor="ctr">
            <a:normAutofit/>
          </a:bodyPr>
          <a:lstStyle>
            <a:lvl1pPr algn="l">
              <a:defRPr sz="264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922520"/>
            <a:ext cx="8358428" cy="16408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9/29/2019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30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446240" y="3108960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2827" y="933115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623" y="690884"/>
            <a:ext cx="7879079" cy="3108959"/>
          </a:xfrm>
        </p:spPr>
        <p:txBody>
          <a:bodyPr anchor="ctr">
            <a:normAutofit/>
          </a:bodyPr>
          <a:lstStyle>
            <a:lvl1pPr algn="l">
              <a:defRPr sz="264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5748" y="3799840"/>
            <a:ext cx="7704827" cy="4318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77192" indent="0">
              <a:buFontTx/>
              <a:buNone/>
              <a:defRPr/>
            </a:lvl2pPr>
            <a:lvl3pPr marL="754385" indent="0">
              <a:buFontTx/>
              <a:buNone/>
              <a:defRPr/>
            </a:lvl3pPr>
            <a:lvl4pPr marL="1131577" indent="0">
              <a:buFontTx/>
              <a:buNone/>
              <a:defRPr/>
            </a:lvl4pPr>
            <a:lvl5pPr marL="1508770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61" y="4922520"/>
            <a:ext cx="8375703" cy="16408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9/29/2019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376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9" y="3749725"/>
            <a:ext cx="8358426" cy="1664640"/>
          </a:xfrm>
        </p:spPr>
        <p:txBody>
          <a:bodyPr anchor="b">
            <a:normAutofit/>
          </a:bodyPr>
          <a:lstStyle>
            <a:lvl1pPr algn="l">
              <a:defRPr sz="264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5414365"/>
            <a:ext cx="8358426" cy="97512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9/29/2019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593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46240" y="3108960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2827" y="933115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18623" y="690884"/>
            <a:ext cx="7879079" cy="3108959"/>
          </a:xfrm>
        </p:spPr>
        <p:txBody>
          <a:bodyPr anchor="ctr">
            <a:normAutofit/>
          </a:bodyPr>
          <a:lstStyle>
            <a:lvl1pPr algn="l">
              <a:defRPr sz="264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87" y="4404360"/>
            <a:ext cx="8361735" cy="10075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98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5411893"/>
            <a:ext cx="8361735" cy="1151467"/>
          </a:xfrm>
        </p:spPr>
        <p:txBody>
          <a:bodyPr anchor="t">
            <a:normAutofit/>
          </a:bodyPr>
          <a:lstStyle>
            <a:lvl1pPr marL="0" indent="0" algn="l">
              <a:buNone/>
              <a:defRPr sz="1485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9/29/2019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334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690884"/>
            <a:ext cx="8358427" cy="31089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86" y="3972560"/>
            <a:ext cx="8358428" cy="949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1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922520"/>
            <a:ext cx="8358428" cy="1640840"/>
          </a:xfrm>
        </p:spPr>
        <p:txBody>
          <a:bodyPr anchor="t">
            <a:normAutofit/>
          </a:bodyPr>
          <a:lstStyle>
            <a:lvl1pPr marL="0" indent="0" algn="l">
              <a:buNone/>
              <a:defRPr sz="1485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9/29/2019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9956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9/29/2019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65786" y="690883"/>
            <a:ext cx="8358426" cy="1650436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541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409" y="690882"/>
            <a:ext cx="1780805" cy="5872481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690880"/>
            <a:ext cx="6461496" cy="5872480"/>
          </a:xfrm>
        </p:spPr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9/29/2019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62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9/29/2019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207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3749725"/>
            <a:ext cx="8358427" cy="1664640"/>
          </a:xfrm>
        </p:spPr>
        <p:txBody>
          <a:bodyPr anchor="b"/>
          <a:lstStyle>
            <a:lvl1pPr algn="l">
              <a:defRPr sz="3300" b="0" cap="all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4" y="5414365"/>
            <a:ext cx="8358428" cy="97512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all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9/29/2019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4788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8" y="2427676"/>
            <a:ext cx="4121151" cy="4135685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3063" y="2427679"/>
            <a:ext cx="4121149" cy="4135684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9/29/2019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57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8" y="2514037"/>
            <a:ext cx="3884970" cy="653097"/>
          </a:xfrm>
        </p:spPr>
        <p:txBody>
          <a:bodyPr anchor="b">
            <a:noAutofit/>
          </a:bodyPr>
          <a:lstStyle>
            <a:lvl1pPr marL="0" indent="0">
              <a:buNone/>
              <a:defRPr sz="2310" b="0"/>
            </a:lvl1pPr>
            <a:lvl2pPr marL="377192" indent="0">
              <a:buNone/>
              <a:defRPr sz="1650" b="1"/>
            </a:lvl2pPr>
            <a:lvl3pPr marL="754385" indent="0">
              <a:buNone/>
              <a:defRPr sz="1485" b="1"/>
            </a:lvl3pPr>
            <a:lvl4pPr marL="1131577" indent="0">
              <a:buNone/>
              <a:defRPr sz="1320" b="1"/>
            </a:lvl4pPr>
            <a:lvl5pPr marL="1508770" indent="0">
              <a:buNone/>
              <a:defRPr sz="1320" b="1"/>
            </a:lvl5pPr>
            <a:lvl6pPr marL="1885962" indent="0">
              <a:buNone/>
              <a:defRPr sz="1320" b="1"/>
            </a:lvl6pPr>
            <a:lvl7pPr marL="2263154" indent="0">
              <a:buNone/>
              <a:defRPr sz="1320" b="1"/>
            </a:lvl7pPr>
            <a:lvl8pPr marL="2640347" indent="0">
              <a:buNone/>
              <a:defRPr sz="1320" b="1"/>
            </a:lvl8pPr>
            <a:lvl9pPr marL="3017540" indent="0">
              <a:buNone/>
              <a:defRPr sz="132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786" y="3252895"/>
            <a:ext cx="4122461" cy="3310464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5" y="2523633"/>
            <a:ext cx="3896321" cy="653097"/>
          </a:xfrm>
        </p:spPr>
        <p:txBody>
          <a:bodyPr anchor="b">
            <a:noAutofit/>
          </a:bodyPr>
          <a:lstStyle>
            <a:lvl1pPr marL="0" indent="0">
              <a:buNone/>
              <a:defRPr sz="2310" b="0"/>
            </a:lvl1pPr>
            <a:lvl2pPr marL="377192" indent="0">
              <a:buNone/>
              <a:defRPr sz="1650" b="1"/>
            </a:lvl2pPr>
            <a:lvl3pPr marL="754385" indent="0">
              <a:buNone/>
              <a:defRPr sz="1485" b="1"/>
            </a:lvl3pPr>
            <a:lvl4pPr marL="1131577" indent="0">
              <a:buNone/>
              <a:defRPr sz="1320" b="1"/>
            </a:lvl4pPr>
            <a:lvl5pPr marL="1508770" indent="0">
              <a:buNone/>
              <a:defRPr sz="1320" b="1"/>
            </a:lvl5pPr>
            <a:lvl6pPr marL="1885962" indent="0">
              <a:buNone/>
              <a:defRPr sz="1320" b="1"/>
            </a:lvl6pPr>
            <a:lvl7pPr marL="2263154" indent="0">
              <a:buNone/>
              <a:defRPr sz="1320" b="1"/>
            </a:lvl7pPr>
            <a:lvl8pPr marL="2640347" indent="0">
              <a:buNone/>
              <a:defRPr sz="1320" b="1"/>
            </a:lvl8pPr>
            <a:lvl9pPr marL="3017540" indent="0">
              <a:buNone/>
              <a:defRPr sz="132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4375" y="3252895"/>
            <a:ext cx="4121151" cy="3310464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9/29/2019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687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9/29/2019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0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9/29/2019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545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5" y="2350911"/>
            <a:ext cx="3036730" cy="1554480"/>
          </a:xfrm>
        </p:spPr>
        <p:txBody>
          <a:bodyPr anchor="b">
            <a:normAutofit/>
          </a:bodyPr>
          <a:lstStyle>
            <a:lvl1pPr algn="l">
              <a:defRPr sz="198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766" y="690881"/>
            <a:ext cx="5089446" cy="5872480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5" y="3905391"/>
            <a:ext cx="3036730" cy="2072640"/>
          </a:xfrm>
        </p:spPr>
        <p:txBody>
          <a:bodyPr anchor="t">
            <a:normAutofit/>
          </a:bodyPr>
          <a:lstStyle>
            <a:lvl1pPr marL="0" indent="0">
              <a:buNone/>
              <a:defRPr sz="1320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9/29/2019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001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7" y="1813560"/>
            <a:ext cx="5085839" cy="1554480"/>
          </a:xfrm>
        </p:spPr>
        <p:txBody>
          <a:bodyPr anchor="b">
            <a:normAutofit/>
          </a:bodyPr>
          <a:lstStyle>
            <a:lvl1pPr algn="l">
              <a:defRPr sz="231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7409" y="1036320"/>
            <a:ext cx="2706804" cy="5181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2" indent="0">
              <a:buNone/>
              <a:defRPr sz="1320"/>
            </a:lvl2pPr>
            <a:lvl3pPr marL="754385" indent="0">
              <a:buNone/>
              <a:defRPr sz="1320"/>
            </a:lvl3pPr>
            <a:lvl4pPr marL="1131577" indent="0">
              <a:buNone/>
              <a:defRPr sz="1320"/>
            </a:lvl4pPr>
            <a:lvl5pPr marL="1508770" indent="0">
              <a:buNone/>
              <a:defRPr sz="1320"/>
            </a:lvl5pPr>
            <a:lvl6pPr marL="1885962" indent="0">
              <a:buNone/>
              <a:defRPr sz="1320"/>
            </a:lvl6pPr>
            <a:lvl7pPr marL="2263154" indent="0">
              <a:buNone/>
              <a:defRPr sz="1320"/>
            </a:lvl7pPr>
            <a:lvl8pPr marL="2640347" indent="0">
              <a:buNone/>
              <a:defRPr sz="1320"/>
            </a:lvl8pPr>
            <a:lvl9pPr marL="3017540" indent="0">
              <a:buNone/>
              <a:defRPr sz="132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7" y="3368040"/>
            <a:ext cx="5085839" cy="2072640"/>
          </a:xfrm>
        </p:spPr>
        <p:txBody>
          <a:bodyPr anchor="t">
            <a:normAutofit/>
          </a:bodyPr>
          <a:lstStyle>
            <a:lvl1pPr marL="0" indent="0">
              <a:buNone/>
              <a:defRPr sz="1485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9/29/2019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00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6" y="690883"/>
            <a:ext cx="8358426" cy="165043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2427679"/>
            <a:ext cx="8358426" cy="4135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86470" y="6653321"/>
            <a:ext cx="1320165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929172-4BF7-429F-BA25-7E9D1A4215EE}" type="datetimeFigureOut">
              <a:rPr lang="en-US" noProof="0" smtClean="0"/>
              <a:t>9/29/2019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787" y="6653321"/>
            <a:ext cx="6457819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502" y="6653321"/>
            <a:ext cx="454713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518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  <p:sldLayoutId id="2147484771" r:id="rId12"/>
    <p:sldLayoutId id="2147484772" r:id="rId13"/>
    <p:sldLayoutId id="2147484773" r:id="rId14"/>
    <p:sldLayoutId id="2147484774" r:id="rId15"/>
    <p:sldLayoutId id="2147484775" r:id="rId16"/>
    <p:sldLayoutId id="2147484776" r:id="rId17"/>
  </p:sldLayoutIdLst>
  <p:txStyles>
    <p:titleStyle>
      <a:lvl1pPr algn="l" defTabSz="377192" rtl="0" eaLnBrk="1" latinLnBrk="0" hangingPunct="1">
        <a:spcBef>
          <a:spcPct val="0"/>
        </a:spcBef>
        <a:buNone/>
        <a:defRPr sz="297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5745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48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12938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3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90130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15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73025" indent="-14144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50217" indent="-14144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74558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51751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28943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06136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2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5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7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7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62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54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47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4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90487" y="243657"/>
            <a:ext cx="3063991" cy="740627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Board roles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543CF-3BD4-40B0-BB18-006DCC4331CA}"/>
              </a:ext>
            </a:extLst>
          </p:cNvPr>
          <p:cNvSpPr/>
          <p:nvPr/>
        </p:nvSpPr>
        <p:spPr>
          <a:xfrm>
            <a:off x="4179534" y="1395256"/>
            <a:ext cx="1782000" cy="420296"/>
          </a:xfrm>
          <a:prstGeom prst="rect">
            <a:avLst/>
          </a:prstGeom>
          <a:solidFill>
            <a:schemeClr val="bg1"/>
          </a:solidFill>
          <a:ln w="12700" cap="rnd" cmpd="sng" algn="ctr">
            <a:solidFill>
              <a:schemeClr val="bg1">
                <a:lumMod val="85000"/>
              </a:schemeClr>
            </a:solidFill>
            <a:prstDash val="solid"/>
          </a:ln>
          <a:effectLst/>
          <a:scene3d>
            <a:camera prst="obliqueTopLeft"/>
            <a:lightRig rig="soft" dir="t"/>
          </a:scene3d>
          <a:sp3d extrusionH="190500" prstMaterial="matte">
            <a:contourClr>
              <a:prstClr val="black">
                <a:lumMod val="50000"/>
                <a:lumOff val="50000"/>
              </a:prstClr>
            </a:contourClr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715" tIns="4715" rIns="4715" bIns="44559" numCol="1" spcCol="1270" anchor="ctr" anchorCtr="0">
            <a:noAutofit/>
            <a:flatTx/>
          </a:bodyPr>
          <a:lstStyle/>
          <a:p>
            <a:pPr algn="ctr" defTabSz="33004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tx1"/>
                </a:solidFill>
              </a:rPr>
              <a:t>Charlie Nitschelm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9E0DDC-7979-4C1E-B741-9FACE317EF1B}"/>
              </a:ext>
            </a:extLst>
          </p:cNvPr>
          <p:cNvSpPr/>
          <p:nvPr/>
        </p:nvSpPr>
        <p:spPr>
          <a:xfrm>
            <a:off x="4179534" y="1778066"/>
            <a:ext cx="1782000" cy="181982"/>
          </a:xfrm>
          <a:prstGeom prst="rect">
            <a:avLst/>
          </a:prstGeom>
          <a:solidFill>
            <a:schemeClr val="tx1"/>
          </a:solidFill>
          <a:ln w="19050" cap="rnd" cmpd="sng" algn="ctr">
            <a:noFill/>
            <a:prstDash val="solid"/>
          </a:ln>
          <a:effectLst>
            <a:glow rad="254000">
              <a:schemeClr val="accent2">
                <a:satMod val="175000"/>
                <a:alpha val="10000"/>
              </a:schemeClr>
            </a:glow>
          </a:effectLst>
          <a:scene3d>
            <a:camera prst="obliqueTopLeft"/>
            <a:lightRig rig="brightRoom" dir="t"/>
          </a:scene3d>
          <a:sp3d extrusionH="88900"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860" tIns="4715" rIns="18860" bIns="4715" numCol="1" spcCol="1270" anchor="ctr" anchorCtr="0">
            <a:noAutofit/>
            <a:flatTx/>
          </a:bodyPr>
          <a:lstStyle/>
          <a:p>
            <a:pPr algn="ctr" defTabSz="33004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bg1"/>
                </a:solidFill>
              </a:rPr>
              <a:t>President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C3BFA00-5CFF-4812-A708-2096FD243265}"/>
              </a:ext>
            </a:extLst>
          </p:cNvPr>
          <p:cNvSpPr/>
          <p:nvPr/>
        </p:nvSpPr>
        <p:spPr>
          <a:xfrm>
            <a:off x="8180768" y="3273784"/>
            <a:ext cx="1502771" cy="420295"/>
          </a:xfrm>
          <a:prstGeom prst="rect">
            <a:avLst/>
          </a:prstGeom>
          <a:solidFill>
            <a:schemeClr val="bg1"/>
          </a:solidFill>
          <a:ln w="12700" cap="rnd" cmpd="sng" algn="ctr">
            <a:solidFill>
              <a:schemeClr val="bg1">
                <a:lumMod val="85000"/>
              </a:schemeClr>
            </a:solidFill>
            <a:prstDash val="solid"/>
          </a:ln>
          <a:effectLst/>
          <a:scene3d>
            <a:camera prst="obliqueTopLeft"/>
            <a:lightRig rig="soft" dir="t"/>
          </a:scene3d>
          <a:sp3d extrusionH="190500" prstMaterial="matte">
            <a:contourClr>
              <a:prstClr val="black">
                <a:lumMod val="50000"/>
                <a:lumOff val="50000"/>
              </a:prstClr>
            </a:contourClr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715" tIns="4715" rIns="4715" bIns="44559" numCol="1" spcCol="1270" anchor="ctr" anchorCtr="0">
            <a:noAutofit/>
            <a:flatTx/>
          </a:bodyPr>
          <a:lstStyle/>
          <a:p>
            <a:pPr algn="ctr" defTabSz="33004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tx1"/>
                </a:solidFill>
              </a:rPr>
              <a:t>Charlie Nitschelm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A9C73E7-71F4-48D4-A827-B69B02A26DCF}"/>
              </a:ext>
            </a:extLst>
          </p:cNvPr>
          <p:cNvSpPr/>
          <p:nvPr/>
        </p:nvSpPr>
        <p:spPr>
          <a:xfrm>
            <a:off x="8180768" y="3656595"/>
            <a:ext cx="1502771" cy="181982"/>
          </a:xfrm>
          <a:prstGeom prst="rect">
            <a:avLst/>
          </a:prstGeom>
          <a:solidFill>
            <a:schemeClr val="tx2"/>
          </a:solidFill>
          <a:ln w="19050" cap="rnd" cmpd="sng" algn="ctr">
            <a:noFill/>
            <a:prstDash val="solid"/>
          </a:ln>
          <a:effectLst>
            <a:glow rad="254000">
              <a:schemeClr val="accent2">
                <a:satMod val="175000"/>
                <a:alpha val="10000"/>
              </a:schemeClr>
            </a:glow>
          </a:effectLst>
          <a:scene3d>
            <a:camera prst="obliqueTopLeft"/>
            <a:lightRig rig="brightRoom" dir="t"/>
          </a:scene3d>
          <a:sp3d extrusionH="88900"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860" tIns="4715" rIns="18860" bIns="4715" numCol="1" spcCol="1270" anchor="ctr" anchorCtr="0">
            <a:noAutofit/>
            <a:flatTx/>
          </a:bodyPr>
          <a:lstStyle/>
          <a:p>
            <a:pPr algn="ctr" defTabSz="33004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bg1"/>
                </a:solidFill>
              </a:rPr>
              <a:t>Lead Engineer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35077" y="2768040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cxnSp>
        <p:nvCxnSpPr>
          <p:cNvPr id="102" name="Connector: Elbow 101" descr="decorative element">
            <a:extLst>
              <a:ext uri="{FF2B5EF4-FFF2-40B4-BE49-F238E27FC236}">
                <a16:creationId xmlns:a16="http://schemas.microsoft.com/office/drawing/2014/main" id="{80F86D22-CEA2-4A4D-87DC-3B49E4B5F94B}"/>
              </a:ext>
            </a:extLst>
          </p:cNvPr>
          <p:cNvCxnSpPr>
            <a:cxnSpLocks/>
            <a:stCxn id="116" idx="0"/>
            <a:endCxn id="19" idx="2"/>
          </p:cNvCxnSpPr>
          <p:nvPr/>
        </p:nvCxnSpPr>
        <p:spPr>
          <a:xfrm rot="5400000" flipH="1" flipV="1">
            <a:off x="2497611" y="700861"/>
            <a:ext cx="1313735" cy="3832111"/>
          </a:xfrm>
          <a:prstGeom prst="bentConnector3">
            <a:avLst>
              <a:gd name="adj1" fmla="val 20999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7737041" y="415796"/>
            <a:ext cx="2112004" cy="396350"/>
          </a:xfrm>
          <a:prstGeom prst="rect">
            <a:avLst/>
          </a:prstGeom>
          <a:effectLst/>
        </p:spPr>
        <p:txBody>
          <a:bodyPr vert="horz" lIns="75438" tIns="37719" rIns="75438" bIns="37719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solidFill>
                  <a:schemeClr val="tx2"/>
                </a:solidFill>
              </a:rPr>
              <a:t>UNH SEDS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4FACB6D-FDFF-4DDB-874A-B55E47CF4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7036" y="3273783"/>
            <a:ext cx="1502773" cy="564792"/>
            <a:chOff x="5016000" y="867284"/>
            <a:chExt cx="2160000" cy="684596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F7B1437-5FE7-4823-A6E3-6AD4C4B985BC}"/>
                </a:ext>
              </a:extLst>
            </p:cNvPr>
            <p:cNvSpPr/>
            <p:nvPr/>
          </p:nvSpPr>
          <p:spPr>
            <a:xfrm>
              <a:off x="5016000" y="867284"/>
              <a:ext cx="2160000" cy="509450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Thomas Collins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B379B19-AAD0-4DD6-A462-11EE1D1D0F82}"/>
                </a:ext>
              </a:extLst>
            </p:cNvPr>
            <p:cNvSpPr/>
            <p:nvPr/>
          </p:nvSpPr>
          <p:spPr>
            <a:xfrm>
              <a:off x="5016000" y="1331296"/>
              <a:ext cx="2160000" cy="220584"/>
            </a:xfrm>
            <a:prstGeom prst="rect">
              <a:avLst/>
            </a:prstGeom>
            <a:solidFill>
              <a:srgbClr val="FF0000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Vice President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DF9860C-8185-47F6-A576-D979FD3BB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54056" y="3273783"/>
            <a:ext cx="1502773" cy="564793"/>
            <a:chOff x="5016000" y="867283"/>
            <a:chExt cx="2160001" cy="68459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FFF805C-0528-44BA-8588-958A833750A4}"/>
                </a:ext>
              </a:extLst>
            </p:cNvPr>
            <p:cNvSpPr/>
            <p:nvPr/>
          </p:nvSpPr>
          <p:spPr>
            <a:xfrm>
              <a:off x="5016001" y="867283"/>
              <a:ext cx="2160000" cy="509449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Silas Johnson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8BFA05D-234C-4AF0-82BB-17C1475D3B59}"/>
                </a:ext>
              </a:extLst>
            </p:cNvPr>
            <p:cNvSpPr/>
            <p:nvPr/>
          </p:nvSpPr>
          <p:spPr>
            <a:xfrm>
              <a:off x="5016000" y="1331296"/>
              <a:ext cx="2160000" cy="220584"/>
            </a:xfrm>
            <a:prstGeom prst="rect">
              <a:avLst/>
            </a:prstGeom>
            <a:solidFill>
              <a:srgbClr val="FFC000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Safety Officer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6711A1C-AB16-4A09-9A1C-201217ED4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6034" y="3273783"/>
            <a:ext cx="1502772" cy="564792"/>
            <a:chOff x="5016000" y="867284"/>
            <a:chExt cx="2160000" cy="684596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B7E2C2C-7440-4A5D-9185-8BED923F4F9D}"/>
                </a:ext>
              </a:extLst>
            </p:cNvPr>
            <p:cNvSpPr/>
            <p:nvPr/>
          </p:nvSpPr>
          <p:spPr>
            <a:xfrm>
              <a:off x="5016000" y="867284"/>
              <a:ext cx="2160000" cy="509450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XXX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EA20801-21A2-482A-ABA8-2E43CD61945C}"/>
                </a:ext>
              </a:extLst>
            </p:cNvPr>
            <p:cNvSpPr/>
            <p:nvPr/>
          </p:nvSpPr>
          <p:spPr>
            <a:xfrm>
              <a:off x="5016000" y="1331296"/>
              <a:ext cx="2160000" cy="2205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Member at Large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8D29939-BB73-42BF-BDEA-6457957E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62926" y="3273783"/>
            <a:ext cx="1502772" cy="564792"/>
            <a:chOff x="5016000" y="867284"/>
            <a:chExt cx="2160000" cy="684596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88494B6-BEB6-4D0B-B2B9-24560CED3FD3}"/>
                </a:ext>
              </a:extLst>
            </p:cNvPr>
            <p:cNvSpPr/>
            <p:nvPr/>
          </p:nvSpPr>
          <p:spPr>
            <a:xfrm>
              <a:off x="5016000" y="867284"/>
              <a:ext cx="2160000" cy="509450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XXX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05272B4-332B-44C4-9E87-B0B689706C76}"/>
                </a:ext>
              </a:extLst>
            </p:cNvPr>
            <p:cNvSpPr/>
            <p:nvPr/>
          </p:nvSpPr>
          <p:spPr>
            <a:xfrm>
              <a:off x="5016000" y="1331296"/>
              <a:ext cx="2160000" cy="220584"/>
            </a:xfrm>
            <a:prstGeom prst="rect">
              <a:avLst/>
            </a:prstGeom>
            <a:solidFill>
              <a:srgbClr val="7030A0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Treasurer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9" name="Connector: Elbow 148" descr="decorative element">
            <a:extLst>
              <a:ext uri="{FF2B5EF4-FFF2-40B4-BE49-F238E27FC236}">
                <a16:creationId xmlns:a16="http://schemas.microsoft.com/office/drawing/2014/main" id="{4C48521E-CF29-4155-AADD-E91A0E8A7DB8}"/>
              </a:ext>
            </a:extLst>
          </p:cNvPr>
          <p:cNvCxnSpPr>
            <a:cxnSpLocks/>
            <a:stCxn id="119" idx="0"/>
            <a:endCxn id="19" idx="2"/>
          </p:cNvCxnSpPr>
          <p:nvPr/>
        </p:nvCxnSpPr>
        <p:spPr>
          <a:xfrm rot="5400000" flipH="1" flipV="1">
            <a:off x="3481121" y="1684371"/>
            <a:ext cx="1313735" cy="1865091"/>
          </a:xfrm>
          <a:prstGeom prst="bentConnector3">
            <a:avLst>
              <a:gd name="adj1" fmla="val 20818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 descr="decorative element">
            <a:extLst>
              <a:ext uri="{FF2B5EF4-FFF2-40B4-BE49-F238E27FC236}">
                <a16:creationId xmlns:a16="http://schemas.microsoft.com/office/drawing/2014/main" id="{21B6D7E3-1DDB-4704-9DE9-8A9E01DADDEE}"/>
              </a:ext>
            </a:extLst>
          </p:cNvPr>
          <p:cNvCxnSpPr>
            <a:cxnSpLocks/>
            <a:stCxn id="122" idx="0"/>
            <a:endCxn id="19" idx="2"/>
          </p:cNvCxnSpPr>
          <p:nvPr/>
        </p:nvCxnSpPr>
        <p:spPr>
          <a:xfrm rot="16200000" flipV="1">
            <a:off x="4417110" y="2613473"/>
            <a:ext cx="1313735" cy="6886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 descr="decorative element">
            <a:extLst>
              <a:ext uri="{FF2B5EF4-FFF2-40B4-BE49-F238E27FC236}">
                <a16:creationId xmlns:a16="http://schemas.microsoft.com/office/drawing/2014/main" id="{26F478F8-7597-4A32-A3A6-96284A9C6BB2}"/>
              </a:ext>
            </a:extLst>
          </p:cNvPr>
          <p:cNvCxnSpPr>
            <a:cxnSpLocks/>
            <a:stCxn id="125" idx="0"/>
            <a:endCxn id="19" idx="2"/>
          </p:cNvCxnSpPr>
          <p:nvPr/>
        </p:nvCxnSpPr>
        <p:spPr>
          <a:xfrm rot="16200000" flipV="1">
            <a:off x="5385556" y="1645027"/>
            <a:ext cx="1313735" cy="1943778"/>
          </a:xfrm>
          <a:prstGeom prst="bentConnector3">
            <a:avLst>
              <a:gd name="adj1" fmla="val 20817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 descr="decorative element">
            <a:extLst>
              <a:ext uri="{FF2B5EF4-FFF2-40B4-BE49-F238E27FC236}">
                <a16:creationId xmlns:a16="http://schemas.microsoft.com/office/drawing/2014/main" id="{766E93B9-440D-4391-9775-F136104E92A8}"/>
              </a:ext>
            </a:extLst>
          </p:cNvPr>
          <p:cNvCxnSpPr>
            <a:cxnSpLocks/>
            <a:stCxn id="127" idx="0"/>
            <a:endCxn id="19" idx="2"/>
          </p:cNvCxnSpPr>
          <p:nvPr/>
        </p:nvCxnSpPr>
        <p:spPr>
          <a:xfrm rot="16200000" flipV="1">
            <a:off x="6344476" y="686106"/>
            <a:ext cx="1313736" cy="3861620"/>
          </a:xfrm>
          <a:prstGeom prst="bentConnector3">
            <a:avLst>
              <a:gd name="adj1" fmla="val 20757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88EB14C-4E9C-4AA3-8C2A-789CE7F79234}"/>
              </a:ext>
            </a:extLst>
          </p:cNvPr>
          <p:cNvSpPr txBox="1"/>
          <p:nvPr/>
        </p:nvSpPr>
        <p:spPr>
          <a:xfrm>
            <a:off x="5076802" y="1963979"/>
            <a:ext cx="3257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Oversee the direction of the organization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Organize and direct weekly general meetings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Maintain contact with the club advisor, CEPS and SEDS USA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 and assist all board member activities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0720B16-DAB5-4A07-AFF3-CC96F08BCA2A}"/>
              </a:ext>
            </a:extLst>
          </p:cNvPr>
          <p:cNvSpPr txBox="1"/>
          <p:nvPr/>
        </p:nvSpPr>
        <p:spPr>
          <a:xfrm>
            <a:off x="8015260" y="3886200"/>
            <a:ext cx="18337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and oversee all engineering efforts within the organization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Assign, manage and advise all engineering project leads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Organize engineering timelines and project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Lead efforts for engineering succession from year-to-year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C1221FA-79E5-44F1-82C6-2DC372AB185D}"/>
              </a:ext>
            </a:extLst>
          </p:cNvPr>
          <p:cNvSpPr txBox="1"/>
          <p:nvPr/>
        </p:nvSpPr>
        <p:spPr>
          <a:xfrm>
            <a:off x="6078369" y="3886200"/>
            <a:ext cx="19728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Organize and implement finance initiatives for club and engineering use.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Write grant applications for CEPS, UNH, SEDS,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Maintain communication with our financial account advisor keeping a live financial standing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Continue a relationship with corporate or school sponsors for future business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145E2CD-EEB2-4B9D-9AF7-EDBA56EEA3F0}"/>
              </a:ext>
            </a:extLst>
          </p:cNvPr>
          <p:cNvSpPr txBox="1"/>
          <p:nvPr/>
        </p:nvSpPr>
        <p:spPr>
          <a:xfrm>
            <a:off x="4244584" y="3886200"/>
            <a:ext cx="1972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C620B15-12FC-4E50-8C4B-215724B8A98A}"/>
              </a:ext>
            </a:extLst>
          </p:cNvPr>
          <p:cNvSpPr txBox="1"/>
          <p:nvPr/>
        </p:nvSpPr>
        <p:spPr>
          <a:xfrm>
            <a:off x="4204652" y="3886199"/>
            <a:ext cx="19728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Facilitate shop structure and organization for welcoming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Ensure club dynamic and leads club bonding outing and activities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 all shop boards by communicating with the President and VP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Assist the President and other board members when needed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AEA51C3-C57F-4AB9-9470-0210FFAF9410}"/>
              </a:ext>
            </a:extLst>
          </p:cNvPr>
          <p:cNvSpPr txBox="1"/>
          <p:nvPr/>
        </p:nvSpPr>
        <p:spPr>
          <a:xfrm>
            <a:off x="2251815" y="3886199"/>
            <a:ext cx="19887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Organize and facilitate the safety needed for all operations within the club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Maintain contact with UNH safety officials, Chief of police, and the head of the fire department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37166EB-9E2C-41B4-8DBE-8C497289EC77}"/>
              </a:ext>
            </a:extLst>
          </p:cNvPr>
          <p:cNvSpPr txBox="1"/>
          <p:nvPr/>
        </p:nvSpPr>
        <p:spPr>
          <a:xfrm>
            <a:off x="261057" y="3886199"/>
            <a:ext cx="198874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ability to assume the roles of the President when asked/needed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Deals with and maintains communication with the UNH student organization (MUB) staff to maintain 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Explores new connections for the organization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Assists the President with general meetings and any delegated tasks</a:t>
            </a:r>
          </a:p>
        </p:txBody>
      </p:sp>
    </p:spTree>
    <p:extLst>
      <p:ext uri="{BB962C8B-B14F-4D97-AF65-F5344CB8AC3E}">
        <p14:creationId xmlns:p14="http://schemas.microsoft.com/office/powerpoint/2010/main" val="4193948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285639" y="681271"/>
            <a:ext cx="2885686" cy="396350"/>
          </a:xfrm>
        </p:spPr>
        <p:txBody>
          <a:bodyPr>
            <a:noAutofit/>
          </a:bodyPr>
          <a:lstStyle/>
          <a:p>
            <a:pPr algn="ctr"/>
            <a:r>
              <a:rPr lang="en-US" sz="2310" dirty="0">
                <a:solidFill>
                  <a:schemeClr val="tx2"/>
                </a:solidFill>
              </a:rPr>
              <a:t>Engineering goals</a:t>
            </a:r>
            <a:br>
              <a:rPr lang="en-US" sz="2310" dirty="0">
                <a:solidFill>
                  <a:schemeClr val="tx2"/>
                </a:solidFill>
              </a:rPr>
            </a:br>
            <a:r>
              <a:rPr lang="en-US" sz="1485" dirty="0">
                <a:solidFill>
                  <a:schemeClr val="tx2"/>
                </a:solidFill>
              </a:rPr>
              <a:t>2019-2020</a:t>
            </a:r>
            <a:endParaRPr lang="en-US" sz="2310" dirty="0">
              <a:solidFill>
                <a:schemeClr val="tx2"/>
              </a:solidFill>
            </a:endParaRPr>
          </a:p>
        </p:txBody>
      </p: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7969863" y="681271"/>
            <a:ext cx="1407444" cy="396350"/>
          </a:xfrm>
          <a:prstGeom prst="rect">
            <a:avLst/>
          </a:prstGeom>
          <a:effectLst/>
        </p:spPr>
        <p:txBody>
          <a:bodyPr vert="horz" lIns="75438" tIns="37719" rIns="75438" bIns="37719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10" dirty="0">
                <a:solidFill>
                  <a:schemeClr val="tx2"/>
                </a:solidFill>
              </a:rPr>
              <a:t>UNH SEDS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5D3AB7-DC29-4013-9023-6B30F99DEBB5}"/>
              </a:ext>
            </a:extLst>
          </p:cNvPr>
          <p:cNvSpPr txBox="1"/>
          <p:nvPr/>
        </p:nvSpPr>
        <p:spPr>
          <a:xfrm>
            <a:off x="931028" y="1695917"/>
            <a:ext cx="2695259" cy="54938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An optimized and certified Hybrid Rocket Engine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0A84CE-245B-425F-A103-0489376D4B68}"/>
              </a:ext>
            </a:extLst>
          </p:cNvPr>
          <p:cNvSpPr txBox="1"/>
          <p:nvPr/>
        </p:nvSpPr>
        <p:spPr>
          <a:xfrm>
            <a:off x="931028" y="2464282"/>
            <a:ext cx="2695259" cy="54938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 test-proven rocket engine gimbal system (2 year plan)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C613385-B24D-4B49-B2EF-F7C7EEBD0114}"/>
              </a:ext>
            </a:extLst>
          </p:cNvPr>
          <p:cNvSpPr txBox="1"/>
          <p:nvPr/>
        </p:nvSpPr>
        <p:spPr>
          <a:xfrm>
            <a:off x="931028" y="3992730"/>
            <a:ext cx="2695259" cy="5493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An optimized, beautifully integrated tested rocket frame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02AFBFC-4FC2-4318-B51A-40C00992690B}"/>
              </a:ext>
            </a:extLst>
          </p:cNvPr>
          <p:cNvSpPr txBox="1"/>
          <p:nvPr/>
        </p:nvSpPr>
        <p:spPr>
          <a:xfrm>
            <a:off x="931027" y="4756394"/>
            <a:ext cx="2695259" cy="54938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 beautiful, yet amazingly complex flight computer system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BC204C1-B79F-4D31-99D5-2BA55A69A9DB}"/>
              </a:ext>
            </a:extLst>
          </p:cNvPr>
          <p:cNvSpPr txBox="1"/>
          <p:nvPr/>
        </p:nvSpPr>
        <p:spPr>
          <a:xfrm>
            <a:off x="931026" y="5520061"/>
            <a:ext cx="2695259" cy="54938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 ROBUST payload ejection and flight recovery system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5080DA4-D690-441D-93A8-5FF10FE7C274}"/>
              </a:ext>
            </a:extLst>
          </p:cNvPr>
          <p:cNvSpPr txBox="1"/>
          <p:nvPr/>
        </p:nvSpPr>
        <p:spPr>
          <a:xfrm>
            <a:off x="931028" y="3229064"/>
            <a:ext cx="2695259" cy="5493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 well-designed and safe testing site for all operations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510CE4-36DC-45B0-B12E-506FAFFCAEBA}"/>
              </a:ext>
            </a:extLst>
          </p:cNvPr>
          <p:cNvSpPr txBox="1"/>
          <p:nvPr/>
        </p:nvSpPr>
        <p:spPr>
          <a:xfrm>
            <a:off x="3910323" y="2049889"/>
            <a:ext cx="3090705" cy="549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/>
              <a:t>A seamless propulsion assembly with autonomous, real-time control (2021)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B5DE28D-C854-4554-8026-9DDDA0D78449}"/>
              </a:ext>
            </a:extLst>
          </p:cNvPr>
          <p:cNvSpPr txBox="1"/>
          <p:nvPr/>
        </p:nvSpPr>
        <p:spPr>
          <a:xfrm>
            <a:off x="4033996" y="5118678"/>
            <a:ext cx="2917423" cy="549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/>
              <a:t>A complete navigation, control and recovery rocket electrical system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559A714-9272-4853-8553-87FC21DFD7F4}"/>
              </a:ext>
            </a:extLst>
          </p:cNvPr>
          <p:cNvSpPr txBox="1"/>
          <p:nvPr/>
        </p:nvSpPr>
        <p:spPr>
          <a:xfrm>
            <a:off x="7627464" y="3427579"/>
            <a:ext cx="2092241" cy="701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980" dirty="0"/>
              <a:t>New Hampshire’s first Hybrid Rocket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190B44-E811-4217-84DF-03CECB2DEBA5}"/>
              </a:ext>
            </a:extLst>
          </p:cNvPr>
          <p:cNvCxnSpPr>
            <a:cxnSpLocks/>
            <a:stCxn id="3" idx="3"/>
            <a:endCxn id="91" idx="1"/>
          </p:cNvCxnSpPr>
          <p:nvPr/>
        </p:nvCxnSpPr>
        <p:spPr>
          <a:xfrm>
            <a:off x="3626287" y="1970608"/>
            <a:ext cx="284036" cy="353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2A0A60F-6CE6-4675-B556-296C960DD3BA}"/>
              </a:ext>
            </a:extLst>
          </p:cNvPr>
          <p:cNvCxnSpPr>
            <a:cxnSpLocks/>
            <a:stCxn id="79" idx="3"/>
            <a:endCxn id="91" idx="1"/>
          </p:cNvCxnSpPr>
          <p:nvPr/>
        </p:nvCxnSpPr>
        <p:spPr>
          <a:xfrm flipV="1">
            <a:off x="3626287" y="2324580"/>
            <a:ext cx="284036" cy="414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F523386-286F-4AB7-B85A-AAADDD74CECE}"/>
              </a:ext>
            </a:extLst>
          </p:cNvPr>
          <p:cNvCxnSpPr>
            <a:cxnSpLocks/>
            <a:stCxn id="88" idx="3"/>
            <a:endCxn id="91" idx="1"/>
          </p:cNvCxnSpPr>
          <p:nvPr/>
        </p:nvCxnSpPr>
        <p:spPr>
          <a:xfrm flipV="1">
            <a:off x="3626287" y="2324580"/>
            <a:ext cx="284036" cy="117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608B507-570C-4398-9E2E-99D4FE44A2DB}"/>
              </a:ext>
            </a:extLst>
          </p:cNvPr>
          <p:cNvCxnSpPr>
            <a:cxnSpLocks/>
            <a:stCxn id="80" idx="3"/>
            <a:endCxn id="91" idx="1"/>
          </p:cNvCxnSpPr>
          <p:nvPr/>
        </p:nvCxnSpPr>
        <p:spPr>
          <a:xfrm flipV="1">
            <a:off x="3626287" y="2324580"/>
            <a:ext cx="284036" cy="1942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2F94221-1FA8-466F-8058-B71D6D3B90F9}"/>
              </a:ext>
            </a:extLst>
          </p:cNvPr>
          <p:cNvCxnSpPr>
            <a:cxnSpLocks/>
            <a:stCxn id="81" idx="3"/>
            <a:endCxn id="91" idx="1"/>
          </p:cNvCxnSpPr>
          <p:nvPr/>
        </p:nvCxnSpPr>
        <p:spPr>
          <a:xfrm flipV="1">
            <a:off x="3626286" y="2324580"/>
            <a:ext cx="284037" cy="270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021823-6076-4FF4-B2E4-EFAC09A1CB40}"/>
              </a:ext>
            </a:extLst>
          </p:cNvPr>
          <p:cNvCxnSpPr>
            <a:cxnSpLocks/>
            <a:stCxn id="82" idx="3"/>
            <a:endCxn id="92" idx="1"/>
          </p:cNvCxnSpPr>
          <p:nvPr/>
        </p:nvCxnSpPr>
        <p:spPr>
          <a:xfrm flipV="1">
            <a:off x="3626285" y="5393369"/>
            <a:ext cx="407711" cy="401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F844689-6EF9-4350-8B23-52A8F5424A88}"/>
              </a:ext>
            </a:extLst>
          </p:cNvPr>
          <p:cNvCxnSpPr>
            <a:cxnSpLocks/>
            <a:stCxn id="81" idx="3"/>
            <a:endCxn id="92" idx="1"/>
          </p:cNvCxnSpPr>
          <p:nvPr/>
        </p:nvCxnSpPr>
        <p:spPr>
          <a:xfrm>
            <a:off x="3626286" y="5031085"/>
            <a:ext cx="407710" cy="362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0944492-9974-4B08-AB26-49CAE125E5F8}"/>
              </a:ext>
            </a:extLst>
          </p:cNvPr>
          <p:cNvCxnSpPr>
            <a:cxnSpLocks/>
            <a:stCxn id="80" idx="3"/>
            <a:endCxn id="92" idx="1"/>
          </p:cNvCxnSpPr>
          <p:nvPr/>
        </p:nvCxnSpPr>
        <p:spPr>
          <a:xfrm>
            <a:off x="3626287" y="4267421"/>
            <a:ext cx="407709" cy="1125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F4AB7E1-BD15-4554-8C5D-04B5CD782D44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>
            <a:off x="3626287" y="3503755"/>
            <a:ext cx="407709" cy="188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38EEBA7-E493-4A12-9E7C-881758320944}"/>
              </a:ext>
            </a:extLst>
          </p:cNvPr>
          <p:cNvCxnSpPr>
            <a:cxnSpLocks/>
            <a:stCxn id="91" idx="3"/>
            <a:endCxn id="93" idx="1"/>
          </p:cNvCxnSpPr>
          <p:nvPr/>
        </p:nvCxnSpPr>
        <p:spPr>
          <a:xfrm>
            <a:off x="7001028" y="2324580"/>
            <a:ext cx="626436" cy="1453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D42304D-EF0A-48D7-AC32-75B381FB8C7B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 flipV="1">
            <a:off x="6951419" y="3778445"/>
            <a:ext cx="676045" cy="1614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1932B24-A914-47A0-B83D-0C371870FA23}"/>
              </a:ext>
            </a:extLst>
          </p:cNvPr>
          <p:cNvCxnSpPr>
            <a:cxnSpLocks/>
            <a:stCxn id="88" idx="3"/>
            <a:endCxn id="93" idx="1"/>
          </p:cNvCxnSpPr>
          <p:nvPr/>
        </p:nvCxnSpPr>
        <p:spPr>
          <a:xfrm>
            <a:off x="3626287" y="3503755"/>
            <a:ext cx="4001177" cy="274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6BFF292-C6D6-4E4A-A99A-CD33694D6C07}"/>
              </a:ext>
            </a:extLst>
          </p:cNvPr>
          <p:cNvCxnSpPr>
            <a:cxnSpLocks/>
            <a:stCxn id="80" idx="3"/>
            <a:endCxn id="93" idx="1"/>
          </p:cNvCxnSpPr>
          <p:nvPr/>
        </p:nvCxnSpPr>
        <p:spPr>
          <a:xfrm flipV="1">
            <a:off x="3626287" y="3778445"/>
            <a:ext cx="4001177" cy="488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A6134AAE-0374-4139-9D60-201B4DAC8FB2}"/>
              </a:ext>
            </a:extLst>
          </p:cNvPr>
          <p:cNvSpPr/>
          <p:nvPr/>
        </p:nvSpPr>
        <p:spPr>
          <a:xfrm>
            <a:off x="458624" y="4083986"/>
            <a:ext cx="358880" cy="350708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/>
          </a:p>
        </p:txBody>
      </p:sp>
      <p:sp>
        <p:nvSpPr>
          <p:cNvPr id="139" name="Star: 5 Points 138">
            <a:extLst>
              <a:ext uri="{FF2B5EF4-FFF2-40B4-BE49-F238E27FC236}">
                <a16:creationId xmlns:a16="http://schemas.microsoft.com/office/drawing/2014/main" id="{324A2BA8-C80B-41CF-913C-3B3E8EC8AE08}"/>
              </a:ext>
            </a:extLst>
          </p:cNvPr>
          <p:cNvSpPr/>
          <p:nvPr/>
        </p:nvSpPr>
        <p:spPr>
          <a:xfrm>
            <a:off x="458624" y="3319045"/>
            <a:ext cx="358880" cy="350708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C0CC09B-754B-4D6D-A662-9CB96F2EF246}"/>
              </a:ext>
            </a:extLst>
          </p:cNvPr>
          <p:cNvGrpSpPr/>
          <p:nvPr/>
        </p:nvGrpSpPr>
        <p:grpSpPr>
          <a:xfrm>
            <a:off x="2291040" y="6533057"/>
            <a:ext cx="6329272" cy="218566"/>
            <a:chOff x="693588" y="6385235"/>
            <a:chExt cx="2930464" cy="108000"/>
          </a:xfrm>
        </p:grpSpPr>
        <p:sp>
          <p:nvSpPr>
            <p:cNvPr id="40" name="Rectangle 39" descr="decorative element">
              <a:extLst>
                <a:ext uri="{FF2B5EF4-FFF2-40B4-BE49-F238E27FC236}">
                  <a16:creationId xmlns:a16="http://schemas.microsoft.com/office/drawing/2014/main" id="{ED371DE1-58D0-4BCD-A30F-F912F88E4899}"/>
                </a:ext>
              </a:extLst>
            </p:cNvPr>
            <p:cNvSpPr/>
            <p:nvPr/>
          </p:nvSpPr>
          <p:spPr>
            <a:xfrm>
              <a:off x="1468866" y="6385235"/>
              <a:ext cx="108000" cy="10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 descr="decorative element">
              <a:extLst>
                <a:ext uri="{FF2B5EF4-FFF2-40B4-BE49-F238E27FC236}">
                  <a16:creationId xmlns:a16="http://schemas.microsoft.com/office/drawing/2014/main" id="{13E819F3-94D1-47EC-B9F2-FEDF0DD8A0F1}"/>
                </a:ext>
              </a:extLst>
            </p:cNvPr>
            <p:cNvSpPr/>
            <p:nvPr/>
          </p:nvSpPr>
          <p:spPr>
            <a:xfrm>
              <a:off x="693588" y="6385235"/>
              <a:ext cx="10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 descr="decorative element">
              <a:extLst>
                <a:ext uri="{FF2B5EF4-FFF2-40B4-BE49-F238E27FC236}">
                  <a16:creationId xmlns:a16="http://schemas.microsoft.com/office/drawing/2014/main" id="{E1BF5307-5216-4D73-8115-98BC7B55AC18}"/>
                </a:ext>
              </a:extLst>
            </p:cNvPr>
            <p:cNvSpPr/>
            <p:nvPr/>
          </p:nvSpPr>
          <p:spPr>
            <a:xfrm>
              <a:off x="834529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Propulsion</a:t>
              </a:r>
            </a:p>
          </p:txBody>
        </p:sp>
        <p:sp>
          <p:nvSpPr>
            <p:cNvPr id="43" name="Rectangle 42" descr="decorative element">
              <a:extLst>
                <a:ext uri="{FF2B5EF4-FFF2-40B4-BE49-F238E27FC236}">
                  <a16:creationId xmlns:a16="http://schemas.microsoft.com/office/drawing/2014/main" id="{C1DF07CB-DF71-46D3-80D4-644D57BE4E67}"/>
                </a:ext>
              </a:extLst>
            </p:cNvPr>
            <p:cNvSpPr/>
            <p:nvPr/>
          </p:nvSpPr>
          <p:spPr>
            <a:xfrm>
              <a:off x="1611620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44" name="Rectangle 43" descr="decorative element">
              <a:extLst>
                <a:ext uri="{FF2B5EF4-FFF2-40B4-BE49-F238E27FC236}">
                  <a16:creationId xmlns:a16="http://schemas.microsoft.com/office/drawing/2014/main" id="{C6C8A0DA-E887-47AD-B448-356BF6F8128B}"/>
                </a:ext>
              </a:extLst>
            </p:cNvPr>
            <p:cNvSpPr/>
            <p:nvPr/>
          </p:nvSpPr>
          <p:spPr>
            <a:xfrm>
              <a:off x="2994703" y="6385235"/>
              <a:ext cx="10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 descr="decorative element">
              <a:extLst>
                <a:ext uri="{FF2B5EF4-FFF2-40B4-BE49-F238E27FC236}">
                  <a16:creationId xmlns:a16="http://schemas.microsoft.com/office/drawing/2014/main" id="{513B8281-E08C-49CE-9A4D-0F31AEAEBA31}"/>
                </a:ext>
              </a:extLst>
            </p:cNvPr>
            <p:cNvSpPr/>
            <p:nvPr/>
          </p:nvSpPr>
          <p:spPr>
            <a:xfrm>
              <a:off x="2256676" y="6385235"/>
              <a:ext cx="10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 descr="decorative element">
              <a:extLst>
                <a:ext uri="{FF2B5EF4-FFF2-40B4-BE49-F238E27FC236}">
                  <a16:creationId xmlns:a16="http://schemas.microsoft.com/office/drawing/2014/main" id="{53915F2D-FE92-4671-8262-9D84702E9161}"/>
                </a:ext>
              </a:extLst>
            </p:cNvPr>
            <p:cNvSpPr/>
            <p:nvPr/>
          </p:nvSpPr>
          <p:spPr>
            <a:xfrm>
              <a:off x="2399424" y="6385237"/>
              <a:ext cx="260939" cy="107996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Avionics</a:t>
              </a:r>
            </a:p>
          </p:txBody>
        </p:sp>
        <p:sp>
          <p:nvSpPr>
            <p:cNvPr id="48" name="Rectangle 47" descr="decorative element">
              <a:extLst>
                <a:ext uri="{FF2B5EF4-FFF2-40B4-BE49-F238E27FC236}">
                  <a16:creationId xmlns:a16="http://schemas.microsoft.com/office/drawing/2014/main" id="{5F7DF463-90E1-4EB4-9CC1-CDB423A17624}"/>
                </a:ext>
              </a:extLst>
            </p:cNvPr>
            <p:cNvSpPr/>
            <p:nvPr/>
          </p:nvSpPr>
          <p:spPr>
            <a:xfrm>
              <a:off x="3137453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4478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350094" y="272800"/>
            <a:ext cx="3914248" cy="740627"/>
          </a:xfrm>
        </p:spPr>
        <p:txBody>
          <a:bodyPr>
            <a:noAutofit/>
          </a:bodyPr>
          <a:lstStyle/>
          <a:p>
            <a:pPr algn="ctr"/>
            <a:r>
              <a:rPr lang="en-US" sz="2310" dirty="0">
                <a:solidFill>
                  <a:schemeClr val="tx2"/>
                </a:solidFill>
              </a:rPr>
              <a:t>Engineering SECTION GOALS</a:t>
            </a:r>
            <a:br>
              <a:rPr lang="en-US" sz="2310" dirty="0">
                <a:solidFill>
                  <a:schemeClr val="tx2"/>
                </a:solidFill>
              </a:rPr>
            </a:br>
            <a:r>
              <a:rPr lang="en-US" sz="1485" dirty="0">
                <a:solidFill>
                  <a:srgbClr val="18276C"/>
                </a:solidFill>
              </a:rPr>
              <a:t>2019-2020 Senior Design</a:t>
            </a:r>
            <a:endParaRPr lang="en-US" sz="2310" dirty="0">
              <a:solidFill>
                <a:schemeClr val="tx2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B70B1D5-F5F8-429D-818A-E1CFA491E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16919" y="1737629"/>
            <a:ext cx="1143942" cy="449136"/>
            <a:chOff x="2810778" y="3090121"/>
            <a:chExt cx="1386596" cy="5444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964EBE-33D8-40BB-B16A-3066802FB416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Charlie Nitschelm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CA4BC2-1846-46B3-9533-96FEFE089BA1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Propulsion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47599" y="1737629"/>
            <a:ext cx="1145358" cy="449136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Thomas Collins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Frame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37165" y="1737629"/>
            <a:ext cx="1143899" cy="449136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Lucas Simmonds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Avionics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93443" y="1737629"/>
            <a:ext cx="1144735" cy="449136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Silas Johnson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Operations</a:t>
              </a:r>
            </a:p>
          </p:txBody>
        </p:sp>
      </p:grpSp>
      <p:cxnSp>
        <p:nvCxnSpPr>
          <p:cNvPr id="83" name="Straight Connector 82" descr="decorative element">
            <a:extLst>
              <a:ext uri="{FF2B5EF4-FFF2-40B4-BE49-F238E27FC236}">
                <a16:creationId xmlns:a16="http://schemas.microsoft.com/office/drawing/2014/main" id="{6B7B494C-8888-457E-82D1-32EE6B401023}"/>
              </a:ext>
            </a:extLst>
          </p:cNvPr>
          <p:cNvCxnSpPr/>
          <p:nvPr/>
        </p:nvCxnSpPr>
        <p:spPr>
          <a:xfrm>
            <a:off x="1882670" y="2222367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 descr="decorative element">
            <a:extLst>
              <a:ext uri="{FF2B5EF4-FFF2-40B4-BE49-F238E27FC236}">
                <a16:creationId xmlns:a16="http://schemas.microsoft.com/office/drawing/2014/main" id="{215A627E-A616-4B35-A822-BCD857D053E8}"/>
              </a:ext>
            </a:extLst>
          </p:cNvPr>
          <p:cNvCxnSpPr/>
          <p:nvPr/>
        </p:nvCxnSpPr>
        <p:spPr>
          <a:xfrm>
            <a:off x="4313009" y="2208652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 descr="decorative element">
            <a:extLst>
              <a:ext uri="{FF2B5EF4-FFF2-40B4-BE49-F238E27FC236}">
                <a16:creationId xmlns:a16="http://schemas.microsoft.com/office/drawing/2014/main" id="{499176F8-BEEF-4A37-97C9-A7E8592211E9}"/>
              </a:ext>
            </a:extLst>
          </p:cNvPr>
          <p:cNvCxnSpPr/>
          <p:nvPr/>
        </p:nvCxnSpPr>
        <p:spPr>
          <a:xfrm>
            <a:off x="6301897" y="2208652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 descr="decorative element">
            <a:extLst>
              <a:ext uri="{FF2B5EF4-FFF2-40B4-BE49-F238E27FC236}">
                <a16:creationId xmlns:a16="http://schemas.microsoft.com/office/drawing/2014/main" id="{E0A5E395-38A3-4ED8-A1C1-7892BF5B1BE1}"/>
              </a:ext>
            </a:extLst>
          </p:cNvPr>
          <p:cNvCxnSpPr/>
          <p:nvPr/>
        </p:nvCxnSpPr>
        <p:spPr>
          <a:xfrm>
            <a:off x="8657837" y="2208652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 descr="decorative element">
            <a:extLst>
              <a:ext uri="{FF2B5EF4-FFF2-40B4-BE49-F238E27FC236}">
                <a16:creationId xmlns:a16="http://schemas.microsoft.com/office/drawing/2014/main" id="{BC24AD9F-130E-4ECB-9C70-2B3233EBF4A4}"/>
              </a:ext>
            </a:extLst>
          </p:cNvPr>
          <p:cNvSpPr/>
          <p:nvPr/>
        </p:nvSpPr>
        <p:spPr>
          <a:xfrm>
            <a:off x="8610642" y="1645946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215D57-115E-4EA6-82EB-CB2CD22D4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35433" y="630322"/>
            <a:ext cx="1782000" cy="421931"/>
            <a:chOff x="5016000" y="1040449"/>
            <a:chExt cx="2160000" cy="511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2543CF-3BD4-40B0-BB18-006DCC4331CA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E0DDC-7979-4C1E-B741-9FACE317EF1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Lead Engineer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90976" y="1050619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cxnSp>
        <p:nvCxnSpPr>
          <p:cNvPr id="96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  <a:stCxn id="95" idx="4"/>
            <a:endCxn id="94" idx="0"/>
          </p:cNvCxnSpPr>
          <p:nvPr/>
        </p:nvCxnSpPr>
        <p:spPr>
          <a:xfrm rot="16200000" flipH="1">
            <a:off x="6729932" y="-281961"/>
            <a:ext cx="524409" cy="333140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 descr="decorative element">
            <a:extLst>
              <a:ext uri="{FF2B5EF4-FFF2-40B4-BE49-F238E27FC236}">
                <a16:creationId xmlns:a16="http://schemas.microsoft.com/office/drawing/2014/main" id="{98000C8A-C564-4106-9005-252681A7FDFB}"/>
              </a:ext>
            </a:extLst>
          </p:cNvPr>
          <p:cNvCxnSpPr>
            <a:cxnSpLocks/>
          </p:cNvCxnSpPr>
          <p:nvPr/>
        </p:nvCxnSpPr>
        <p:spPr>
          <a:xfrm>
            <a:off x="4313009" y="1389739"/>
            <a:ext cx="0" cy="25620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 descr="decorative element">
            <a:extLst>
              <a:ext uri="{FF2B5EF4-FFF2-40B4-BE49-F238E27FC236}">
                <a16:creationId xmlns:a16="http://schemas.microsoft.com/office/drawing/2014/main" id="{92CA40FF-E75F-4233-A382-4E9DE1FACF8D}"/>
              </a:ext>
            </a:extLst>
          </p:cNvPr>
          <p:cNvCxnSpPr>
            <a:cxnSpLocks/>
          </p:cNvCxnSpPr>
          <p:nvPr/>
        </p:nvCxnSpPr>
        <p:spPr>
          <a:xfrm>
            <a:off x="6217433" y="1383450"/>
            <a:ext cx="0" cy="26249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 descr="decorative element">
            <a:extLst>
              <a:ext uri="{FF2B5EF4-FFF2-40B4-BE49-F238E27FC236}">
                <a16:creationId xmlns:a16="http://schemas.microsoft.com/office/drawing/2014/main" id="{80F86D22-CEA2-4A4D-87DC-3B49E4B5F94B}"/>
              </a:ext>
            </a:extLst>
          </p:cNvPr>
          <p:cNvCxnSpPr>
            <a:cxnSpLocks/>
            <a:endCxn id="95" idx="4"/>
          </p:cNvCxnSpPr>
          <p:nvPr/>
        </p:nvCxnSpPr>
        <p:spPr>
          <a:xfrm flipV="1">
            <a:off x="1902000" y="1121537"/>
            <a:ext cx="3424435" cy="261914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 descr="decorative element">
            <a:extLst>
              <a:ext uri="{FF2B5EF4-FFF2-40B4-BE49-F238E27FC236}">
                <a16:creationId xmlns:a16="http://schemas.microsoft.com/office/drawing/2014/main" id="{17E87D94-195E-419C-9249-408C5C34A97F}"/>
              </a:ext>
            </a:extLst>
          </p:cNvPr>
          <p:cNvCxnSpPr>
            <a:cxnSpLocks/>
          </p:cNvCxnSpPr>
          <p:nvPr/>
        </p:nvCxnSpPr>
        <p:spPr>
          <a:xfrm>
            <a:off x="1894675" y="1389739"/>
            <a:ext cx="0" cy="21975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C0CC09B-754B-4D6D-A662-9CB96F2EF246}"/>
              </a:ext>
            </a:extLst>
          </p:cNvPr>
          <p:cNvGrpSpPr/>
          <p:nvPr/>
        </p:nvGrpSpPr>
        <p:grpSpPr>
          <a:xfrm>
            <a:off x="1542744" y="6924828"/>
            <a:ext cx="7908552" cy="218566"/>
            <a:chOff x="519002" y="6385235"/>
            <a:chExt cx="3661670" cy="108000"/>
          </a:xfrm>
        </p:grpSpPr>
        <p:sp>
          <p:nvSpPr>
            <p:cNvPr id="189" name="Rectangle 188" descr="decorative element">
              <a:extLst>
                <a:ext uri="{FF2B5EF4-FFF2-40B4-BE49-F238E27FC236}">
                  <a16:creationId xmlns:a16="http://schemas.microsoft.com/office/drawing/2014/main" id="{ED371DE1-58D0-4BCD-A30F-F912F88E4899}"/>
                </a:ext>
              </a:extLst>
            </p:cNvPr>
            <p:cNvSpPr/>
            <p:nvPr/>
          </p:nvSpPr>
          <p:spPr>
            <a:xfrm>
              <a:off x="1677094" y="6385235"/>
              <a:ext cx="108000" cy="10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0" name="Rectangle 189" descr="decorative element">
              <a:extLst>
                <a:ext uri="{FF2B5EF4-FFF2-40B4-BE49-F238E27FC236}">
                  <a16:creationId xmlns:a16="http://schemas.microsoft.com/office/drawing/2014/main" id="{13E819F3-94D1-47EC-B9F2-FEDF0DD8A0F1}"/>
                </a:ext>
              </a:extLst>
            </p:cNvPr>
            <p:cNvSpPr/>
            <p:nvPr/>
          </p:nvSpPr>
          <p:spPr>
            <a:xfrm>
              <a:off x="519002" y="6385235"/>
              <a:ext cx="10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1" name="Rectangle 190" descr="decorative element">
              <a:extLst>
                <a:ext uri="{FF2B5EF4-FFF2-40B4-BE49-F238E27FC236}">
                  <a16:creationId xmlns:a16="http://schemas.microsoft.com/office/drawing/2014/main" id="{E1BF5307-5216-4D73-8115-98BC7B55AC18}"/>
                </a:ext>
              </a:extLst>
            </p:cNvPr>
            <p:cNvSpPr/>
            <p:nvPr/>
          </p:nvSpPr>
          <p:spPr>
            <a:xfrm>
              <a:off x="659941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Propulsion</a:t>
              </a:r>
            </a:p>
          </p:txBody>
        </p:sp>
        <p:sp>
          <p:nvSpPr>
            <p:cNvPr id="192" name="Rectangle 191" descr="decorative element">
              <a:extLst>
                <a:ext uri="{FF2B5EF4-FFF2-40B4-BE49-F238E27FC236}">
                  <a16:creationId xmlns:a16="http://schemas.microsoft.com/office/drawing/2014/main" id="{C1DF07CB-DF71-46D3-80D4-644D57BE4E67}"/>
                </a:ext>
              </a:extLst>
            </p:cNvPr>
            <p:cNvSpPr/>
            <p:nvPr/>
          </p:nvSpPr>
          <p:spPr>
            <a:xfrm>
              <a:off x="1819848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198" name="Rectangle 197" descr="decorative element">
              <a:extLst>
                <a:ext uri="{FF2B5EF4-FFF2-40B4-BE49-F238E27FC236}">
                  <a16:creationId xmlns:a16="http://schemas.microsoft.com/office/drawing/2014/main" id="{C6C8A0DA-E887-47AD-B448-356BF6F8128B}"/>
                </a:ext>
              </a:extLst>
            </p:cNvPr>
            <p:cNvSpPr/>
            <p:nvPr/>
          </p:nvSpPr>
          <p:spPr>
            <a:xfrm>
              <a:off x="3551326" y="6385235"/>
              <a:ext cx="10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9" name="Rectangle 198" descr="decorative element">
              <a:extLst>
                <a:ext uri="{FF2B5EF4-FFF2-40B4-BE49-F238E27FC236}">
                  <a16:creationId xmlns:a16="http://schemas.microsoft.com/office/drawing/2014/main" id="{513B8281-E08C-49CE-9A4D-0F31AEAEBA31}"/>
                </a:ext>
              </a:extLst>
            </p:cNvPr>
            <p:cNvSpPr/>
            <p:nvPr/>
          </p:nvSpPr>
          <p:spPr>
            <a:xfrm>
              <a:off x="2569791" y="6385235"/>
              <a:ext cx="10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200" name="Rectangle 199" descr="decorative element">
              <a:extLst>
                <a:ext uri="{FF2B5EF4-FFF2-40B4-BE49-F238E27FC236}">
                  <a16:creationId xmlns:a16="http://schemas.microsoft.com/office/drawing/2014/main" id="{53915F2D-FE92-4671-8262-9D84702E9161}"/>
                </a:ext>
              </a:extLst>
            </p:cNvPr>
            <p:cNvSpPr/>
            <p:nvPr/>
          </p:nvSpPr>
          <p:spPr>
            <a:xfrm>
              <a:off x="2712540" y="6385237"/>
              <a:ext cx="260939" cy="107996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Avionics</a:t>
              </a:r>
            </a:p>
          </p:txBody>
        </p:sp>
        <p:sp>
          <p:nvSpPr>
            <p:cNvPr id="201" name="Rectangle 200" descr="decorative element">
              <a:extLst>
                <a:ext uri="{FF2B5EF4-FFF2-40B4-BE49-F238E27FC236}">
                  <a16:creationId xmlns:a16="http://schemas.microsoft.com/office/drawing/2014/main" id="{5F7DF463-90E1-4EB4-9CC1-CDB423A17624}"/>
                </a:ext>
              </a:extLst>
            </p:cNvPr>
            <p:cNvSpPr/>
            <p:nvPr/>
          </p:nvSpPr>
          <p:spPr>
            <a:xfrm>
              <a:off x="3694073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7936871" y="444938"/>
            <a:ext cx="1407444" cy="396350"/>
          </a:xfrm>
          <a:prstGeom prst="rect">
            <a:avLst/>
          </a:prstGeom>
          <a:effectLst/>
        </p:spPr>
        <p:txBody>
          <a:bodyPr vert="horz" lIns="75438" tIns="37719" rIns="75438" bIns="37719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10" dirty="0">
                <a:solidFill>
                  <a:schemeClr val="tx2"/>
                </a:solidFill>
              </a:rPr>
              <a:t>UNH SEDS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9821" y="2519282"/>
            <a:ext cx="2624358" cy="2512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Develop, test and optimize a working Hybrid Rocket Engine, Runaway.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Manufacture, test and optimize and repeat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and test a small-scale thrust vectoring system with COTS engines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 test with a stable rocket, unstable rocket, and a quadcopter drop test mid-air, and landing attempts.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Develop, manufacture and test a hybrid gimbal system to integrate with Runaway (2 year program)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85122" y="2528379"/>
            <a:ext cx="2087069" cy="2615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 with every engineering team to design the best rocket frame and internal structures needed for flight including the propulsion, avionics, recovery and payload modules.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Manufacture the components with a well-thought out integration system for all systems with live debugging on the field ability.</a:t>
            </a:r>
          </a:p>
        </p:txBody>
      </p:sp>
      <p:sp>
        <p:nvSpPr>
          <p:cNvPr id="5" name="Rectangle 4"/>
          <p:cNvSpPr/>
          <p:nvPr/>
        </p:nvSpPr>
        <p:spPr>
          <a:xfrm>
            <a:off x="5196241" y="2521758"/>
            <a:ext cx="2470301" cy="3133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the electrical system to power the navigation and control of the rocket.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work closely with the gimbal project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that the rocket has optimum performance during testing and launch (pulling one ‘Remove Before Flight’ and turning all systems on in the rocket.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Design, build and test a payload to conduct scientific research (this is totally open)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full-proof recovery system for apogee for the payload deployment and main rocket recovery.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6105" y="2524520"/>
            <a:ext cx="1975095" cy="2512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Communicate with all teams above to design, manufacture and build test equipment, procedures and plans for all testing being done.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Lead the project to secure an area for SEDS to base all testing on, including the development of the mobile mission control bunker.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Lead major sub-projects as they arise.</a:t>
            </a:r>
          </a:p>
        </p:txBody>
      </p:sp>
    </p:spTree>
    <p:extLst>
      <p:ext uri="{BB962C8B-B14F-4D97-AF65-F5344CB8AC3E}">
        <p14:creationId xmlns:p14="http://schemas.microsoft.com/office/powerpoint/2010/main" val="3596838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541787" y="547930"/>
            <a:ext cx="3063991" cy="740627"/>
          </a:xfrm>
        </p:spPr>
        <p:txBody>
          <a:bodyPr>
            <a:noAutofit/>
          </a:bodyPr>
          <a:lstStyle/>
          <a:p>
            <a:pPr algn="ctr"/>
            <a:r>
              <a:rPr lang="en-US" sz="2310" dirty="0">
                <a:solidFill>
                  <a:schemeClr val="tx2"/>
                </a:solidFill>
              </a:rPr>
              <a:t>Engineering roles</a:t>
            </a:r>
            <a:br>
              <a:rPr lang="en-US" sz="2310" dirty="0">
                <a:solidFill>
                  <a:schemeClr val="tx2"/>
                </a:solidFill>
              </a:rPr>
            </a:br>
            <a:r>
              <a:rPr lang="en-US" sz="1485" dirty="0">
                <a:solidFill>
                  <a:srgbClr val="18276C"/>
                </a:solidFill>
              </a:rPr>
              <a:t>2019-2020 Senior Design</a:t>
            </a:r>
            <a:br>
              <a:rPr lang="en-US" sz="1485" dirty="0">
                <a:solidFill>
                  <a:srgbClr val="18276C"/>
                </a:solidFill>
              </a:rPr>
            </a:br>
            <a:r>
              <a:rPr lang="en-US" sz="1485" dirty="0">
                <a:solidFill>
                  <a:srgbClr val="18276C"/>
                </a:solidFill>
              </a:rPr>
              <a:t>8 ME, 4 EE, 2 CS, 1 PE</a:t>
            </a:r>
            <a:endParaRPr lang="en-US" sz="2310" dirty="0">
              <a:solidFill>
                <a:schemeClr val="tx2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B70B1D5-F5F8-429D-818A-E1CFA491E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96027" y="2220308"/>
            <a:ext cx="1143942" cy="449136"/>
            <a:chOff x="2810778" y="3090121"/>
            <a:chExt cx="1386596" cy="5444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964EBE-33D8-40BB-B16A-3066802FB416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Charlie Nitschelm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CA4BC2-1846-46B3-9533-96FEFE089BA1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Propulsion, ME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13975" y="2220308"/>
            <a:ext cx="1145358" cy="449136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Thomas Collins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Frame, PE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6A6D505-4CAD-4827-A8B4-1F7AC0D80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08966" y="4170316"/>
            <a:ext cx="1146432" cy="449136"/>
            <a:chOff x="6277476" y="3090121"/>
            <a:chExt cx="1389615" cy="54440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80BFC0-C377-43B7-B23F-4331CD268525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Megan Johnson</a:t>
              </a: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9AD1D87-4B90-4FEC-8865-92DD51544D7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EE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4616" y="2220308"/>
            <a:ext cx="1143899" cy="449136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Lucas Simmonds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Avionics, ME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44629" y="2220308"/>
            <a:ext cx="1144735" cy="449136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Silas Johnson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Operations, ME</a:t>
              </a:r>
            </a:p>
          </p:txBody>
        </p:sp>
      </p:grpSp>
      <p:cxnSp>
        <p:nvCxnSpPr>
          <p:cNvPr id="83" name="Straight Connector 82" descr="decorative element">
            <a:extLst>
              <a:ext uri="{FF2B5EF4-FFF2-40B4-BE49-F238E27FC236}">
                <a16:creationId xmlns:a16="http://schemas.microsoft.com/office/drawing/2014/main" id="{6B7B494C-8888-457E-82D1-32EE6B401023}"/>
              </a:ext>
            </a:extLst>
          </p:cNvPr>
          <p:cNvCxnSpPr>
            <a:cxnSpLocks/>
          </p:cNvCxnSpPr>
          <p:nvPr/>
        </p:nvCxnSpPr>
        <p:spPr>
          <a:xfrm>
            <a:off x="2061778" y="2705046"/>
            <a:ext cx="0" cy="12496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 descr="decorative element">
            <a:extLst>
              <a:ext uri="{FF2B5EF4-FFF2-40B4-BE49-F238E27FC236}">
                <a16:creationId xmlns:a16="http://schemas.microsoft.com/office/drawing/2014/main" id="{215A627E-A616-4B35-A822-BCD857D053E8}"/>
              </a:ext>
            </a:extLst>
          </p:cNvPr>
          <p:cNvCxnSpPr/>
          <p:nvPr/>
        </p:nvCxnSpPr>
        <p:spPr>
          <a:xfrm>
            <a:off x="4479385" y="2691331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 descr="decorative element">
            <a:extLst>
              <a:ext uri="{FF2B5EF4-FFF2-40B4-BE49-F238E27FC236}">
                <a16:creationId xmlns:a16="http://schemas.microsoft.com/office/drawing/2014/main" id="{499176F8-BEEF-4A37-97C9-A7E8592211E9}"/>
              </a:ext>
            </a:extLst>
          </p:cNvPr>
          <p:cNvCxnSpPr/>
          <p:nvPr/>
        </p:nvCxnSpPr>
        <p:spPr>
          <a:xfrm>
            <a:off x="6179348" y="2691331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 descr="decorative element">
            <a:extLst>
              <a:ext uri="{FF2B5EF4-FFF2-40B4-BE49-F238E27FC236}">
                <a16:creationId xmlns:a16="http://schemas.microsoft.com/office/drawing/2014/main" id="{E0A5E395-38A3-4ED8-A1C1-7892BF5B1BE1}"/>
              </a:ext>
            </a:extLst>
          </p:cNvPr>
          <p:cNvCxnSpPr/>
          <p:nvPr/>
        </p:nvCxnSpPr>
        <p:spPr>
          <a:xfrm>
            <a:off x="7609023" y="2691331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 descr="decorative element">
            <a:extLst>
              <a:ext uri="{FF2B5EF4-FFF2-40B4-BE49-F238E27FC236}">
                <a16:creationId xmlns:a16="http://schemas.microsoft.com/office/drawing/2014/main" id="{BC24AD9F-130E-4ECB-9C70-2B3233EBF4A4}"/>
              </a:ext>
            </a:extLst>
          </p:cNvPr>
          <p:cNvSpPr/>
          <p:nvPr/>
        </p:nvSpPr>
        <p:spPr>
          <a:xfrm>
            <a:off x="7561828" y="2128625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215D57-115E-4EA6-82EB-CB2CD22D4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12884" y="1113001"/>
            <a:ext cx="1782000" cy="421931"/>
            <a:chOff x="5016000" y="1040449"/>
            <a:chExt cx="2160000" cy="511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2543CF-3BD4-40B0-BB18-006DCC4331CA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E0DDC-7979-4C1E-B741-9FACE317EF1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Lead Engineer, ME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68427" y="1533298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cxnSp>
        <p:nvCxnSpPr>
          <p:cNvPr id="96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  <a:stCxn id="95" idx="4"/>
            <a:endCxn id="94" idx="0"/>
          </p:cNvCxnSpPr>
          <p:nvPr/>
        </p:nvCxnSpPr>
        <p:spPr>
          <a:xfrm rot="16200000" flipH="1">
            <a:off x="6144251" y="663850"/>
            <a:ext cx="524409" cy="240513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 descr="decorative element">
            <a:extLst>
              <a:ext uri="{FF2B5EF4-FFF2-40B4-BE49-F238E27FC236}">
                <a16:creationId xmlns:a16="http://schemas.microsoft.com/office/drawing/2014/main" id="{98000C8A-C564-4106-9005-252681A7FDFB}"/>
              </a:ext>
            </a:extLst>
          </p:cNvPr>
          <p:cNvCxnSpPr>
            <a:cxnSpLocks/>
          </p:cNvCxnSpPr>
          <p:nvPr/>
        </p:nvCxnSpPr>
        <p:spPr>
          <a:xfrm>
            <a:off x="4479385" y="1872418"/>
            <a:ext cx="0" cy="25620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 descr="decorative element">
            <a:extLst>
              <a:ext uri="{FF2B5EF4-FFF2-40B4-BE49-F238E27FC236}">
                <a16:creationId xmlns:a16="http://schemas.microsoft.com/office/drawing/2014/main" id="{92CA40FF-E75F-4233-A382-4E9DE1FACF8D}"/>
              </a:ext>
            </a:extLst>
          </p:cNvPr>
          <p:cNvCxnSpPr>
            <a:cxnSpLocks/>
          </p:cNvCxnSpPr>
          <p:nvPr/>
        </p:nvCxnSpPr>
        <p:spPr>
          <a:xfrm>
            <a:off x="6094884" y="1866129"/>
            <a:ext cx="0" cy="26249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 descr="decorative element">
            <a:extLst>
              <a:ext uri="{FF2B5EF4-FFF2-40B4-BE49-F238E27FC236}">
                <a16:creationId xmlns:a16="http://schemas.microsoft.com/office/drawing/2014/main" id="{80F86D22-CEA2-4A4D-87DC-3B49E4B5F94B}"/>
              </a:ext>
            </a:extLst>
          </p:cNvPr>
          <p:cNvCxnSpPr>
            <a:cxnSpLocks/>
          </p:cNvCxnSpPr>
          <p:nvPr/>
        </p:nvCxnSpPr>
        <p:spPr>
          <a:xfrm flipV="1">
            <a:off x="2073784" y="1632460"/>
            <a:ext cx="3122778" cy="233668"/>
          </a:xfrm>
          <a:prstGeom prst="bentConnector3">
            <a:avLst>
              <a:gd name="adj1" fmla="val 10016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 descr="decorative element">
            <a:extLst>
              <a:ext uri="{FF2B5EF4-FFF2-40B4-BE49-F238E27FC236}">
                <a16:creationId xmlns:a16="http://schemas.microsoft.com/office/drawing/2014/main" id="{17E87D94-195E-419C-9249-408C5C34A97F}"/>
              </a:ext>
            </a:extLst>
          </p:cNvPr>
          <p:cNvCxnSpPr>
            <a:cxnSpLocks/>
          </p:cNvCxnSpPr>
          <p:nvPr/>
        </p:nvCxnSpPr>
        <p:spPr>
          <a:xfrm>
            <a:off x="2073783" y="1872418"/>
            <a:ext cx="0" cy="21975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E2090BB-E0AA-4E59-A402-4D5BBD0CC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20671" y="3006832"/>
            <a:ext cx="1143942" cy="449136"/>
            <a:chOff x="2810778" y="3090121"/>
            <a:chExt cx="1386596" cy="544407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4DDF4F5-5B7C-404B-B1E1-1ACBDB71768D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Zach </a:t>
              </a:r>
              <a:r>
                <a:rPr lang="en-US" sz="990" dirty="0" err="1">
                  <a:solidFill>
                    <a:prstClr val="black"/>
                  </a:solidFill>
                </a:rPr>
                <a:t>Raboin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719F41B-F375-43C0-BE50-947424C62AF7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ME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AEEFE71-1C97-4DBC-9ACC-C1308016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22354" y="3021252"/>
            <a:ext cx="1145358" cy="449136"/>
            <a:chOff x="4544127" y="3090121"/>
            <a:chExt cx="1388313" cy="544407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571A90B-FDED-4FBF-8937-2CEB40985E64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Darren Otten </a:t>
              </a:r>
              <a:endParaRPr lang="en-US" sz="907" dirty="0">
                <a:solidFill>
                  <a:schemeClr val="tx1"/>
                </a:solidFill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FDE892A-D775-4B64-A174-CC16C3BCE9C7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ME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657C156-6995-4383-A3E5-6735FBB37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9463" y="3599955"/>
            <a:ext cx="1160149" cy="449136"/>
            <a:chOff x="6260850" y="3090121"/>
            <a:chExt cx="1406241" cy="544407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1079B77-9F06-4FCF-9D16-BEC17BFF82CB}"/>
                </a:ext>
              </a:extLst>
            </p:cNvPr>
            <p:cNvSpPr/>
            <p:nvPr/>
          </p:nvSpPr>
          <p:spPr>
            <a:xfrm>
              <a:off x="6260850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Tom Pham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CC82676E-3848-49CF-A29F-A8A5D7C932A1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EE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84B8C78-7BAA-4492-9B7B-23F196965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3158" y="3021252"/>
            <a:ext cx="1143899" cy="449136"/>
            <a:chOff x="8010825" y="3090121"/>
            <a:chExt cx="1386544" cy="544407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7B2D3E1-2E75-427F-BB79-4E0122F9CA72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Ben Letourneau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4616F7F-5FFF-4676-820C-1D537341A9B8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EE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7F885EA-DA86-4249-9CB4-CE59CE108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53171" y="3021252"/>
            <a:ext cx="1144735" cy="449136"/>
            <a:chOff x="9744174" y="3090121"/>
            <a:chExt cx="1387558" cy="54440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9AD7988-1B88-4378-96FA-45074DAE4E99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Carly </a:t>
              </a:r>
              <a:r>
                <a:rPr lang="en-US" sz="990" dirty="0" err="1">
                  <a:solidFill>
                    <a:schemeClr val="tx1"/>
                  </a:solidFill>
                </a:rPr>
                <a:t>Benik</a:t>
              </a: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0927D7D-ECE5-4691-9490-F5F85942B8E9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ME</a:t>
              </a:r>
            </a:p>
          </p:txBody>
        </p:sp>
      </p:grpSp>
      <p:sp>
        <p:nvSpPr>
          <p:cNvPr id="172" name="Oval 171" descr="decorative element">
            <a:extLst>
              <a:ext uri="{FF2B5EF4-FFF2-40B4-BE49-F238E27FC236}">
                <a16:creationId xmlns:a16="http://schemas.microsoft.com/office/drawing/2014/main" id="{E720C88C-DA9D-4B27-9A45-6E9ECB2C8761}"/>
              </a:ext>
            </a:extLst>
          </p:cNvPr>
          <p:cNvSpPr/>
          <p:nvPr/>
        </p:nvSpPr>
        <p:spPr>
          <a:xfrm>
            <a:off x="7570370" y="2929569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20671" y="3599386"/>
            <a:ext cx="1143942" cy="449136"/>
            <a:chOff x="2810778" y="3090121"/>
            <a:chExt cx="1386596" cy="544407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Ross Thyne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ME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C0CC09B-754B-4D6D-A662-9CB96F2EF246}"/>
              </a:ext>
            </a:extLst>
          </p:cNvPr>
          <p:cNvGrpSpPr/>
          <p:nvPr/>
        </p:nvGrpSpPr>
        <p:grpSpPr>
          <a:xfrm>
            <a:off x="1825554" y="6389409"/>
            <a:ext cx="6815039" cy="218566"/>
            <a:chOff x="693588" y="6385235"/>
            <a:chExt cx="3155374" cy="108000"/>
          </a:xfrm>
        </p:grpSpPr>
        <p:sp>
          <p:nvSpPr>
            <p:cNvPr id="189" name="Rectangle 188" descr="decorative element">
              <a:extLst>
                <a:ext uri="{FF2B5EF4-FFF2-40B4-BE49-F238E27FC236}">
                  <a16:creationId xmlns:a16="http://schemas.microsoft.com/office/drawing/2014/main" id="{ED371DE1-58D0-4BCD-A30F-F912F88E4899}"/>
                </a:ext>
              </a:extLst>
            </p:cNvPr>
            <p:cNvSpPr/>
            <p:nvPr/>
          </p:nvSpPr>
          <p:spPr>
            <a:xfrm>
              <a:off x="1786391" y="6385235"/>
              <a:ext cx="108000" cy="10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0" name="Rectangle 189" descr="decorative element">
              <a:extLst>
                <a:ext uri="{FF2B5EF4-FFF2-40B4-BE49-F238E27FC236}">
                  <a16:creationId xmlns:a16="http://schemas.microsoft.com/office/drawing/2014/main" id="{13E819F3-94D1-47EC-B9F2-FEDF0DD8A0F1}"/>
                </a:ext>
              </a:extLst>
            </p:cNvPr>
            <p:cNvSpPr/>
            <p:nvPr/>
          </p:nvSpPr>
          <p:spPr>
            <a:xfrm>
              <a:off x="693588" y="6385235"/>
              <a:ext cx="10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1" name="Rectangle 190" descr="decorative element">
              <a:extLst>
                <a:ext uri="{FF2B5EF4-FFF2-40B4-BE49-F238E27FC236}">
                  <a16:creationId xmlns:a16="http://schemas.microsoft.com/office/drawing/2014/main" id="{E1BF5307-5216-4D73-8115-98BC7B55AC18}"/>
                </a:ext>
              </a:extLst>
            </p:cNvPr>
            <p:cNvSpPr/>
            <p:nvPr/>
          </p:nvSpPr>
          <p:spPr>
            <a:xfrm>
              <a:off x="834529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Propulsion</a:t>
              </a:r>
            </a:p>
          </p:txBody>
        </p:sp>
        <p:sp>
          <p:nvSpPr>
            <p:cNvPr id="192" name="Rectangle 191" descr="decorative element">
              <a:extLst>
                <a:ext uri="{FF2B5EF4-FFF2-40B4-BE49-F238E27FC236}">
                  <a16:creationId xmlns:a16="http://schemas.microsoft.com/office/drawing/2014/main" id="{C1DF07CB-DF71-46D3-80D4-644D57BE4E67}"/>
                </a:ext>
              </a:extLst>
            </p:cNvPr>
            <p:cNvSpPr/>
            <p:nvPr/>
          </p:nvSpPr>
          <p:spPr>
            <a:xfrm>
              <a:off x="1929145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198" name="Rectangle 197" descr="decorative element">
              <a:extLst>
                <a:ext uri="{FF2B5EF4-FFF2-40B4-BE49-F238E27FC236}">
                  <a16:creationId xmlns:a16="http://schemas.microsoft.com/office/drawing/2014/main" id="{C6C8A0DA-E887-47AD-B448-356BF6F8128B}"/>
                </a:ext>
              </a:extLst>
            </p:cNvPr>
            <p:cNvSpPr/>
            <p:nvPr/>
          </p:nvSpPr>
          <p:spPr>
            <a:xfrm>
              <a:off x="3219614" y="6385235"/>
              <a:ext cx="10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9" name="Rectangle 198" descr="decorative element">
              <a:extLst>
                <a:ext uri="{FF2B5EF4-FFF2-40B4-BE49-F238E27FC236}">
                  <a16:creationId xmlns:a16="http://schemas.microsoft.com/office/drawing/2014/main" id="{513B8281-E08C-49CE-9A4D-0F31AEAEBA31}"/>
                </a:ext>
              </a:extLst>
            </p:cNvPr>
            <p:cNvSpPr/>
            <p:nvPr/>
          </p:nvSpPr>
          <p:spPr>
            <a:xfrm>
              <a:off x="2569791" y="6385235"/>
              <a:ext cx="10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200" name="Rectangle 199" descr="decorative element">
              <a:extLst>
                <a:ext uri="{FF2B5EF4-FFF2-40B4-BE49-F238E27FC236}">
                  <a16:creationId xmlns:a16="http://schemas.microsoft.com/office/drawing/2014/main" id="{53915F2D-FE92-4671-8262-9D84702E9161}"/>
                </a:ext>
              </a:extLst>
            </p:cNvPr>
            <p:cNvSpPr/>
            <p:nvPr/>
          </p:nvSpPr>
          <p:spPr>
            <a:xfrm>
              <a:off x="2712540" y="6385237"/>
              <a:ext cx="260939" cy="107996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Avionics</a:t>
              </a:r>
            </a:p>
          </p:txBody>
        </p:sp>
        <p:sp>
          <p:nvSpPr>
            <p:cNvPr id="201" name="Rectangle 200" descr="decorative element">
              <a:extLst>
                <a:ext uri="{FF2B5EF4-FFF2-40B4-BE49-F238E27FC236}">
                  <a16:creationId xmlns:a16="http://schemas.microsoft.com/office/drawing/2014/main" id="{5F7DF463-90E1-4EB4-9CC1-CDB423A17624}"/>
                </a:ext>
              </a:extLst>
            </p:cNvPr>
            <p:cNvSpPr/>
            <p:nvPr/>
          </p:nvSpPr>
          <p:spPr>
            <a:xfrm>
              <a:off x="3362363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7791135" y="764960"/>
            <a:ext cx="1407444" cy="396350"/>
          </a:xfrm>
          <a:prstGeom prst="rect">
            <a:avLst/>
          </a:prstGeom>
          <a:effectLst/>
        </p:spPr>
        <p:txBody>
          <a:bodyPr vert="horz" lIns="75438" tIns="37719" rIns="75438" bIns="37719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10" dirty="0">
                <a:solidFill>
                  <a:schemeClr val="tx2"/>
                </a:solidFill>
              </a:rPr>
              <a:t>UNH SEDS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6A6D505-4CAD-4827-A8B4-1F7AC0D80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0501" y="4739642"/>
            <a:ext cx="1146432" cy="449136"/>
            <a:chOff x="6277476" y="3090121"/>
            <a:chExt cx="1389615" cy="54440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680BFC0-C377-43B7-B23F-4331CD268525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Trevor Blampied</a:t>
              </a: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9AD1D87-4B90-4FEC-8865-92DD51544D7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EE</a:t>
              </a:r>
            </a:p>
          </p:txBody>
        </p:sp>
      </p:grpSp>
      <p:cxnSp>
        <p:nvCxnSpPr>
          <p:cNvPr id="82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4738" y="2830014"/>
            <a:ext cx="1610235" cy="126986"/>
          </a:xfrm>
          <a:prstGeom prst="bentConnector3">
            <a:avLst>
              <a:gd name="adj1" fmla="val 99777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E2090BB-E0AA-4E59-A402-4D5BBD0CC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0537" y="2997957"/>
            <a:ext cx="1143942" cy="449136"/>
            <a:chOff x="2810778" y="3090121"/>
            <a:chExt cx="1386596" cy="54440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4DDF4F5-5B7C-404B-B1E1-1ACBDB71768D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Andrew Masters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719F41B-F375-43C0-BE50-947424C62AF7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TVC Lead, ME, Not SP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2866" y="3599386"/>
            <a:ext cx="1143942" cy="449136"/>
            <a:chOff x="2810778" y="3090121"/>
            <a:chExt cx="1386596" cy="54440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Francesco </a:t>
              </a:r>
              <a:r>
                <a:rPr lang="en-US" sz="990" dirty="0" err="1">
                  <a:solidFill>
                    <a:prstClr val="black"/>
                  </a:solidFill>
                </a:rPr>
                <a:t>Mikulis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CS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0537" y="4169090"/>
            <a:ext cx="1143942" cy="449136"/>
            <a:chOff x="2810778" y="3090121"/>
            <a:chExt cx="1386596" cy="54440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Kristian Comer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CS</a:t>
              </a:r>
            </a:p>
          </p:txBody>
        </p:sp>
      </p:grpSp>
      <p:cxnSp>
        <p:nvCxnSpPr>
          <p:cNvPr id="92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36927" y="652618"/>
            <a:ext cx="524409" cy="240513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95" descr="decorative element">
            <a:extLst>
              <a:ext uri="{FF2B5EF4-FFF2-40B4-BE49-F238E27FC236}">
                <a16:creationId xmlns:a16="http://schemas.microsoft.com/office/drawing/2014/main" id="{C5A0A87A-3FB9-4351-B2B0-AD0D897B3A2A}"/>
              </a:ext>
            </a:extLst>
          </p:cNvPr>
          <p:cNvCxnSpPr>
            <a:cxnSpLocks/>
            <a:endCxn id="158" idx="0"/>
          </p:cNvCxnSpPr>
          <p:nvPr/>
        </p:nvCxnSpPr>
        <p:spPr>
          <a:xfrm rot="5400000">
            <a:off x="2796563" y="2918422"/>
            <a:ext cx="176818" cy="2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2C5C5A5-5D6B-42C4-AA44-A926F1036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05596" y="3603896"/>
            <a:ext cx="1145358" cy="449136"/>
            <a:chOff x="4544127" y="3090121"/>
            <a:chExt cx="1388313" cy="544407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CB8EAA-ED24-4280-90E9-9B8F58ECD311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Nathan Gunter</a:t>
              </a:r>
              <a:endParaRPr lang="en-US" sz="907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14BA132-1D5D-4D4E-B882-4FC7E144FF5F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015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142430" y="437472"/>
            <a:ext cx="3063991" cy="740627"/>
          </a:xfrm>
        </p:spPr>
        <p:txBody>
          <a:bodyPr>
            <a:noAutofit/>
          </a:bodyPr>
          <a:lstStyle/>
          <a:p>
            <a:pPr algn="ctr"/>
            <a:r>
              <a:rPr lang="en-US" sz="2310" dirty="0">
                <a:solidFill>
                  <a:schemeClr val="tx2"/>
                </a:solidFill>
              </a:rPr>
              <a:t>Engineering rol</a:t>
            </a:r>
            <a:r>
              <a:rPr lang="en-US" sz="2400" dirty="0">
                <a:solidFill>
                  <a:schemeClr val="tx2"/>
                </a:solidFill>
              </a:rPr>
              <a:t>e</a:t>
            </a:r>
            <a:r>
              <a:rPr lang="en-US" sz="2310" dirty="0">
                <a:solidFill>
                  <a:schemeClr val="tx2"/>
                </a:solidFill>
              </a:rPr>
              <a:t>s</a:t>
            </a:r>
            <a:br>
              <a:rPr lang="en-US" sz="2310" dirty="0">
                <a:solidFill>
                  <a:schemeClr val="tx2"/>
                </a:solidFill>
              </a:rPr>
            </a:br>
            <a:r>
              <a:rPr lang="en-US" sz="1485" dirty="0">
                <a:solidFill>
                  <a:srgbClr val="18276C"/>
                </a:solidFill>
              </a:rPr>
              <a:t>2019-2020</a:t>
            </a:r>
            <a:endParaRPr lang="en-US" sz="2310" dirty="0">
              <a:solidFill>
                <a:schemeClr val="tx2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B70B1D5-F5F8-429D-818A-E1CFA491E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05552" y="1524983"/>
            <a:ext cx="1143942" cy="449136"/>
            <a:chOff x="2810778" y="3090121"/>
            <a:chExt cx="1386596" cy="5444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964EBE-33D8-40BB-B16A-3066802FB416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b="1" dirty="0">
                  <a:solidFill>
                    <a:prstClr val="black"/>
                  </a:solidFill>
                </a:rPr>
                <a:t>Charlie Nitschelm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CA4BC2-1846-46B3-9533-96FEFE089BA1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Propulsion, Sr ME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23500" y="1524983"/>
            <a:ext cx="1145358" cy="449136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b="1" dirty="0">
                  <a:solidFill>
                    <a:schemeClr val="tx1"/>
                  </a:solidFill>
                </a:rPr>
                <a:t>Thomas Collins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Frame, Sr PE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6A6D505-4CAD-4827-A8B4-1F7AC0D80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8491" y="3474991"/>
            <a:ext cx="1146432" cy="449136"/>
            <a:chOff x="6277476" y="3090121"/>
            <a:chExt cx="1389615" cy="54440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80BFC0-C377-43B7-B23F-4331CD268525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Megan Johnson</a:t>
              </a: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9AD1D87-4B90-4FEC-8865-92DD51544D7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EE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4141" y="1524983"/>
            <a:ext cx="1143899" cy="449136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b="1" dirty="0">
                  <a:solidFill>
                    <a:schemeClr val="tx1"/>
                  </a:solidFill>
                </a:rPr>
                <a:t>Lucas Simmonds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Avionics, Sr ME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54154" y="1524983"/>
            <a:ext cx="1144735" cy="449136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b="1" dirty="0">
                  <a:solidFill>
                    <a:schemeClr val="tx1"/>
                  </a:solidFill>
                </a:rPr>
                <a:t>Silas Johnson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Operations, Sr ME</a:t>
              </a:r>
            </a:p>
          </p:txBody>
        </p:sp>
      </p:grpSp>
      <p:cxnSp>
        <p:nvCxnSpPr>
          <p:cNvPr id="83" name="Straight Connector 82" descr="decorative element">
            <a:extLst>
              <a:ext uri="{FF2B5EF4-FFF2-40B4-BE49-F238E27FC236}">
                <a16:creationId xmlns:a16="http://schemas.microsoft.com/office/drawing/2014/main" id="{6B7B494C-8888-457E-82D1-32EE6B401023}"/>
              </a:ext>
            </a:extLst>
          </p:cNvPr>
          <p:cNvCxnSpPr>
            <a:cxnSpLocks/>
          </p:cNvCxnSpPr>
          <p:nvPr/>
        </p:nvCxnSpPr>
        <p:spPr>
          <a:xfrm>
            <a:off x="2071303" y="2009721"/>
            <a:ext cx="0" cy="12496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 descr="decorative element">
            <a:extLst>
              <a:ext uri="{FF2B5EF4-FFF2-40B4-BE49-F238E27FC236}">
                <a16:creationId xmlns:a16="http://schemas.microsoft.com/office/drawing/2014/main" id="{215A627E-A616-4B35-A822-BCD857D053E8}"/>
              </a:ext>
            </a:extLst>
          </p:cNvPr>
          <p:cNvCxnSpPr/>
          <p:nvPr/>
        </p:nvCxnSpPr>
        <p:spPr>
          <a:xfrm>
            <a:off x="4488910" y="1996006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 descr="decorative element">
            <a:extLst>
              <a:ext uri="{FF2B5EF4-FFF2-40B4-BE49-F238E27FC236}">
                <a16:creationId xmlns:a16="http://schemas.microsoft.com/office/drawing/2014/main" id="{499176F8-BEEF-4A37-97C9-A7E8592211E9}"/>
              </a:ext>
            </a:extLst>
          </p:cNvPr>
          <p:cNvCxnSpPr/>
          <p:nvPr/>
        </p:nvCxnSpPr>
        <p:spPr>
          <a:xfrm>
            <a:off x="6188873" y="1996006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 descr="decorative element">
            <a:extLst>
              <a:ext uri="{FF2B5EF4-FFF2-40B4-BE49-F238E27FC236}">
                <a16:creationId xmlns:a16="http://schemas.microsoft.com/office/drawing/2014/main" id="{E0A5E395-38A3-4ED8-A1C1-7892BF5B1BE1}"/>
              </a:ext>
            </a:extLst>
          </p:cNvPr>
          <p:cNvCxnSpPr/>
          <p:nvPr/>
        </p:nvCxnSpPr>
        <p:spPr>
          <a:xfrm>
            <a:off x="7618548" y="1996006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 descr="decorative element">
            <a:extLst>
              <a:ext uri="{FF2B5EF4-FFF2-40B4-BE49-F238E27FC236}">
                <a16:creationId xmlns:a16="http://schemas.microsoft.com/office/drawing/2014/main" id="{BC24AD9F-130E-4ECB-9C70-2B3233EBF4A4}"/>
              </a:ext>
            </a:extLst>
          </p:cNvPr>
          <p:cNvSpPr/>
          <p:nvPr/>
        </p:nvSpPr>
        <p:spPr>
          <a:xfrm>
            <a:off x="7571353" y="1433300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215D57-115E-4EA6-82EB-CB2CD22D4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2409" y="417676"/>
            <a:ext cx="1782000" cy="421931"/>
            <a:chOff x="5016000" y="1040449"/>
            <a:chExt cx="2160000" cy="511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2543CF-3BD4-40B0-BB18-006DCC4331CA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E0DDC-7979-4C1E-B741-9FACE317EF1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Lead Engineer, ME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7952" y="837973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cxnSp>
        <p:nvCxnSpPr>
          <p:cNvPr id="96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  <a:stCxn id="95" idx="4"/>
            <a:endCxn id="94" idx="0"/>
          </p:cNvCxnSpPr>
          <p:nvPr/>
        </p:nvCxnSpPr>
        <p:spPr>
          <a:xfrm rot="16200000" flipH="1">
            <a:off x="6153776" y="-31475"/>
            <a:ext cx="524409" cy="240513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 descr="decorative element">
            <a:extLst>
              <a:ext uri="{FF2B5EF4-FFF2-40B4-BE49-F238E27FC236}">
                <a16:creationId xmlns:a16="http://schemas.microsoft.com/office/drawing/2014/main" id="{98000C8A-C564-4106-9005-252681A7FDFB}"/>
              </a:ext>
            </a:extLst>
          </p:cNvPr>
          <p:cNvCxnSpPr>
            <a:cxnSpLocks/>
          </p:cNvCxnSpPr>
          <p:nvPr/>
        </p:nvCxnSpPr>
        <p:spPr>
          <a:xfrm>
            <a:off x="4488910" y="1177093"/>
            <a:ext cx="0" cy="25620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 descr="decorative element">
            <a:extLst>
              <a:ext uri="{FF2B5EF4-FFF2-40B4-BE49-F238E27FC236}">
                <a16:creationId xmlns:a16="http://schemas.microsoft.com/office/drawing/2014/main" id="{92CA40FF-E75F-4233-A382-4E9DE1FACF8D}"/>
              </a:ext>
            </a:extLst>
          </p:cNvPr>
          <p:cNvCxnSpPr>
            <a:cxnSpLocks/>
          </p:cNvCxnSpPr>
          <p:nvPr/>
        </p:nvCxnSpPr>
        <p:spPr>
          <a:xfrm>
            <a:off x="6104409" y="1170804"/>
            <a:ext cx="0" cy="26249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 descr="decorative element">
            <a:extLst>
              <a:ext uri="{FF2B5EF4-FFF2-40B4-BE49-F238E27FC236}">
                <a16:creationId xmlns:a16="http://schemas.microsoft.com/office/drawing/2014/main" id="{80F86D22-CEA2-4A4D-87DC-3B49E4B5F94B}"/>
              </a:ext>
            </a:extLst>
          </p:cNvPr>
          <p:cNvCxnSpPr>
            <a:cxnSpLocks/>
          </p:cNvCxnSpPr>
          <p:nvPr/>
        </p:nvCxnSpPr>
        <p:spPr>
          <a:xfrm flipV="1">
            <a:off x="2083309" y="937135"/>
            <a:ext cx="3122778" cy="233668"/>
          </a:xfrm>
          <a:prstGeom prst="bentConnector3">
            <a:avLst>
              <a:gd name="adj1" fmla="val 10016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 descr="decorative element">
            <a:extLst>
              <a:ext uri="{FF2B5EF4-FFF2-40B4-BE49-F238E27FC236}">
                <a16:creationId xmlns:a16="http://schemas.microsoft.com/office/drawing/2014/main" id="{17E87D94-195E-419C-9249-408C5C34A97F}"/>
              </a:ext>
            </a:extLst>
          </p:cNvPr>
          <p:cNvCxnSpPr>
            <a:cxnSpLocks/>
          </p:cNvCxnSpPr>
          <p:nvPr/>
        </p:nvCxnSpPr>
        <p:spPr>
          <a:xfrm>
            <a:off x="2083308" y="1177093"/>
            <a:ext cx="0" cy="21975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E2090BB-E0AA-4E59-A402-4D5BBD0CC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30196" y="2311507"/>
            <a:ext cx="1143942" cy="449136"/>
            <a:chOff x="2810778" y="3090121"/>
            <a:chExt cx="1386596" cy="544407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4DDF4F5-5B7C-404B-B1E1-1ACBDB71768D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Zach </a:t>
              </a:r>
              <a:r>
                <a:rPr lang="en-US" sz="990" dirty="0" err="1">
                  <a:solidFill>
                    <a:prstClr val="black"/>
                  </a:solidFill>
                </a:rPr>
                <a:t>Raboin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719F41B-F375-43C0-BE50-947424C62AF7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ME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AEEFE71-1C97-4DBC-9ACC-C1308016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31879" y="2325927"/>
            <a:ext cx="1145358" cy="449136"/>
            <a:chOff x="4544127" y="3090121"/>
            <a:chExt cx="1388313" cy="544407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571A90B-FDED-4FBF-8937-2CEB40985E64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Darren Otten </a:t>
              </a:r>
              <a:endParaRPr lang="en-US" sz="907" dirty="0">
                <a:solidFill>
                  <a:schemeClr val="tx1"/>
                </a:solidFill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FDE892A-D775-4B64-A174-CC16C3BCE9C7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ME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657C156-6995-4383-A3E5-6735FBB37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8988" y="2904630"/>
            <a:ext cx="1160149" cy="449136"/>
            <a:chOff x="6260850" y="3090121"/>
            <a:chExt cx="1406241" cy="544407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1079B77-9F06-4FCF-9D16-BEC17BFF82CB}"/>
                </a:ext>
              </a:extLst>
            </p:cNvPr>
            <p:cNvSpPr/>
            <p:nvPr/>
          </p:nvSpPr>
          <p:spPr>
            <a:xfrm>
              <a:off x="6260850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Tom Pham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CC82676E-3848-49CF-A29F-A8A5D7C932A1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EE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84B8C78-7BAA-4492-9B7B-23F196965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8931" y="2325927"/>
            <a:ext cx="1132358" cy="449136"/>
            <a:chOff x="8006271" y="3090121"/>
            <a:chExt cx="1372554" cy="544407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7B2D3E1-2E75-427F-BB79-4E0122F9CA72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Ben Letourneau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4616F7F-5FFF-4676-820C-1D537341A9B8}"/>
                </a:ext>
              </a:extLst>
            </p:cNvPr>
            <p:cNvSpPr/>
            <p:nvPr/>
          </p:nvSpPr>
          <p:spPr>
            <a:xfrm>
              <a:off x="8006271" y="3526528"/>
              <a:ext cx="1367999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EE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7F885EA-DA86-4249-9CB4-CE59CE108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62696" y="2325927"/>
            <a:ext cx="1144735" cy="449136"/>
            <a:chOff x="9744174" y="3090121"/>
            <a:chExt cx="1387558" cy="54440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9AD7988-1B88-4378-96FA-45074DAE4E99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Carly </a:t>
              </a:r>
              <a:r>
                <a:rPr lang="en-US" sz="990" dirty="0" err="1">
                  <a:solidFill>
                    <a:schemeClr val="tx1"/>
                  </a:solidFill>
                </a:rPr>
                <a:t>Benik</a:t>
              </a: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0927D7D-ECE5-4691-9490-F5F85942B8E9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ME</a:t>
              </a:r>
            </a:p>
          </p:txBody>
        </p:sp>
      </p:grpSp>
      <p:sp>
        <p:nvSpPr>
          <p:cNvPr id="172" name="Oval 171" descr="decorative element">
            <a:extLst>
              <a:ext uri="{FF2B5EF4-FFF2-40B4-BE49-F238E27FC236}">
                <a16:creationId xmlns:a16="http://schemas.microsoft.com/office/drawing/2014/main" id="{E720C88C-DA9D-4B27-9A45-6E9ECB2C8761}"/>
              </a:ext>
            </a:extLst>
          </p:cNvPr>
          <p:cNvSpPr/>
          <p:nvPr/>
        </p:nvSpPr>
        <p:spPr>
          <a:xfrm>
            <a:off x="7579895" y="2234244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30196" y="2904061"/>
            <a:ext cx="1143942" cy="449136"/>
            <a:chOff x="2810778" y="3090121"/>
            <a:chExt cx="1386596" cy="544407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Ross Thyne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ME</a:t>
              </a:r>
            </a:p>
          </p:txBody>
        </p:sp>
      </p:grp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8198889" y="398707"/>
            <a:ext cx="1407444" cy="396350"/>
          </a:xfrm>
          <a:prstGeom prst="rect">
            <a:avLst/>
          </a:prstGeom>
          <a:effectLst/>
        </p:spPr>
        <p:txBody>
          <a:bodyPr vert="horz" lIns="75438" tIns="37719" rIns="75438" bIns="37719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10" dirty="0">
                <a:solidFill>
                  <a:schemeClr val="tx2"/>
                </a:solidFill>
              </a:rPr>
              <a:t>UNH SEDS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6A6D505-4CAD-4827-A8B4-1F7AC0D80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0026" y="4044317"/>
            <a:ext cx="1146432" cy="449136"/>
            <a:chOff x="6277476" y="3090121"/>
            <a:chExt cx="1389615" cy="54440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680BFC0-C377-43B7-B23F-4331CD268525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Trevor Blampied</a:t>
              </a: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9AD1D87-4B90-4FEC-8865-92DD51544D7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EE</a:t>
              </a:r>
            </a:p>
          </p:txBody>
        </p:sp>
      </p:grpSp>
      <p:cxnSp>
        <p:nvCxnSpPr>
          <p:cNvPr id="82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84263" y="2134689"/>
            <a:ext cx="1610235" cy="126986"/>
          </a:xfrm>
          <a:prstGeom prst="bentConnector3">
            <a:avLst>
              <a:gd name="adj1" fmla="val 99777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E2090BB-E0AA-4E59-A402-4D5BBD0CC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0062" y="2302632"/>
            <a:ext cx="1143942" cy="449136"/>
            <a:chOff x="2810778" y="3090121"/>
            <a:chExt cx="1386596" cy="54440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4DDF4F5-5B7C-404B-B1E1-1ACBDB71768D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b="1" dirty="0">
                  <a:solidFill>
                    <a:prstClr val="black"/>
                  </a:solidFill>
                </a:rPr>
                <a:t>Andrew Masters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719F41B-F375-43C0-BE50-947424C62AF7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TVC Lead, Sr ME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2391" y="2904061"/>
            <a:ext cx="1143942" cy="449136"/>
            <a:chOff x="2810778" y="3090121"/>
            <a:chExt cx="1386596" cy="54440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Francesco </a:t>
              </a:r>
              <a:r>
                <a:rPr lang="en-US" sz="990" dirty="0" err="1">
                  <a:solidFill>
                    <a:prstClr val="black"/>
                  </a:solidFill>
                </a:rPr>
                <a:t>Mikulis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CS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0062" y="3473765"/>
            <a:ext cx="1143942" cy="449136"/>
            <a:chOff x="2810778" y="3090121"/>
            <a:chExt cx="1386596" cy="54440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Kristian Comer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CS</a:t>
              </a:r>
            </a:p>
          </p:txBody>
        </p:sp>
      </p:grpSp>
      <p:cxnSp>
        <p:nvCxnSpPr>
          <p:cNvPr id="92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46452" y="-42707"/>
            <a:ext cx="524409" cy="240513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95" descr="decorative element">
            <a:extLst>
              <a:ext uri="{FF2B5EF4-FFF2-40B4-BE49-F238E27FC236}">
                <a16:creationId xmlns:a16="http://schemas.microsoft.com/office/drawing/2014/main" id="{C5A0A87A-3FB9-4351-B2B0-AD0D897B3A2A}"/>
              </a:ext>
            </a:extLst>
          </p:cNvPr>
          <p:cNvCxnSpPr>
            <a:cxnSpLocks/>
            <a:endCxn id="158" idx="0"/>
          </p:cNvCxnSpPr>
          <p:nvPr/>
        </p:nvCxnSpPr>
        <p:spPr>
          <a:xfrm rot="5400000">
            <a:off x="2806088" y="2223097"/>
            <a:ext cx="176818" cy="2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2C5C5A5-5D6B-42C4-AA44-A926F1036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15121" y="2908571"/>
            <a:ext cx="1145358" cy="449136"/>
            <a:chOff x="4544127" y="3090121"/>
            <a:chExt cx="1388313" cy="544407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CB8EAA-ED24-4280-90E9-9B8F58ECD311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Nathan Gunter</a:t>
              </a:r>
              <a:endParaRPr lang="en-US" sz="907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14BA132-1D5D-4D4E-B882-4FC7E144FF5F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ME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CECE9EA-D2BE-4144-BFE6-E228ADD8E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45538" y="3467776"/>
            <a:ext cx="1143942" cy="449136"/>
            <a:chOff x="2810778" y="3090121"/>
            <a:chExt cx="1386596" cy="54440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A0538EA-90EF-483E-A267-770305D748E1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Grace Johnston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4079660-8D93-4FBC-A8C7-6BF50B50AEA1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Junior ME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24C668B-95A2-483F-8EDD-8A78299F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31879" y="3467775"/>
            <a:ext cx="1145357" cy="449133"/>
            <a:chOff x="4544128" y="3090124"/>
            <a:chExt cx="1388312" cy="544404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8380792-0C82-427E-A806-4CFBCB3177BD}"/>
                </a:ext>
              </a:extLst>
            </p:cNvPr>
            <p:cNvSpPr/>
            <p:nvPr/>
          </p:nvSpPr>
          <p:spPr>
            <a:xfrm>
              <a:off x="4544128" y="3090124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7" dirty="0" err="1">
                  <a:solidFill>
                    <a:schemeClr val="tx1"/>
                  </a:solidFill>
                </a:rPr>
                <a:t>Sohani</a:t>
              </a:r>
              <a:r>
                <a:rPr lang="en-US" sz="907" dirty="0">
                  <a:solidFill>
                    <a:schemeClr val="tx1"/>
                  </a:solidFill>
                </a:rPr>
                <a:t> </a:t>
              </a:r>
              <a:r>
                <a:rPr lang="en-US" sz="907" dirty="0" err="1">
                  <a:solidFill>
                    <a:schemeClr val="tx1"/>
                  </a:solidFill>
                </a:rPr>
                <a:t>Demian</a:t>
              </a:r>
              <a:endParaRPr lang="en-US" sz="907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88868F5-DA78-4D09-9B33-FCA57C380E3D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Junior ME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5491047-5B41-44A1-B7AF-C3C064859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49246" y="4042557"/>
            <a:ext cx="1143942" cy="449136"/>
            <a:chOff x="2810778" y="3090121"/>
            <a:chExt cx="1386596" cy="54440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76D9FEE-CD3C-4D48-9C44-63F3C11DED0D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 err="1">
                  <a:solidFill>
                    <a:prstClr val="black"/>
                  </a:solidFill>
                </a:rPr>
                <a:t>Devony</a:t>
              </a:r>
              <a:r>
                <a:rPr lang="en-US" sz="990" dirty="0">
                  <a:solidFill>
                    <a:prstClr val="black"/>
                  </a:solidFill>
                </a:rPr>
                <a:t> Whiting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A0D3862-D82E-490B-AFD6-8377B2780CB2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Junior ME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8A05EB7-7176-4AD5-AC01-C0848AD1E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49246" y="4635111"/>
            <a:ext cx="1143942" cy="449136"/>
            <a:chOff x="2810778" y="3090121"/>
            <a:chExt cx="1386596" cy="54440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828C291-BFA2-43AE-9532-341689D1713E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Derek Goulet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4D997A8-3884-4EB3-8E34-15BA28A21BBB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Sophomore ME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CD28FF6-412C-4891-B425-FF41ABFE7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9112" y="4033682"/>
            <a:ext cx="1143942" cy="449136"/>
            <a:chOff x="2810778" y="3090121"/>
            <a:chExt cx="1386596" cy="544407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3315950-1512-4079-8F08-EB8E450F4678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Jake </a:t>
              </a:r>
              <a:r>
                <a:rPr lang="en-US" sz="990" dirty="0" err="1">
                  <a:solidFill>
                    <a:prstClr val="black"/>
                  </a:solidFill>
                </a:rPr>
                <a:t>Raum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421827F-2FAE-4755-ABDE-FECB91EA63FB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CS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9BBD6ED-3A14-4463-9A95-E19479D2F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1439" y="4635108"/>
            <a:ext cx="1143943" cy="449138"/>
            <a:chOff x="2810778" y="3090121"/>
            <a:chExt cx="1386598" cy="54441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EA0CFA86-2E98-475A-9BEE-F5D39F99CFEA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Jared </a:t>
              </a:r>
              <a:r>
                <a:rPr lang="en-US" sz="990" dirty="0" err="1">
                  <a:solidFill>
                    <a:prstClr val="black"/>
                  </a:solidFill>
                </a:rPr>
                <a:t>Larivere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BECC75A-0BA8-4297-B134-FEC38EE50C09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cxnSp>
        <p:nvCxnSpPr>
          <p:cNvPr id="132" name="Connector: Elbow 95" descr="decorative element">
            <a:extLst>
              <a:ext uri="{FF2B5EF4-FFF2-40B4-BE49-F238E27FC236}">
                <a16:creationId xmlns:a16="http://schemas.microsoft.com/office/drawing/2014/main" id="{AC5F9F9A-5EE8-42B2-858F-8B5F66419E25}"/>
              </a:ext>
            </a:extLst>
          </p:cNvPr>
          <p:cNvCxnSpPr>
            <a:cxnSpLocks/>
            <a:endCxn id="117" idx="0"/>
          </p:cNvCxnSpPr>
          <p:nvPr/>
        </p:nvCxnSpPr>
        <p:spPr>
          <a:xfrm rot="5400000">
            <a:off x="2825138" y="3954147"/>
            <a:ext cx="176818" cy="2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6B71CB1-B2B2-43AF-99BE-9E4397173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64588" y="5198826"/>
            <a:ext cx="1143942" cy="449136"/>
            <a:chOff x="2810778" y="3090121"/>
            <a:chExt cx="1386596" cy="544407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492C786-8AB2-4F76-943A-F6286B8DCF9C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Dylan </a:t>
              </a:r>
              <a:r>
                <a:rPr lang="en-US" sz="990" dirty="0" err="1">
                  <a:solidFill>
                    <a:prstClr val="black"/>
                  </a:solidFill>
                </a:rPr>
                <a:t>Parmentier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BD97032-5DA7-40B1-BCFE-0345E63E9149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PE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42FF9E8-9507-4B04-8845-ABA4D296D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22142" y="5231261"/>
            <a:ext cx="1145358" cy="449136"/>
            <a:chOff x="4544127" y="3090121"/>
            <a:chExt cx="1388313" cy="544407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06DBB93-D090-4170-8B4E-86095CEB2074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7" dirty="0">
                  <a:solidFill>
                    <a:schemeClr val="tx1"/>
                  </a:solidFill>
                </a:rPr>
                <a:t>Max Carpenter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A0DC668-8ABD-497B-AB72-C44D42F70388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C006BAD-6B0B-47C1-AD70-7B80426D6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23500" y="4052373"/>
            <a:ext cx="1145358" cy="449136"/>
            <a:chOff x="4544127" y="3090121"/>
            <a:chExt cx="1388313" cy="54440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EBF1B49-886F-4FA8-91A5-5206553DB4AF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7" dirty="0">
                  <a:solidFill>
                    <a:schemeClr val="tx1"/>
                  </a:solidFill>
                </a:rPr>
                <a:t>Marguerite </a:t>
              </a:r>
              <a:r>
                <a:rPr lang="en-US" sz="907" dirty="0" err="1">
                  <a:solidFill>
                    <a:schemeClr val="tx1"/>
                  </a:solidFill>
                </a:rPr>
                <a:t>Kennish</a:t>
              </a:r>
              <a:endParaRPr lang="en-US" sz="907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32F16056-CB0E-4C9C-83ED-A5C2EBA05505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Sophomore ME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2D4B0E5-AD49-4D1A-B891-222D618C6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12302" y="5778045"/>
            <a:ext cx="1145358" cy="449136"/>
            <a:chOff x="4544127" y="3090121"/>
            <a:chExt cx="1388313" cy="544407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CC32136-EEA7-45A0-B1CE-8BACF54BFEB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7" dirty="0">
                  <a:solidFill>
                    <a:schemeClr val="tx1"/>
                  </a:solidFill>
                </a:rPr>
                <a:t>Grant Arnold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7A500DF-2E8B-471E-89B9-E470EE689247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C2BCAB0-F161-4867-B9BB-AA3906461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0548" y="6312949"/>
            <a:ext cx="1146432" cy="449136"/>
            <a:chOff x="6277476" y="3090121"/>
            <a:chExt cx="1389615" cy="544407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0DB58A3-F67C-420D-9944-806DDCAD243C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Coleman Stoleburg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85ECD7A-9CFC-4169-94CA-C48ADEB76FDC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EE</a:t>
              </a:r>
            </a:p>
          </p:txBody>
        </p:sp>
      </p:grpSp>
      <p:cxnSp>
        <p:nvCxnSpPr>
          <p:cNvPr id="149" name="Straight Connector 148" descr="decorative element">
            <a:extLst>
              <a:ext uri="{FF2B5EF4-FFF2-40B4-BE49-F238E27FC236}">
                <a16:creationId xmlns:a16="http://schemas.microsoft.com/office/drawing/2014/main" id="{16E81B63-41DC-475A-A207-12EEA9D86FA1}"/>
              </a:ext>
            </a:extLst>
          </p:cNvPr>
          <p:cNvCxnSpPr/>
          <p:nvPr/>
        </p:nvCxnSpPr>
        <p:spPr>
          <a:xfrm>
            <a:off x="6180930" y="4252939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9FAC0C4-3BAD-43B8-AA3B-53A646EF2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1045" y="5742588"/>
            <a:ext cx="1160149" cy="449136"/>
            <a:chOff x="6260850" y="3090121"/>
            <a:chExt cx="1406241" cy="544407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24941E4-D71B-4D59-AD95-DA200DDA94CC}"/>
                </a:ext>
              </a:extLst>
            </p:cNvPr>
            <p:cNvSpPr/>
            <p:nvPr/>
          </p:nvSpPr>
          <p:spPr>
            <a:xfrm>
              <a:off x="6260850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Philip Deo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E924AF8-8C9F-4D58-AE5E-A22AB1782A6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EE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C2FDC1E-7E63-4B03-A3EF-9F8E8A488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4740" y="5163885"/>
            <a:ext cx="1143899" cy="449136"/>
            <a:chOff x="8010825" y="3090121"/>
            <a:chExt cx="1386544" cy="544407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1DB509E-6E29-4837-A404-3E2A2AB55C6A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Emilie Leavitt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CCB6FB5-4E83-4823-9BD9-43CE2378681D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CE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D200563-793E-4ED9-AA71-796719CA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70763" y="3482031"/>
            <a:ext cx="1144735" cy="449136"/>
            <a:chOff x="9744174" y="3090121"/>
            <a:chExt cx="1387558" cy="544407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CA4631EF-51B5-49FE-9436-1A1A79458EE5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Jeffrey Grant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6B1A833F-2C91-4B97-812C-1E6E091564F0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sp>
        <p:nvSpPr>
          <p:cNvPr id="181" name="Oval 180" descr="decorative element">
            <a:extLst>
              <a:ext uri="{FF2B5EF4-FFF2-40B4-BE49-F238E27FC236}">
                <a16:creationId xmlns:a16="http://schemas.microsoft.com/office/drawing/2014/main" id="{DC8C58E8-C66A-4ABF-88E7-60313CBDF0B9}"/>
              </a:ext>
            </a:extLst>
          </p:cNvPr>
          <p:cNvSpPr/>
          <p:nvPr/>
        </p:nvSpPr>
        <p:spPr>
          <a:xfrm>
            <a:off x="7571353" y="3359390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FD4DE9F9-2DB4-4772-BBBF-82E68840D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66931" y="4058678"/>
            <a:ext cx="1144735" cy="449136"/>
            <a:chOff x="9744174" y="3090121"/>
            <a:chExt cx="1387558" cy="544407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210301C6-CE90-4C5E-BA91-2662CC11D1C1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Gabe Hannon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DB00B00C-BA7E-4C93-8A36-BB34F6026CF0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Math</a:t>
              </a:r>
            </a:p>
          </p:txBody>
        </p:sp>
      </p:grpSp>
      <p:sp>
        <p:nvSpPr>
          <p:cNvPr id="185" name="Oval 184" descr="decorative element">
            <a:extLst>
              <a:ext uri="{FF2B5EF4-FFF2-40B4-BE49-F238E27FC236}">
                <a16:creationId xmlns:a16="http://schemas.microsoft.com/office/drawing/2014/main" id="{65947326-3B43-42B5-8D25-8A0EBBFA1221}"/>
              </a:ext>
            </a:extLst>
          </p:cNvPr>
          <p:cNvSpPr/>
          <p:nvPr/>
        </p:nvSpPr>
        <p:spPr>
          <a:xfrm>
            <a:off x="7584130" y="3976520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0E9FB7F8-5181-4E8D-8DE4-8A82CF53E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74998" y="4633757"/>
            <a:ext cx="1144735" cy="449136"/>
            <a:chOff x="9744174" y="3090121"/>
            <a:chExt cx="1387558" cy="544407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A93E340D-7F5C-43E1-8724-8FD1B39B8E2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Hunter Sansoucie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B0B5F3A7-1A42-4815-A0A5-D9A4A13C85A5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sp>
        <p:nvSpPr>
          <p:cNvPr id="193" name="Oval 192" descr="decorative element">
            <a:extLst>
              <a:ext uri="{FF2B5EF4-FFF2-40B4-BE49-F238E27FC236}">
                <a16:creationId xmlns:a16="http://schemas.microsoft.com/office/drawing/2014/main" id="{731BB869-C7BC-441A-B0BF-21166E6B200B}"/>
              </a:ext>
            </a:extLst>
          </p:cNvPr>
          <p:cNvSpPr/>
          <p:nvPr/>
        </p:nvSpPr>
        <p:spPr>
          <a:xfrm>
            <a:off x="7575588" y="4520641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321AB9D2-B977-4D92-B767-70BDD8F0D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67875" y="5175285"/>
            <a:ext cx="1154260" cy="449138"/>
            <a:chOff x="9744174" y="3090121"/>
            <a:chExt cx="1399103" cy="544410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33A5EF1E-D6A8-40A9-A040-E61690D7C1FE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Jessica Roberts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1746B2B7-A875-41F1-BDA1-65D43C0D6B7A}"/>
                </a:ext>
              </a:extLst>
            </p:cNvPr>
            <p:cNvSpPr/>
            <p:nvPr/>
          </p:nvSpPr>
          <p:spPr>
            <a:xfrm>
              <a:off x="9775277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Physics</a:t>
              </a:r>
            </a:p>
          </p:txBody>
        </p:sp>
      </p:grpSp>
      <p:sp>
        <p:nvSpPr>
          <p:cNvPr id="205" name="Oval 204" descr="decorative element">
            <a:extLst>
              <a:ext uri="{FF2B5EF4-FFF2-40B4-BE49-F238E27FC236}">
                <a16:creationId xmlns:a16="http://schemas.microsoft.com/office/drawing/2014/main" id="{72274363-6520-4C30-922C-B5824A28F21C}"/>
              </a:ext>
            </a:extLst>
          </p:cNvPr>
          <p:cNvSpPr/>
          <p:nvPr/>
        </p:nvSpPr>
        <p:spPr>
          <a:xfrm>
            <a:off x="7585071" y="5093130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AE9622E-8114-4B96-9D08-8ADD40116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75939" y="5731317"/>
            <a:ext cx="1144735" cy="449136"/>
            <a:chOff x="9744174" y="3090121"/>
            <a:chExt cx="1387558" cy="544407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CFD9A437-E376-4569-8E6A-EF08D479B510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Elena Chan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D3A601CE-5DC9-4DAC-8B21-CCA88E1F47BF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sp>
        <p:nvSpPr>
          <p:cNvPr id="209" name="Oval 208" descr="decorative element">
            <a:extLst>
              <a:ext uri="{FF2B5EF4-FFF2-40B4-BE49-F238E27FC236}">
                <a16:creationId xmlns:a16="http://schemas.microsoft.com/office/drawing/2014/main" id="{E74C63DC-A76C-41BD-B65F-18D20211ABAD}"/>
              </a:ext>
            </a:extLst>
          </p:cNvPr>
          <p:cNvSpPr/>
          <p:nvPr/>
        </p:nvSpPr>
        <p:spPr>
          <a:xfrm>
            <a:off x="7576529" y="5627726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19E70DE6-6941-4B05-A079-07341D300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60880" y="5740335"/>
            <a:ext cx="1143942" cy="449136"/>
            <a:chOff x="2810778" y="3090121"/>
            <a:chExt cx="1386596" cy="544407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08AC5213-27A4-41BF-8150-23F3A3A145B3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Will Macdonald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FFECA806-9D8A-4C5A-BD62-4D16730B16AE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ADA8C44A-7290-42E1-B7FB-58B6D0443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76222" y="6304050"/>
            <a:ext cx="1143942" cy="449136"/>
            <a:chOff x="2810778" y="3090121"/>
            <a:chExt cx="1386596" cy="544407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CC81C3EE-D869-400C-86AB-8CC2C1408621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Ian Bresnahan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83770E6E-8003-448A-AA4A-4A5CDE37335A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Math/Chem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BFBD4A9-C9CF-4B7C-9E1F-BECA41FCF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21942" y="4639746"/>
            <a:ext cx="1145358" cy="449136"/>
            <a:chOff x="4544127" y="3090121"/>
            <a:chExt cx="1388313" cy="544407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E8D6190-A6CC-4952-9903-C98155A8690B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7" dirty="0">
                  <a:solidFill>
                    <a:schemeClr val="tx1"/>
                  </a:solidFill>
                </a:rPr>
                <a:t>Alice Wade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AB49F249-A599-4E32-91A4-373947284FC8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74B1FE24-9334-42CF-BE35-CA090DCCF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51291" y="2892097"/>
            <a:ext cx="1144735" cy="449136"/>
            <a:chOff x="9744174" y="3090121"/>
            <a:chExt cx="1387558" cy="544407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05B6B7A-5132-4E54-AEFE-12B0A3CE89D6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Jeffrey Grant</a:t>
              </a: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AF7A3658-16AE-488C-A7FD-E8C35CCFDC77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ECAF16E6-E512-4CC9-98E5-11768ECAA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03192" y="4583821"/>
            <a:ext cx="1143899" cy="449136"/>
            <a:chOff x="8010825" y="3090121"/>
            <a:chExt cx="1386544" cy="544407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F7DCF99A-3BD5-4FE9-B0F3-806E6A678A49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Matt Dodge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82119599-0BA5-4E22-A2DA-0BE2DF4B8CB7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Junior EE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7FFDF94-3A5F-4BE5-949A-D15CACE10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0062" y="5198824"/>
            <a:ext cx="1143943" cy="449138"/>
            <a:chOff x="2810778" y="3090121"/>
            <a:chExt cx="1386598" cy="54441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0EE66037-913F-4340-A521-E40241CEA989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B1FF9E2B-367C-4AD6-ACE5-30A14E1E6132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F36D15F-DE68-4712-817A-5FD0AE285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65611" y="6312685"/>
            <a:ext cx="1144735" cy="449136"/>
            <a:chOff x="9744174" y="3090121"/>
            <a:chExt cx="1387558" cy="544407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F7757AC-3526-4017-BB89-504595072A5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4E1FE52A-03E2-4C6D-BBDE-8FBBAE6428A7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3AABB806-F138-4E7B-9385-414B9BF10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60880" y="6845559"/>
            <a:ext cx="1143942" cy="449136"/>
            <a:chOff x="2810778" y="3090121"/>
            <a:chExt cx="1386596" cy="544407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1EC77A4-7882-44A8-83B7-077AC27AE56E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58E3020-764B-46E0-A619-7EFADEB138B6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4A998A8-077B-4D42-B6AE-DCB4B2BEB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03749" y="6323100"/>
            <a:ext cx="1145358" cy="449136"/>
            <a:chOff x="4544127" y="3090121"/>
            <a:chExt cx="1388313" cy="544407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FE4EFA47-75E0-464B-8B9B-7DE6722F738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7" dirty="0">
                <a:solidFill>
                  <a:schemeClr val="tx1"/>
                </a:solidFill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D34F84B-6E12-41BA-AFED-7A719937D2F3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8FBD571D-A622-4646-80F0-32FBBAC09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1199" y="6835770"/>
            <a:ext cx="1146432" cy="449136"/>
            <a:chOff x="6277476" y="3090121"/>
            <a:chExt cx="1389615" cy="544407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B6AEF88-C5B1-42A2-91AF-D47F52AB0C76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63C9267C-19EC-466C-8A6C-4EC1681C80DA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0372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610394_Organization CHART_SL_V1.pptx" id="{4130754D-01A9-4B11-AFF4-0E0C09A744A9}" vid="{146BAA60-3B42-4CEE-B43B-E9BE0E9E3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AD4FE-5267-4953-9D66-004581AED1F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16c05727-aa75-4e4a-9b5f-8a80a1165891"/>
    <ds:schemaRef ds:uri="http://purl.org/dc/dcmitype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082A0F6-5C05-4A60-9DD8-B772877A4F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0DE65C-3715-41A1-996C-103EA7902D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Color-coded organization chart</Template>
  <TotalTime>0</TotalTime>
  <Words>886</Words>
  <Application>Microsoft Office PowerPoint</Application>
  <PresentationFormat>Custom</PresentationFormat>
  <Paragraphs>213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Board roles</vt:lpstr>
      <vt:lpstr>Engineering goals 2019-2020</vt:lpstr>
      <vt:lpstr>Engineering SECTION GOALS 2019-2020 Senior Design</vt:lpstr>
      <vt:lpstr>Engineering roles 2019-2020 Senior Design 8 ME, 4 EE, 2 CS, 1 PE</vt:lpstr>
      <vt:lpstr>Engineering roles 2019-2020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2019-06-12T03:47:07Z</dcterms:created>
  <dcterms:modified xsi:type="dcterms:W3CDTF">2019-09-29T21:27:02Z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