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231" autoAdjust="0"/>
  </p:normalViewPr>
  <p:slideViewPr>
    <p:cSldViewPr snapToGrid="0">
      <p:cViewPr varScale="1">
        <p:scale>
          <a:sx n="22" d="100"/>
          <a:sy n="22" d="100"/>
        </p:scale>
        <p:origin x="17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DB16E-25C2-6046-A11D-68C385894C20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ED958-3F06-E144-A96D-59908911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32DC-02F1-F64F-A350-4A851C35CA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992D-959C-3042-8559-B3573104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992D-959C-3042-8559-B35731047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6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8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40000"/>
                <a:lumOff val="60000"/>
              </a:schemeClr>
            </a:gs>
            <a:gs pos="42000">
              <a:schemeClr val="accent4">
                <a:lumMod val="20000"/>
                <a:lumOff val="80000"/>
              </a:schemeClr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20">
            <a:extLst>
              <a:ext uri="{FF2B5EF4-FFF2-40B4-BE49-F238E27FC236}">
                <a16:creationId xmlns:a16="http://schemas.microsoft.com/office/drawing/2014/main" id="{3C407FF8-8C65-4409-8A7E-46F6AC8E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017" y="23840859"/>
            <a:ext cx="1747644" cy="168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2837B-F618-6E4C-8ECE-7572D4565C8E}"/>
              </a:ext>
            </a:extLst>
          </p:cNvPr>
          <p:cNvSpPr txBox="1"/>
          <p:nvPr/>
        </p:nvSpPr>
        <p:spPr>
          <a:xfrm>
            <a:off x="625088" y="2973741"/>
            <a:ext cx="12196840" cy="933255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Project Overview</a:t>
            </a:r>
          </a:p>
          <a:p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To design, manufacture, and launch a high-powered, multi-stage rocket for the SEDS University Student Rocketry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Goals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Design a high-powered engine class rocket to achieve </a:t>
            </a:r>
            <a:r>
              <a:rPr lang="en-US" sz="2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maximum altitude</a:t>
            </a:r>
            <a:endParaRPr lang="en-US" sz="28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Implement a comprehensive recovery system that results in a fully reusable rocket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Constraints</a:t>
            </a:r>
            <a:endParaRPr lang="en-US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Total combined engine impulse must not exceed 640.0 N-s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Must have</a:t>
            </a:r>
            <a:r>
              <a:rPr lang="en-US" sz="2800" i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 at least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 two propulsion stages</a:t>
            </a:r>
            <a:endParaRPr lang="en-US" sz="54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pPr algn="ctr"/>
            <a:endParaRPr lang="en-US" sz="5400" dirty="0">
              <a:cs typeface="Calibri"/>
            </a:endParaRPr>
          </a:p>
          <a:p>
            <a:pPr algn="ctr"/>
            <a:endParaRPr lang="en-US" sz="5400" dirty="0">
              <a:cs typeface="Calibri"/>
            </a:endParaRPr>
          </a:p>
        </p:txBody>
      </p:sp>
      <p:pic>
        <p:nvPicPr>
          <p:cNvPr id="6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DC671951-5AEF-443A-88F0-7C0A1EB2E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8" y="590275"/>
            <a:ext cx="11940864" cy="2010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8F2AC-AB47-EE4E-9E17-D502FF32FA4C}"/>
              </a:ext>
            </a:extLst>
          </p:cNvPr>
          <p:cNvSpPr txBox="1"/>
          <p:nvPr/>
        </p:nvSpPr>
        <p:spPr>
          <a:xfrm>
            <a:off x="810965" y="22065245"/>
            <a:ext cx="12196840" cy="100584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Propulsion</a:t>
            </a:r>
            <a:endParaRPr lang="en-US" sz="5400" b="1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 Static Test Fire Rig was designed and manufactured to test the propulsion characteristics of each engine and to verify total engine impulse stays below 640.0 N-s</a:t>
            </a:r>
          </a:p>
          <a:p>
            <a:endParaRPr lang="en-US" sz="28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endParaRPr lang="en-US" sz="2800" dirty="0">
              <a:solidFill>
                <a:schemeClr val="bg1"/>
              </a:solidFill>
              <a:latin typeface="Kohinoor Devanagari Book" charset="0"/>
              <a:ea typeface="Kohinoor Devanagari Book" charset="0"/>
              <a:cs typeface="Kohinoor Devanagari Book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sz="5400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sz="2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B6387E-D52A-482F-BBCB-4E81A2C9F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049" y="114654"/>
            <a:ext cx="4247540" cy="2668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BEEF6-3366-EB4D-A4DC-75ABBB8D896D}"/>
              </a:ext>
            </a:extLst>
          </p:cNvPr>
          <p:cNvSpPr txBox="1"/>
          <p:nvPr/>
        </p:nvSpPr>
        <p:spPr>
          <a:xfrm>
            <a:off x="15002084" y="24861509"/>
            <a:ext cx="12840834" cy="73152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Manufacturing</a:t>
            </a:r>
          </a:p>
          <a:p>
            <a:pPr algn="ctr"/>
            <a:endParaRPr lang="en-US" sz="5400" dirty="0"/>
          </a:p>
          <a:p>
            <a:pPr algn="ctr"/>
            <a:endParaRPr lang="en-US" sz="5400" dirty="0"/>
          </a:p>
          <a:p>
            <a:pPr algn="ctr"/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9116E-3670-4127-ACCA-D6DFDD8E53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027" y="369416"/>
            <a:ext cx="3671743" cy="1722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ECED83-B596-4274-B3FC-39B40D164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721" y="552884"/>
            <a:ext cx="4861556" cy="1554480"/>
          </a:xfrm>
          <a:prstGeom prst="rect">
            <a:avLst/>
          </a:prstGeom>
        </p:spPr>
      </p:pic>
      <p:pic>
        <p:nvPicPr>
          <p:cNvPr id="13" name="Picture 1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BE4C26A-2FAD-40D2-8072-269D483CD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448" y="27030492"/>
            <a:ext cx="6564451" cy="48028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957280" y="664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4" y="8318500"/>
            <a:ext cx="5634987" cy="375665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20" y="8318500"/>
            <a:ext cx="5634988" cy="375665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Picture 27" descr="A picture containing person, indoor, table, wall&#10;&#10;Description generated with very high confidence">
            <a:extLst>
              <a:ext uri="{FF2B5EF4-FFF2-40B4-BE49-F238E27FC236}">
                <a16:creationId xmlns:a16="http://schemas.microsoft.com/office/drawing/2014/main" id="{17F82095-2ED4-4D89-97DF-AA01A7055C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506" y="28152339"/>
            <a:ext cx="5391510" cy="3657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BB03A6E-0C82-1343-939A-4C3F1380C6D6}"/>
              </a:ext>
            </a:extLst>
          </p:cNvPr>
          <p:cNvSpPr txBox="1"/>
          <p:nvPr/>
        </p:nvSpPr>
        <p:spPr>
          <a:xfrm>
            <a:off x="29818251" y="29837991"/>
            <a:ext cx="13215217" cy="234105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Acknowledgments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 huge thanks to all the members of UNH SEDS, Prof. Martin Wosnik, Alireza Ebadi, Thomas Collins, the Parents Association, and our advisor Todd Gross for all the support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989C0F-9111-2F43-B8F0-611E23F3EAB2}"/>
              </a:ext>
            </a:extLst>
          </p:cNvPr>
          <p:cNvSpPr txBox="1"/>
          <p:nvPr/>
        </p:nvSpPr>
        <p:spPr>
          <a:xfrm>
            <a:off x="27993292" y="557368"/>
            <a:ext cx="11747184" cy="15675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Department of Mechanical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Authors: Charlie Nitschelm, Kevin Bucher, Nick Clegg, Reilly Webb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Advisor: Dr. Todd Gross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03" name="Group 28"/>
          <p:cNvGrpSpPr/>
          <p:nvPr/>
        </p:nvGrpSpPr>
        <p:grpSpPr>
          <a:xfrm>
            <a:off x="1076089" y="12877064"/>
            <a:ext cx="11313633" cy="8468436"/>
            <a:chOff x="1076227" y="13006731"/>
            <a:chExt cx="11313633" cy="8468436"/>
          </a:xfrm>
        </p:grpSpPr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E3E550D7-3676-4679-9FEE-6DBEE20FCB72}"/>
                </a:ext>
              </a:extLst>
            </p:cNvPr>
            <p:cNvSpPr/>
            <p:nvPr/>
          </p:nvSpPr>
          <p:spPr>
            <a:xfrm>
              <a:off x="1076227" y="13954578"/>
              <a:ext cx="2743200" cy="13716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Research Aerodynamic Theory</a:t>
              </a:r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8C0A537-6108-45C8-BB38-1C55FBD025D6}"/>
                </a:ext>
              </a:extLst>
            </p:cNvPr>
            <p:cNvSpPr/>
            <p:nvPr/>
          </p:nvSpPr>
          <p:spPr>
            <a:xfrm>
              <a:off x="1756041" y="20103567"/>
              <a:ext cx="2743200" cy="13716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Improve Field Launch Techniques</a:t>
              </a:r>
            </a:p>
          </p:txBody>
        </p:sp>
        <p:sp>
          <p:nvSpPr>
            <p:cNvPr id="43" name="Oval 36">
              <a:extLst>
                <a:ext uri="{FF2B5EF4-FFF2-40B4-BE49-F238E27FC236}">
                  <a16:creationId xmlns:a16="http://schemas.microsoft.com/office/drawing/2014/main" id="{54F57B6A-B466-4FF9-ACAE-CA0FF1C5D2A1}"/>
                </a:ext>
              </a:extLst>
            </p:cNvPr>
            <p:cNvSpPr/>
            <p:nvPr/>
          </p:nvSpPr>
          <p:spPr>
            <a:xfrm>
              <a:off x="5250035" y="18508246"/>
              <a:ext cx="3657600" cy="18288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Launch and Gather Data</a:t>
              </a:r>
            </a:p>
          </p:txBody>
        </p:sp>
        <p:sp>
          <p:nvSpPr>
            <p:cNvPr id="44" name="Oval 37">
              <a:extLst>
                <a:ext uri="{FF2B5EF4-FFF2-40B4-BE49-F238E27FC236}">
                  <a16:creationId xmlns:a16="http://schemas.microsoft.com/office/drawing/2014/main" id="{DC5B9FF8-06E1-4C2D-8735-DF9A7E5D53AC}"/>
                </a:ext>
              </a:extLst>
            </p:cNvPr>
            <p:cNvSpPr/>
            <p:nvPr/>
          </p:nvSpPr>
          <p:spPr>
            <a:xfrm>
              <a:off x="5248295" y="14393446"/>
              <a:ext cx="3657600" cy="18288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Optimize Rocket Dimensions</a:t>
              </a: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6E4F9E57-BCA8-4ACA-B95C-18E887241D8F}"/>
                </a:ext>
              </a:extLst>
            </p:cNvPr>
            <p:cNvSpPr/>
            <p:nvPr/>
          </p:nvSpPr>
          <p:spPr>
            <a:xfrm>
              <a:off x="8732260" y="16386029"/>
              <a:ext cx="3657600" cy="18288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Manufacture and Assemble</a:t>
              </a: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084EC7FB-9365-4746-97D6-9330DFFC63B7}"/>
                </a:ext>
              </a:extLst>
            </p:cNvPr>
            <p:cNvSpPr/>
            <p:nvPr/>
          </p:nvSpPr>
          <p:spPr>
            <a:xfrm>
              <a:off x="1729595" y="16450846"/>
              <a:ext cx="3657600" cy="18288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Improve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Aerodynamic Models</a:t>
              </a:r>
            </a:p>
          </p:txBody>
        </p:sp>
        <p:sp>
          <p:nvSpPr>
            <p:cNvPr id="234" name="Rectangle 41">
              <a:extLst>
                <a:ext uri="{FF2B5EF4-FFF2-40B4-BE49-F238E27FC236}">
                  <a16:creationId xmlns:a16="http://schemas.microsoft.com/office/drawing/2014/main" id="{BAFC7213-42C3-4AB2-8DE9-D3D2EA5C1D8C}"/>
                </a:ext>
              </a:extLst>
            </p:cNvPr>
            <p:cNvSpPr/>
            <p:nvPr/>
          </p:nvSpPr>
          <p:spPr>
            <a:xfrm>
              <a:off x="8851623" y="13006731"/>
              <a:ext cx="3075384" cy="12886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Check Integrity with Finite Element Analysis</a:t>
              </a: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9B4A01A3-D4BC-44AA-A875-21A49A3E8322}"/>
                </a:ext>
              </a:extLst>
            </p:cNvPr>
            <p:cNvSpPr/>
            <p:nvPr/>
          </p:nvSpPr>
          <p:spPr>
            <a:xfrm>
              <a:off x="9627865" y="19675419"/>
              <a:ext cx="2743200" cy="13716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Improve Manufacturing Techniques</a:t>
              </a:r>
            </a:p>
          </p:txBody>
        </p:sp>
        <p:sp>
          <p:nvSpPr>
            <p:cNvPr id="31" name="Arc 52">
              <a:extLst>
                <a:ext uri="{FF2B5EF4-FFF2-40B4-BE49-F238E27FC236}">
                  <a16:creationId xmlns:a16="http://schemas.microsoft.com/office/drawing/2014/main" id="{4BDAD328-C65C-4E44-84DC-74C09419377C}"/>
                </a:ext>
              </a:extLst>
            </p:cNvPr>
            <p:cNvSpPr/>
            <p:nvPr/>
          </p:nvSpPr>
          <p:spPr>
            <a:xfrm rot="18853789">
              <a:off x="4076292" y="15489903"/>
              <a:ext cx="1319747" cy="1008215"/>
            </a:xfrm>
            <a:prstGeom prst="arc">
              <a:avLst>
                <a:gd name="adj1" fmla="val 12549476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53">
              <a:extLst>
                <a:ext uri="{FF2B5EF4-FFF2-40B4-BE49-F238E27FC236}">
                  <a16:creationId xmlns:a16="http://schemas.microsoft.com/office/drawing/2014/main" id="{05DAC675-E1E3-FA49-997B-A3AD741F511D}"/>
                </a:ext>
              </a:extLst>
            </p:cNvPr>
            <p:cNvSpPr/>
            <p:nvPr/>
          </p:nvSpPr>
          <p:spPr>
            <a:xfrm rot="2782364">
              <a:off x="8666060" y="15309239"/>
              <a:ext cx="1319747" cy="1008215"/>
            </a:xfrm>
            <a:prstGeom prst="arc">
              <a:avLst>
                <a:gd name="adj1" fmla="val 12549476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54">
              <a:extLst>
                <a:ext uri="{FF2B5EF4-FFF2-40B4-BE49-F238E27FC236}">
                  <a16:creationId xmlns:a16="http://schemas.microsoft.com/office/drawing/2014/main" id="{629C723E-5FAF-E245-9241-E58F71514864}"/>
                </a:ext>
              </a:extLst>
            </p:cNvPr>
            <p:cNvSpPr/>
            <p:nvPr/>
          </p:nvSpPr>
          <p:spPr>
            <a:xfrm rot="8256335">
              <a:off x="8704337" y="18105423"/>
              <a:ext cx="1319747" cy="1008215"/>
            </a:xfrm>
            <a:prstGeom prst="arc">
              <a:avLst>
                <a:gd name="adj1" fmla="val 12549476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5">
              <a:extLst>
                <a:ext uri="{FF2B5EF4-FFF2-40B4-BE49-F238E27FC236}">
                  <a16:creationId xmlns:a16="http://schemas.microsoft.com/office/drawing/2014/main" id="{E8113188-037B-7D46-99F1-5B49012BED2B}"/>
                </a:ext>
              </a:extLst>
            </p:cNvPr>
            <p:cNvSpPr/>
            <p:nvPr/>
          </p:nvSpPr>
          <p:spPr>
            <a:xfrm rot="13530630">
              <a:off x="4157759" y="18096162"/>
              <a:ext cx="1319747" cy="1008215"/>
            </a:xfrm>
            <a:prstGeom prst="arc">
              <a:avLst>
                <a:gd name="adj1" fmla="val 12549476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56">
              <a:extLst>
                <a:ext uri="{FF2B5EF4-FFF2-40B4-BE49-F238E27FC236}">
                  <a16:creationId xmlns:a16="http://schemas.microsoft.com/office/drawing/2014/main" id="{8C1F9030-5581-4B56-8ADE-A63D0886AA0B}"/>
                </a:ext>
              </a:extLst>
            </p:cNvPr>
            <p:cNvSpPr txBox="1"/>
            <p:nvPr/>
          </p:nvSpPr>
          <p:spPr>
            <a:xfrm>
              <a:off x="5657485" y="16518440"/>
              <a:ext cx="280794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Rocket Improvement Cycle</a:t>
              </a:r>
            </a:p>
          </p:txBody>
        </p:sp>
        <p:cxnSp>
          <p:nvCxnSpPr>
            <p:cNvPr id="36" name="Straight Arrow Connector 57">
              <a:extLst>
                <a:ext uri="{FF2B5EF4-FFF2-40B4-BE49-F238E27FC236}">
                  <a16:creationId xmlns:a16="http://schemas.microsoft.com/office/drawing/2014/main" id="{387C44F7-7AAF-0C49-BC16-7881040D76CB}"/>
                </a:ext>
              </a:extLst>
            </p:cNvPr>
            <p:cNvCxnSpPr>
              <a:cxnSpLocks/>
            </p:cNvCxnSpPr>
            <p:nvPr/>
          </p:nvCxnSpPr>
          <p:spPr>
            <a:xfrm>
              <a:off x="2571384" y="15595680"/>
              <a:ext cx="351952" cy="75741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Arrow Connector 58">
              <a:extLst>
                <a:ext uri="{FF2B5EF4-FFF2-40B4-BE49-F238E27FC236}">
                  <a16:creationId xmlns:a16="http://schemas.microsoft.com/office/drawing/2014/main" id="{94942A94-DF16-1F4D-B407-A04F154B9A76}"/>
                </a:ext>
              </a:extLst>
            </p:cNvPr>
            <p:cNvCxnSpPr/>
            <p:nvPr/>
          </p:nvCxnSpPr>
          <p:spPr>
            <a:xfrm flipH="1" flipV="1">
              <a:off x="10621230" y="18361537"/>
              <a:ext cx="347618" cy="10427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8" name="Arc 173">
              <a:extLst>
                <a:ext uri="{FF2B5EF4-FFF2-40B4-BE49-F238E27FC236}">
                  <a16:creationId xmlns:a16="http://schemas.microsoft.com/office/drawing/2014/main" id="{FC25DA66-255A-2549-96A8-03D6F3B5F29F}"/>
                </a:ext>
              </a:extLst>
            </p:cNvPr>
            <p:cNvSpPr/>
            <p:nvPr/>
          </p:nvSpPr>
          <p:spPr>
            <a:xfrm rot="19908338">
              <a:off x="7724157" y="14043590"/>
              <a:ext cx="1319747" cy="1008215"/>
            </a:xfrm>
            <a:prstGeom prst="arc">
              <a:avLst>
                <a:gd name="adj1" fmla="val 14195042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74">
              <a:extLst>
                <a:ext uri="{FF2B5EF4-FFF2-40B4-BE49-F238E27FC236}">
                  <a16:creationId xmlns:a16="http://schemas.microsoft.com/office/drawing/2014/main" id="{CBA4C57E-0A7C-864D-B5E8-4D45BB4F1218}"/>
                </a:ext>
              </a:extLst>
            </p:cNvPr>
            <p:cNvSpPr/>
            <p:nvPr/>
          </p:nvSpPr>
          <p:spPr>
            <a:xfrm rot="9932220">
              <a:off x="8295271" y="13772266"/>
              <a:ext cx="1319747" cy="1008215"/>
            </a:xfrm>
            <a:prstGeom prst="arc">
              <a:avLst>
                <a:gd name="adj1" fmla="val 12549476"/>
                <a:gd name="adj2" fmla="val 1848072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73">
              <a:extLst>
                <a:ext uri="{FF2B5EF4-FFF2-40B4-BE49-F238E27FC236}">
                  <a16:creationId xmlns:a16="http://schemas.microsoft.com/office/drawing/2014/main" id="{089BE3AD-C18A-D442-8FF8-15A2439F59DA}"/>
                </a:ext>
              </a:extLst>
            </p:cNvPr>
            <p:cNvSpPr/>
            <p:nvPr/>
          </p:nvSpPr>
          <p:spPr>
            <a:xfrm rot="19908338">
              <a:off x="4121965" y="19674600"/>
              <a:ext cx="1319747" cy="1008215"/>
            </a:xfrm>
            <a:prstGeom prst="arc">
              <a:avLst>
                <a:gd name="adj1" fmla="val 14195042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3">
              <a:extLst>
                <a:ext uri="{FF2B5EF4-FFF2-40B4-BE49-F238E27FC236}">
                  <a16:creationId xmlns:a16="http://schemas.microsoft.com/office/drawing/2014/main" id="{D232BEEF-A9EE-FB49-A8B9-DB153B2FDB53}"/>
                </a:ext>
              </a:extLst>
            </p:cNvPr>
            <p:cNvSpPr/>
            <p:nvPr/>
          </p:nvSpPr>
          <p:spPr>
            <a:xfrm rot="9469448">
              <a:off x="4444747" y="19616095"/>
              <a:ext cx="1319747" cy="1008215"/>
            </a:xfrm>
            <a:prstGeom prst="arc">
              <a:avLst>
                <a:gd name="adj1" fmla="val 12800397"/>
                <a:gd name="adj2" fmla="val 19739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32">
            <a:extLst>
              <a:ext uri="{FF2B5EF4-FFF2-40B4-BE49-F238E27FC236}">
                <a16:creationId xmlns:a16="http://schemas.microsoft.com/office/drawing/2014/main" id="{89F8D99C-8D9D-A347-AE40-D7F5E8B18FE0}"/>
              </a:ext>
            </a:extLst>
          </p:cNvPr>
          <p:cNvSpPr txBox="1"/>
          <p:nvPr/>
        </p:nvSpPr>
        <p:spPr>
          <a:xfrm>
            <a:off x="29818251" y="2699617"/>
            <a:ext cx="13215217" cy="134237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Launch Simulation</a:t>
            </a:r>
          </a:p>
          <a:p>
            <a:endParaRPr lang="en-US" sz="4800" b="1" dirty="0">
              <a:latin typeface="Optima" charset="0"/>
              <a:ea typeface="Optima" charset="0"/>
              <a:cs typeface="Optima" charset="0"/>
            </a:endParaRPr>
          </a:p>
          <a:p>
            <a:endParaRPr lang="en-US" sz="4800" b="1" dirty="0">
              <a:latin typeface="Optima" charset="0"/>
              <a:ea typeface="Optima" charset="0"/>
              <a:cs typeface="Optima" charset="0"/>
            </a:endParaRPr>
          </a:p>
          <a:p>
            <a:endParaRPr lang="en-US" sz="4800" b="1" dirty="0">
              <a:latin typeface="Optima" charset="0"/>
              <a:ea typeface="Optima" charset="0"/>
              <a:cs typeface="Optima" charset="0"/>
            </a:endParaRPr>
          </a:p>
          <a:p>
            <a:endParaRPr lang="en-US" sz="4800" b="1" dirty="0">
              <a:latin typeface="Optima" charset="0"/>
              <a:ea typeface="Optima" charset="0"/>
              <a:cs typeface="Optima" charset="0"/>
            </a:endParaRPr>
          </a:p>
          <a:p>
            <a:endParaRPr lang="en-US" sz="4800" b="1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21" name="Picture 33">
            <a:extLst>
              <a:ext uri="{FF2B5EF4-FFF2-40B4-BE49-F238E27FC236}">
                <a16:creationId xmlns:a16="http://schemas.microsoft.com/office/drawing/2014/main" id="{C081A82B-5482-46D3-9754-A6B78AE8853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754" r="5578" b="1137"/>
          <a:stretch/>
        </p:blipFill>
        <p:spPr>
          <a:xfrm>
            <a:off x="37113404" y="3774359"/>
            <a:ext cx="5247087" cy="435407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E0864338-0911-4BAA-ADD5-3DD6D072FC2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" r="6630" b="1406"/>
          <a:stretch/>
        </p:blipFill>
        <p:spPr>
          <a:xfrm>
            <a:off x="37010738" y="11296208"/>
            <a:ext cx="5452420" cy="445661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</p:pic>
      <p:sp>
        <p:nvSpPr>
          <p:cNvPr id="108" name="TextBox 302">
            <a:extLst>
              <a:ext uri="{FF2B5EF4-FFF2-40B4-BE49-F238E27FC236}">
                <a16:creationId xmlns:a16="http://schemas.microsoft.com/office/drawing/2014/main" id="{57E22B39-219D-6D48-8B54-31D303766AB5}"/>
              </a:ext>
            </a:extLst>
          </p:cNvPr>
          <p:cNvSpPr txBox="1"/>
          <p:nvPr/>
        </p:nvSpPr>
        <p:spPr>
          <a:xfrm>
            <a:off x="36261298" y="8221937"/>
            <a:ext cx="6556695" cy="257536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panose="02000503060000020004" pitchFamily="2" charset="0"/>
              </a:rPr>
              <a:t>The MATLAB flight model is verified by comparing results to flight data from launches and to OpenRocket predictions    (a pre-existing rocket simulation program)</a:t>
            </a:r>
          </a:p>
          <a:p>
            <a:endParaRPr lang="en-US" sz="2800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Optima" panose="02000503060000020004" pitchFamily="2" charset="0"/>
              </a:rPr>
              <a:t>	</a:t>
            </a:r>
          </a:p>
          <a:p>
            <a:r>
              <a:rPr lang="en-US" sz="2800" dirty="0">
                <a:solidFill>
                  <a:schemeClr val="bg1"/>
                </a:solidFill>
                <a:latin typeface="Optima" panose="02000503060000020004" pitchFamily="2" charset="0"/>
              </a:rPr>
              <a:t>	</a:t>
            </a:r>
          </a:p>
        </p:txBody>
      </p:sp>
      <p:sp>
        <p:nvSpPr>
          <p:cNvPr id="109" name="TextBox 303">
            <a:extLst>
              <a:ext uri="{FF2B5EF4-FFF2-40B4-BE49-F238E27FC236}">
                <a16:creationId xmlns:a16="http://schemas.microsoft.com/office/drawing/2014/main" id="{CC55CF38-88B6-6C48-BABC-73704143B948}"/>
              </a:ext>
            </a:extLst>
          </p:cNvPr>
          <p:cNvSpPr txBox="1"/>
          <p:nvPr/>
        </p:nvSpPr>
        <p:spPr>
          <a:xfrm>
            <a:off x="30023537" y="3593861"/>
            <a:ext cx="6237761" cy="553997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Rocket trajectory was simulated using MATLAB. This required accurate </a:t>
            </a:r>
            <a:r>
              <a:rPr lang="en-US" sz="2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stability, thrust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drag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, and </a:t>
            </a:r>
            <a:r>
              <a:rPr lang="en-US" sz="2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atmospheric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 models to produce ordinary differential equations that are then numerically solved for given rocket dimensions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Caliber is a measure of passive stability, and should remain between 1-3 for stable flight (right)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endParaRPr lang="en-US" dirty="0"/>
          </a:p>
        </p:txBody>
      </p:sp>
      <p:grpSp>
        <p:nvGrpSpPr>
          <p:cNvPr id="22" name="Group 177">
            <a:extLst>
              <a:ext uri="{FF2B5EF4-FFF2-40B4-BE49-F238E27FC236}">
                <a16:creationId xmlns:a16="http://schemas.microsoft.com/office/drawing/2014/main" id="{487332B6-9958-47D9-8537-0201F45D61FB}"/>
              </a:ext>
            </a:extLst>
          </p:cNvPr>
          <p:cNvGrpSpPr/>
          <p:nvPr/>
        </p:nvGrpSpPr>
        <p:grpSpPr>
          <a:xfrm>
            <a:off x="13507387" y="1039766"/>
            <a:ext cx="16008512" cy="23674596"/>
            <a:chOff x="13056707" y="0"/>
            <a:chExt cx="16008512" cy="23674596"/>
          </a:xfrm>
        </p:grpSpPr>
        <p:pic>
          <p:nvPicPr>
            <p:cNvPr id="15" name="Picture 17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4286" y="0"/>
              <a:ext cx="5935021" cy="23038405"/>
            </a:xfrm>
            <a:prstGeom prst="rect">
              <a:avLst/>
            </a:prstGeom>
          </p:spPr>
        </p:pic>
        <p:pic>
          <p:nvPicPr>
            <p:cNvPr id="8" name="Picture 19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223842" y="5333999"/>
              <a:ext cx="3783882" cy="2193724"/>
            </a:xfrm>
            <a:prstGeom prst="rect">
              <a:avLst/>
            </a:prstGeom>
          </p:spPr>
        </p:pic>
        <p:pic>
          <p:nvPicPr>
            <p:cNvPr id="19" name="Picture 1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9443031" y="17566354"/>
              <a:ext cx="2857092" cy="6108242"/>
            </a:xfrm>
            <a:prstGeom prst="rect">
              <a:avLst/>
            </a:prstGeom>
          </p:spPr>
        </p:pic>
        <p:pic>
          <p:nvPicPr>
            <p:cNvPr id="26" name="Picture 201">
              <a:extLst>
                <a:ext uri="{FF2B5EF4-FFF2-40B4-BE49-F238E27FC236}">
                  <a16:creationId xmlns:a16="http://schemas.microsoft.com/office/drawing/2014/main" id="{766455B9-12CE-4CDB-9800-3AD590CE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9420795" y="9527475"/>
              <a:ext cx="2901562" cy="6039127"/>
            </a:xfrm>
            <a:prstGeom prst="rect">
              <a:avLst/>
            </a:prstGeom>
          </p:spPr>
        </p:pic>
        <p:pic>
          <p:nvPicPr>
            <p:cNvPr id="17" name="Picture 20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276" y="7387702"/>
              <a:ext cx="2227768" cy="3341653"/>
            </a:xfrm>
            <a:prstGeom prst="rect">
              <a:avLst/>
            </a:prstGeom>
          </p:spPr>
        </p:pic>
        <p:pic>
          <p:nvPicPr>
            <p:cNvPr id="18" name="Picture 2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112637" y="15646231"/>
              <a:ext cx="1747644" cy="2621465"/>
            </a:xfrm>
            <a:prstGeom prst="rect">
              <a:avLst/>
            </a:prstGeom>
          </p:spPr>
        </p:pic>
        <p:pic>
          <p:nvPicPr>
            <p:cNvPr id="20" name="Picture 21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364642" y="3239397"/>
              <a:ext cx="3391035" cy="2260690"/>
            </a:xfrm>
            <a:prstGeom prst="rect">
              <a:avLst/>
            </a:prstGeom>
          </p:spPr>
        </p:pic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CDB7C003-E322-41C5-8AB5-D674733793DB}"/>
                </a:ext>
              </a:extLst>
            </p:cNvPr>
            <p:cNvGrpSpPr/>
            <p:nvPr/>
          </p:nvGrpSpPr>
          <p:grpSpPr>
            <a:xfrm>
              <a:off x="21443474" y="13448689"/>
              <a:ext cx="6429642" cy="1569660"/>
              <a:chOff x="21440648" y="14257450"/>
              <a:chExt cx="6429642" cy="1569660"/>
            </a:xfrm>
          </p:grpSpPr>
          <p:grpSp>
            <p:nvGrpSpPr>
              <p:cNvPr id="131" name="Group 126">
                <a:extLst>
                  <a:ext uri="{FF2B5EF4-FFF2-40B4-BE49-F238E27FC236}">
                    <a16:creationId xmlns:a16="http://schemas.microsoft.com/office/drawing/2014/main" id="{B8D60090-2B35-4ACB-82A2-A24936CB6403}"/>
                  </a:ext>
                </a:extLst>
              </p:cNvPr>
              <p:cNvGrpSpPr/>
              <p:nvPr/>
            </p:nvGrpSpPr>
            <p:grpSpPr>
              <a:xfrm>
                <a:off x="21440648" y="14588593"/>
                <a:ext cx="5132141" cy="354359"/>
                <a:chOff x="21469223" y="14746721"/>
                <a:chExt cx="5132141" cy="354359"/>
              </a:xfrm>
            </p:grpSpPr>
            <p:cxnSp>
              <p:nvCxnSpPr>
                <p:cNvPr id="128" name="Straight Connector 132">
                  <a:extLst>
                    <a:ext uri="{FF2B5EF4-FFF2-40B4-BE49-F238E27FC236}">
                      <a16:creationId xmlns:a16="http://schemas.microsoft.com/office/drawing/2014/main" id="{BB9BC34E-B6D0-43FD-9280-8F5AE6FCC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69223" y="14746721"/>
                  <a:ext cx="702815" cy="341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33">
                  <a:extLst>
                    <a:ext uri="{FF2B5EF4-FFF2-40B4-BE49-F238E27FC236}">
                      <a16:creationId xmlns:a16="http://schemas.microsoft.com/office/drawing/2014/main" id="{4516DC69-907E-4E0E-A6A2-0467C4F22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69767" y="15081897"/>
                  <a:ext cx="4431597" cy="19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28">
                <a:extLst>
                  <a:ext uri="{FF2B5EF4-FFF2-40B4-BE49-F238E27FC236}">
                    <a16:creationId xmlns:a16="http://schemas.microsoft.com/office/drawing/2014/main" id="{C67A4979-7064-4172-9586-E00CC37560F7}"/>
                  </a:ext>
                </a:extLst>
              </p:cNvPr>
              <p:cNvSpPr txBox="1"/>
              <p:nvPr/>
            </p:nvSpPr>
            <p:spPr>
              <a:xfrm>
                <a:off x="22508184" y="14257450"/>
                <a:ext cx="53621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Staging Coupler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Supports stage separation at sustainer ignition</a:t>
                </a:r>
                <a:endParaRPr lang="en-US" sz="24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</p:grpSp>
        <p:grpSp>
          <p:nvGrpSpPr>
            <p:cNvPr id="150" name="Group 40">
              <a:extLst>
                <a:ext uri="{FF2B5EF4-FFF2-40B4-BE49-F238E27FC236}">
                  <a16:creationId xmlns:a16="http://schemas.microsoft.com/office/drawing/2014/main" id="{233D9443-87EC-4391-B9FC-37F6C3042218}"/>
                </a:ext>
              </a:extLst>
            </p:cNvPr>
            <p:cNvGrpSpPr/>
            <p:nvPr/>
          </p:nvGrpSpPr>
          <p:grpSpPr>
            <a:xfrm>
              <a:off x="13109833" y="17591294"/>
              <a:ext cx="7776807" cy="1754224"/>
              <a:chOff x="12969926" y="2107994"/>
              <a:chExt cx="7776807" cy="1754224"/>
            </a:xfrm>
          </p:grpSpPr>
          <p:cxnSp>
            <p:nvCxnSpPr>
              <p:cNvPr id="151" name="Straight Connector 41">
                <a:extLst>
                  <a:ext uri="{FF2B5EF4-FFF2-40B4-BE49-F238E27FC236}">
                    <a16:creationId xmlns:a16="http://schemas.microsoft.com/office/drawing/2014/main" id="{7418B644-D1AA-448B-A725-A184AA8AE8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820259" y="2752501"/>
                <a:ext cx="3926474" cy="1109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51">
                <a:extLst>
                  <a:ext uri="{FF2B5EF4-FFF2-40B4-BE49-F238E27FC236}">
                    <a16:creationId xmlns:a16="http://schemas.microsoft.com/office/drawing/2014/main" id="{6650098F-7F56-4CFC-9E8B-9E8C3658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96491" y="2752501"/>
                <a:ext cx="3834958" cy="0"/>
              </a:xfrm>
              <a:prstGeom prst="line">
                <a:avLst/>
              </a:prstGeom>
              <a:ln w="1270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52">
                <a:extLst>
                  <a:ext uri="{FF2B5EF4-FFF2-40B4-BE49-F238E27FC236}">
                    <a16:creationId xmlns:a16="http://schemas.microsoft.com/office/drawing/2014/main" id="{D4C3AA4E-0117-457B-A6E0-A4EB6ADBCC15}"/>
                  </a:ext>
                </a:extLst>
              </p:cNvPr>
              <p:cNvSpPr txBox="1"/>
              <p:nvPr/>
            </p:nvSpPr>
            <p:spPr>
              <a:xfrm>
                <a:off x="12969926" y="2107994"/>
                <a:ext cx="65666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Booster Engine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Initiates flight with a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0.7 second burn time</a:t>
                </a:r>
              </a:p>
            </p:txBody>
          </p:sp>
        </p:grpSp>
        <p:grpSp>
          <p:nvGrpSpPr>
            <p:cNvPr id="155" name="Group 57">
              <a:extLst>
                <a:ext uri="{FF2B5EF4-FFF2-40B4-BE49-F238E27FC236}">
                  <a16:creationId xmlns:a16="http://schemas.microsoft.com/office/drawing/2014/main" id="{8803AF78-E4CC-4104-8CCA-A3B3BE3C95EB}"/>
                </a:ext>
              </a:extLst>
            </p:cNvPr>
            <p:cNvGrpSpPr/>
            <p:nvPr/>
          </p:nvGrpSpPr>
          <p:grpSpPr>
            <a:xfrm>
              <a:off x="21126881" y="2306370"/>
              <a:ext cx="7120904" cy="2006425"/>
              <a:chOff x="21296671" y="2005136"/>
              <a:chExt cx="7120904" cy="2006425"/>
            </a:xfrm>
          </p:grpSpPr>
          <p:cxnSp>
            <p:nvCxnSpPr>
              <p:cNvPr id="156" name="Straight Connector 58">
                <a:extLst>
                  <a:ext uri="{FF2B5EF4-FFF2-40B4-BE49-F238E27FC236}">
                    <a16:creationId xmlns:a16="http://schemas.microsoft.com/office/drawing/2014/main" id="{84A90541-51D5-478A-8A61-C878E9B2C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96671" y="2670653"/>
                <a:ext cx="1523267" cy="13409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59">
                <a:extLst>
                  <a:ext uri="{FF2B5EF4-FFF2-40B4-BE49-F238E27FC236}">
                    <a16:creationId xmlns:a16="http://schemas.microsoft.com/office/drawing/2014/main" id="{F1C731A6-2299-407F-931A-CB23BC7F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3149" y="2670653"/>
                <a:ext cx="41148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TextBox 60">
                <a:extLst>
                  <a:ext uri="{FF2B5EF4-FFF2-40B4-BE49-F238E27FC236}">
                    <a16:creationId xmlns:a16="http://schemas.microsoft.com/office/drawing/2014/main" id="{C6CCE81F-0461-4AC7-8949-6FF762C1012B}"/>
                  </a:ext>
                </a:extLst>
              </p:cNvPr>
              <p:cNvSpPr txBox="1"/>
              <p:nvPr/>
            </p:nvSpPr>
            <p:spPr>
              <a:xfrm>
                <a:off x="22931415" y="2005136"/>
                <a:ext cx="54861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Drogue Parachute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A small parachute deployed at sustainer apogee</a:t>
                </a:r>
                <a:endParaRPr lang="en-US" sz="32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</p:grpSp>
        <p:grpSp>
          <p:nvGrpSpPr>
            <p:cNvPr id="180" name="Group 65">
              <a:extLst>
                <a:ext uri="{FF2B5EF4-FFF2-40B4-BE49-F238E27FC236}">
                  <a16:creationId xmlns:a16="http://schemas.microsoft.com/office/drawing/2014/main" id="{798AD993-701E-40D1-9573-B41F80EA8BC3}"/>
                </a:ext>
              </a:extLst>
            </p:cNvPr>
            <p:cNvGrpSpPr/>
            <p:nvPr/>
          </p:nvGrpSpPr>
          <p:grpSpPr>
            <a:xfrm>
              <a:off x="22098000" y="18635216"/>
              <a:ext cx="6967219" cy="1982916"/>
              <a:chOff x="21296671" y="2028645"/>
              <a:chExt cx="6967219" cy="1982916"/>
            </a:xfrm>
          </p:grpSpPr>
          <p:cxnSp>
            <p:nvCxnSpPr>
              <p:cNvPr id="181" name="Straight Connector 66">
                <a:extLst>
                  <a:ext uri="{FF2B5EF4-FFF2-40B4-BE49-F238E27FC236}">
                    <a16:creationId xmlns:a16="http://schemas.microsoft.com/office/drawing/2014/main" id="{CA4A1274-A5B4-4A1E-8D6B-2B8E2C9DD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96671" y="2670653"/>
                <a:ext cx="1523267" cy="13409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67">
                <a:extLst>
                  <a:ext uri="{FF2B5EF4-FFF2-40B4-BE49-F238E27FC236}">
                    <a16:creationId xmlns:a16="http://schemas.microsoft.com/office/drawing/2014/main" id="{07177A29-BB58-493A-95EE-AE0549F5E2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3149" y="2670653"/>
                <a:ext cx="23774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TextBox 68">
                <a:extLst>
                  <a:ext uri="{FF2B5EF4-FFF2-40B4-BE49-F238E27FC236}">
                    <a16:creationId xmlns:a16="http://schemas.microsoft.com/office/drawing/2014/main" id="{CFACB36F-3B74-4ADB-A63E-7509611FA692}"/>
                  </a:ext>
                </a:extLst>
              </p:cNvPr>
              <p:cNvSpPr txBox="1"/>
              <p:nvPr/>
            </p:nvSpPr>
            <p:spPr>
              <a:xfrm>
                <a:off x="22777730" y="2028645"/>
                <a:ext cx="54861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Aft Fins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Provides stability to the rocket before stage separation</a:t>
                </a:r>
              </a:p>
            </p:txBody>
          </p:sp>
        </p:grpSp>
        <p:grpSp>
          <p:nvGrpSpPr>
            <p:cNvPr id="184" name="Group 73">
              <a:extLst>
                <a:ext uri="{FF2B5EF4-FFF2-40B4-BE49-F238E27FC236}">
                  <a16:creationId xmlns:a16="http://schemas.microsoft.com/office/drawing/2014/main" id="{A471863B-EB36-460F-9B7C-5DBED803ED40}"/>
                </a:ext>
              </a:extLst>
            </p:cNvPr>
            <p:cNvGrpSpPr/>
            <p:nvPr/>
          </p:nvGrpSpPr>
          <p:grpSpPr>
            <a:xfrm>
              <a:off x="21443474" y="4898964"/>
              <a:ext cx="7120903" cy="2006425"/>
              <a:chOff x="21296671" y="2005136"/>
              <a:chExt cx="7120903" cy="2006425"/>
            </a:xfrm>
          </p:grpSpPr>
          <p:cxnSp>
            <p:nvCxnSpPr>
              <p:cNvPr id="185" name="Straight Connector 74">
                <a:extLst>
                  <a:ext uri="{FF2B5EF4-FFF2-40B4-BE49-F238E27FC236}">
                    <a16:creationId xmlns:a16="http://schemas.microsoft.com/office/drawing/2014/main" id="{CED6320C-6CB1-423A-B96F-6B50ADFD5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96671" y="2670653"/>
                <a:ext cx="1523267" cy="13409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75">
                <a:extLst>
                  <a:ext uri="{FF2B5EF4-FFF2-40B4-BE49-F238E27FC236}">
                    <a16:creationId xmlns:a16="http://schemas.microsoft.com/office/drawing/2014/main" id="{B04A5EBC-2FEB-4E73-9CD9-E4ED0DE3F5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3149" y="2670653"/>
                <a:ext cx="38862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TextBox 76">
                <a:extLst>
                  <a:ext uri="{FF2B5EF4-FFF2-40B4-BE49-F238E27FC236}">
                    <a16:creationId xmlns:a16="http://schemas.microsoft.com/office/drawing/2014/main" id="{6D8CDA6F-5EAB-42DA-9803-E698C8E8C480}"/>
                  </a:ext>
                </a:extLst>
              </p:cNvPr>
              <p:cNvSpPr txBox="1"/>
              <p:nvPr/>
            </p:nvSpPr>
            <p:spPr>
              <a:xfrm>
                <a:off x="22931414" y="2005136"/>
                <a:ext cx="5486160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Electronics Bay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Houses the TeleMega GPS and controls both parachute deployment and sustainer ignition</a:t>
                </a:r>
                <a:endParaRPr lang="en-US" sz="32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</p:grpSp>
        <p:grpSp>
          <p:nvGrpSpPr>
            <p:cNvPr id="188" name="Group 81">
              <a:extLst>
                <a:ext uri="{FF2B5EF4-FFF2-40B4-BE49-F238E27FC236}">
                  <a16:creationId xmlns:a16="http://schemas.microsoft.com/office/drawing/2014/main" id="{FEFD7C9C-ED91-4A6A-8DC0-E4C647CCE4D2}"/>
                </a:ext>
              </a:extLst>
            </p:cNvPr>
            <p:cNvGrpSpPr/>
            <p:nvPr/>
          </p:nvGrpSpPr>
          <p:grpSpPr>
            <a:xfrm>
              <a:off x="21192240" y="8786356"/>
              <a:ext cx="7122024" cy="2000548"/>
              <a:chOff x="21296671" y="2046295"/>
              <a:chExt cx="7122024" cy="2000548"/>
            </a:xfrm>
          </p:grpSpPr>
          <p:cxnSp>
            <p:nvCxnSpPr>
              <p:cNvPr id="189" name="Straight Connector 82">
                <a:extLst>
                  <a:ext uri="{FF2B5EF4-FFF2-40B4-BE49-F238E27FC236}">
                    <a16:creationId xmlns:a16="http://schemas.microsoft.com/office/drawing/2014/main" id="{480C685C-68B2-4D95-AD72-824720AD3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96671" y="2670653"/>
                <a:ext cx="1523267" cy="13409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83">
                <a:extLst>
                  <a:ext uri="{FF2B5EF4-FFF2-40B4-BE49-F238E27FC236}">
                    <a16:creationId xmlns:a16="http://schemas.microsoft.com/office/drawing/2014/main" id="{A0783D51-9AB7-4E97-B89F-8539914A5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3149" y="2670653"/>
                <a:ext cx="41148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TextBox 84">
                <a:extLst>
                  <a:ext uri="{FF2B5EF4-FFF2-40B4-BE49-F238E27FC236}">
                    <a16:creationId xmlns:a16="http://schemas.microsoft.com/office/drawing/2014/main" id="{F1A3636F-FBD5-459B-9501-A7591A675954}"/>
                  </a:ext>
                </a:extLst>
              </p:cNvPr>
              <p:cNvSpPr txBox="1"/>
              <p:nvPr/>
            </p:nvSpPr>
            <p:spPr>
              <a:xfrm>
                <a:off x="22932535" y="2046295"/>
                <a:ext cx="5486160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Sustainer Engine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Propels the rocket to max altitude after booster burnout; 1.7 second burn time</a:t>
                </a:r>
              </a:p>
            </p:txBody>
          </p:sp>
        </p:grpSp>
        <p:grpSp>
          <p:nvGrpSpPr>
            <p:cNvPr id="192" name="Group 90">
              <a:extLst>
                <a:ext uri="{FF2B5EF4-FFF2-40B4-BE49-F238E27FC236}">
                  <a16:creationId xmlns:a16="http://schemas.microsoft.com/office/drawing/2014/main" id="{DC202F21-2D42-4575-BCED-057751BF1446}"/>
                </a:ext>
              </a:extLst>
            </p:cNvPr>
            <p:cNvGrpSpPr/>
            <p:nvPr/>
          </p:nvGrpSpPr>
          <p:grpSpPr>
            <a:xfrm>
              <a:off x="13145663" y="14558232"/>
              <a:ext cx="7740980" cy="1754225"/>
              <a:chOff x="12969928" y="2107994"/>
              <a:chExt cx="7776805" cy="1754225"/>
            </a:xfrm>
          </p:grpSpPr>
          <p:cxnSp>
            <p:nvCxnSpPr>
              <p:cNvPr id="193" name="Straight Connector 91">
                <a:extLst>
                  <a:ext uri="{FF2B5EF4-FFF2-40B4-BE49-F238E27FC236}">
                    <a16:creationId xmlns:a16="http://schemas.microsoft.com/office/drawing/2014/main" id="{F5B64CFC-8381-488F-A66D-95BEAC282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616744" y="2752501"/>
                <a:ext cx="3129989" cy="110971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92">
                <a:extLst>
                  <a:ext uri="{FF2B5EF4-FFF2-40B4-BE49-F238E27FC236}">
                    <a16:creationId xmlns:a16="http://schemas.microsoft.com/office/drawing/2014/main" id="{0F19CAA0-4BDF-4683-A019-42699D237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96491" y="2752501"/>
                <a:ext cx="4620253" cy="0"/>
              </a:xfrm>
              <a:prstGeom prst="line">
                <a:avLst/>
              </a:prstGeom>
              <a:ln w="1270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93">
                <a:extLst>
                  <a:ext uri="{FF2B5EF4-FFF2-40B4-BE49-F238E27FC236}">
                    <a16:creationId xmlns:a16="http://schemas.microsoft.com/office/drawing/2014/main" id="{C4BE104C-9774-45CC-875A-C256A84F3E20}"/>
                  </a:ext>
                </a:extLst>
              </p:cNvPr>
              <p:cNvSpPr txBox="1"/>
              <p:nvPr/>
            </p:nvSpPr>
            <p:spPr>
              <a:xfrm>
                <a:off x="12969928" y="2107994"/>
                <a:ext cx="590920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Booster Parachute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A large parachute to slow the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booster to a safe landing speed</a:t>
                </a:r>
              </a:p>
            </p:txBody>
          </p:sp>
        </p:grpSp>
        <p:grpSp>
          <p:nvGrpSpPr>
            <p:cNvPr id="198" name="Group 101">
              <a:extLst>
                <a:ext uri="{FF2B5EF4-FFF2-40B4-BE49-F238E27FC236}">
                  <a16:creationId xmlns:a16="http://schemas.microsoft.com/office/drawing/2014/main" id="{5537A104-202A-4CB5-9A74-C06F8D772EB2}"/>
                </a:ext>
              </a:extLst>
            </p:cNvPr>
            <p:cNvGrpSpPr/>
            <p:nvPr/>
          </p:nvGrpSpPr>
          <p:grpSpPr>
            <a:xfrm>
              <a:off x="13165289" y="11077760"/>
              <a:ext cx="6718585" cy="2062103"/>
              <a:chOff x="12996491" y="2107994"/>
              <a:chExt cx="6749678" cy="2062103"/>
            </a:xfrm>
          </p:grpSpPr>
          <p:cxnSp>
            <p:nvCxnSpPr>
              <p:cNvPr id="199" name="Straight Connector 102">
                <a:extLst>
                  <a:ext uri="{FF2B5EF4-FFF2-40B4-BE49-F238E27FC236}">
                    <a16:creationId xmlns:a16="http://schemas.microsoft.com/office/drawing/2014/main" id="{37840C2B-DD2F-4F5A-A24B-1E7E504B9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510824" y="2752501"/>
                <a:ext cx="3235345" cy="110971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03">
                <a:extLst>
                  <a:ext uri="{FF2B5EF4-FFF2-40B4-BE49-F238E27FC236}">
                    <a16:creationId xmlns:a16="http://schemas.microsoft.com/office/drawing/2014/main" id="{870B807D-3A5A-4A7A-86D8-2B71B4EC4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96491" y="2752501"/>
                <a:ext cx="3514333" cy="0"/>
              </a:xfrm>
              <a:prstGeom prst="line">
                <a:avLst/>
              </a:prstGeom>
              <a:ln w="1270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1" name="TextBox 104">
                <a:extLst>
                  <a:ext uri="{FF2B5EF4-FFF2-40B4-BE49-F238E27FC236}">
                    <a16:creationId xmlns:a16="http://schemas.microsoft.com/office/drawing/2014/main" id="{B8724528-AF41-4594-9A4B-9B73AB7F4B72}"/>
                  </a:ext>
                </a:extLst>
              </p:cNvPr>
              <p:cNvSpPr txBox="1"/>
              <p:nvPr/>
            </p:nvSpPr>
            <p:spPr>
              <a:xfrm>
                <a:off x="13018458" y="2107994"/>
                <a:ext cx="525592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Forward Fins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Provides stability to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the sustainer after stage separation</a:t>
                </a:r>
              </a:p>
            </p:txBody>
          </p:sp>
        </p:grpSp>
        <p:grpSp>
          <p:nvGrpSpPr>
            <p:cNvPr id="203" name="Group 109">
              <a:extLst>
                <a:ext uri="{FF2B5EF4-FFF2-40B4-BE49-F238E27FC236}">
                  <a16:creationId xmlns:a16="http://schemas.microsoft.com/office/drawing/2014/main" id="{65BFCDF7-A0CB-4A74-9F23-CB601D2A4A79}"/>
                </a:ext>
              </a:extLst>
            </p:cNvPr>
            <p:cNvGrpSpPr/>
            <p:nvPr/>
          </p:nvGrpSpPr>
          <p:grpSpPr>
            <a:xfrm>
              <a:off x="13056709" y="6568073"/>
              <a:ext cx="7714539" cy="2000548"/>
              <a:chOff x="12996491" y="2107994"/>
              <a:chExt cx="7750242" cy="2000548"/>
            </a:xfrm>
          </p:grpSpPr>
          <p:cxnSp>
            <p:nvCxnSpPr>
              <p:cNvPr id="204" name="Straight Connector 110">
                <a:extLst>
                  <a:ext uri="{FF2B5EF4-FFF2-40B4-BE49-F238E27FC236}">
                    <a16:creationId xmlns:a16="http://schemas.microsoft.com/office/drawing/2014/main" id="{2D7171F5-E1E5-4FA3-9475-85D381F54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60763" y="2752500"/>
                <a:ext cx="2785970" cy="110971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11">
                <a:extLst>
                  <a:ext uri="{FF2B5EF4-FFF2-40B4-BE49-F238E27FC236}">
                    <a16:creationId xmlns:a16="http://schemas.microsoft.com/office/drawing/2014/main" id="{2702AADC-F0BF-4A47-AC0E-D7832E557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96491" y="2752501"/>
                <a:ext cx="4960613" cy="0"/>
              </a:xfrm>
              <a:prstGeom prst="line">
                <a:avLst/>
              </a:prstGeom>
              <a:ln w="1270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112">
                <a:extLst>
                  <a:ext uri="{FF2B5EF4-FFF2-40B4-BE49-F238E27FC236}">
                    <a16:creationId xmlns:a16="http://schemas.microsoft.com/office/drawing/2014/main" id="{CD83155B-3CDE-4F1C-BFF4-B48E7B5E272A}"/>
                  </a:ext>
                </a:extLst>
              </p:cNvPr>
              <p:cNvSpPr txBox="1"/>
              <p:nvPr/>
            </p:nvSpPr>
            <p:spPr>
              <a:xfrm>
                <a:off x="12996491" y="2107994"/>
                <a:ext cx="5538556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Sustainer Parachute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A larger main parachute that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slows the sustainer to a safe landing speed</a:t>
                </a:r>
                <a:endParaRPr lang="en-US" sz="24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</p:grpSp>
        <p:grpSp>
          <p:nvGrpSpPr>
            <p:cNvPr id="208" name="Group 117">
              <a:extLst>
                <a:ext uri="{FF2B5EF4-FFF2-40B4-BE49-F238E27FC236}">
                  <a16:creationId xmlns:a16="http://schemas.microsoft.com/office/drawing/2014/main" id="{4A0B249C-F699-46F3-A351-A14AF9976351}"/>
                </a:ext>
              </a:extLst>
            </p:cNvPr>
            <p:cNvGrpSpPr/>
            <p:nvPr/>
          </p:nvGrpSpPr>
          <p:grpSpPr>
            <a:xfrm>
              <a:off x="13056707" y="2393777"/>
              <a:ext cx="7859112" cy="2480300"/>
              <a:chOff x="12969927" y="1628242"/>
              <a:chExt cx="7859112" cy="2480300"/>
            </a:xfrm>
          </p:grpSpPr>
          <p:cxnSp>
            <p:nvCxnSpPr>
              <p:cNvPr id="209" name="Straight Connector 118">
                <a:extLst>
                  <a:ext uri="{FF2B5EF4-FFF2-40B4-BE49-F238E27FC236}">
                    <a16:creationId xmlns:a16="http://schemas.microsoft.com/office/drawing/2014/main" id="{8680E0E0-2368-407D-88B3-41A021CF5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1371" y="1628242"/>
                <a:ext cx="3077668" cy="112425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119">
                <a:extLst>
                  <a:ext uri="{FF2B5EF4-FFF2-40B4-BE49-F238E27FC236}">
                    <a16:creationId xmlns:a16="http://schemas.microsoft.com/office/drawing/2014/main" id="{6C0C8958-3192-4592-A6B6-BF76025CF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96491" y="2752501"/>
                <a:ext cx="4754880" cy="0"/>
              </a:xfrm>
              <a:prstGeom prst="line">
                <a:avLst/>
              </a:prstGeom>
              <a:ln w="1270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1" name="TextBox 120">
                <a:extLst>
                  <a:ext uri="{FF2B5EF4-FFF2-40B4-BE49-F238E27FC236}">
                    <a16:creationId xmlns:a16="http://schemas.microsoft.com/office/drawing/2014/main" id="{5BF27FA0-CD9E-48A2-AA23-A691DE4F3C19}"/>
                  </a:ext>
                </a:extLst>
              </p:cNvPr>
              <p:cNvSpPr txBox="1"/>
              <p:nvPr/>
            </p:nvSpPr>
            <p:spPr>
              <a:xfrm>
                <a:off x="12969927" y="2107994"/>
                <a:ext cx="6430793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Custom Nose Cone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Optima" charset="0"/>
                    <a:ea typeface="Optima" charset="0"/>
                    <a:cs typeface="Optima" charset="0"/>
                  </a:rPr>
                  <a:t>A carbon fiber nose cone that houses the drogue parachute and connects directly to the electronics bay</a:t>
                </a:r>
                <a:endParaRPr lang="en-US" sz="24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</p:grpSp>
      </p:grpSp>
      <p:sp>
        <p:nvSpPr>
          <p:cNvPr id="126" name="TextBox 836"/>
          <p:cNvSpPr txBox="1"/>
          <p:nvPr/>
        </p:nvSpPr>
        <p:spPr>
          <a:xfrm>
            <a:off x="29917707" y="17501390"/>
            <a:ext cx="12581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An optimization program was created to determine 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the</a:t>
            </a:r>
            <a:r>
              <a:rPr lang="en-US" sz="280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 nominal dimensions for each component that will result in the highest simulated altitude. </a:t>
            </a:r>
            <a:endParaRPr lang="en-US" sz="28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grpSp>
        <p:nvGrpSpPr>
          <p:cNvPr id="66" name="Group 55">
            <a:extLst>
              <a:ext uri="{FF2B5EF4-FFF2-40B4-BE49-F238E27FC236}">
                <a16:creationId xmlns:a16="http://schemas.microsoft.com/office/drawing/2014/main" id="{7D71ECF0-34FE-4593-97C9-6BF0A00A303C}"/>
              </a:ext>
            </a:extLst>
          </p:cNvPr>
          <p:cNvGrpSpPr/>
          <p:nvPr/>
        </p:nvGrpSpPr>
        <p:grpSpPr>
          <a:xfrm>
            <a:off x="29823711" y="16728339"/>
            <a:ext cx="13209757" cy="12434489"/>
            <a:chOff x="29385489" y="3474789"/>
            <a:chExt cx="13069677" cy="8652893"/>
          </a:xfrm>
          <a:solidFill>
            <a:schemeClr val="tx2"/>
          </a:solidFill>
        </p:grpSpPr>
        <p:sp>
          <p:nvSpPr>
            <p:cNvPr id="7" name="TextBox 56">
              <a:extLst>
                <a:ext uri="{FF2B5EF4-FFF2-40B4-BE49-F238E27FC236}">
                  <a16:creationId xmlns:a16="http://schemas.microsoft.com/office/drawing/2014/main" id="{61D2EE32-9AB9-2349-B499-0DE5A25984E5}"/>
                </a:ext>
              </a:extLst>
            </p:cNvPr>
            <p:cNvSpPr txBox="1">
              <a:spLocks/>
            </p:cNvSpPr>
            <p:nvPr/>
          </p:nvSpPr>
          <p:spPr>
            <a:xfrm>
              <a:off x="29385489" y="3474789"/>
              <a:ext cx="13069677" cy="865289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Design &amp; Analysis</a:t>
              </a:r>
            </a:p>
            <a:p>
              <a:pPr algn="ctr"/>
              <a:endParaRPr lang="en-US" sz="5400" dirty="0">
                <a:latin typeface="Optima" charset="0"/>
                <a:ea typeface="Optima" charset="0"/>
                <a:cs typeface="Optima" charset="0"/>
              </a:endParaRPr>
            </a:p>
            <a:p>
              <a:pPr algn="ctr"/>
              <a:endParaRPr lang="en-US" sz="5400" dirty="0"/>
            </a:p>
            <a:p>
              <a:pPr algn="ctr"/>
              <a:endParaRPr lang="en-US" sz="5400" dirty="0"/>
            </a:p>
          </p:txBody>
        </p:sp>
        <p:pic>
          <p:nvPicPr>
            <p:cNvPr id="70" name="Picture 833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3477" y="4892891"/>
              <a:ext cx="5893161" cy="349878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25" name="TextBox 835"/>
            <p:cNvSpPr txBox="1"/>
            <p:nvPr/>
          </p:nvSpPr>
          <p:spPr>
            <a:xfrm>
              <a:off x="29615382" y="5129366"/>
              <a:ext cx="6288202" cy="188597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This was achieved by maximizing the height output from the combined aerodynamic models through nonlinear programming using the interior-point algorithm </a:t>
              </a:r>
            </a:p>
          </p:txBody>
        </p:sp>
        <p:sp>
          <p:nvSpPr>
            <p:cNvPr id="27" name="TextBox 836"/>
            <p:cNvSpPr txBox="1"/>
            <p:nvPr/>
          </p:nvSpPr>
          <p:spPr>
            <a:xfrm>
              <a:off x="29615382" y="6833759"/>
              <a:ext cx="6200462" cy="156347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Optimization Constraints:</a:t>
              </a:r>
            </a:p>
            <a:p>
              <a:pPr marL="1143000" lvl="1" indent="-685800">
                <a:buFont typeface="Arial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Maintain in-flight stability</a:t>
              </a:r>
            </a:p>
            <a:p>
              <a:pPr marL="1143000" lvl="1" indent="-685800">
                <a:buFont typeface="Arial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Structural integrity factor of safety of at least 3.0</a:t>
              </a:r>
            </a:p>
            <a:p>
              <a:pPr marL="1143000" lvl="1" indent="-685800">
                <a:buFont typeface="Arial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Optima" charset="0"/>
                  <a:ea typeface="Optima" charset="0"/>
                  <a:cs typeface="Optima" charset="0"/>
                </a:rPr>
                <a:t>Manufacturing limitations</a:t>
              </a:r>
            </a:p>
          </p:txBody>
        </p:sp>
      </p:grpSp>
      <p:sp>
        <p:nvSpPr>
          <p:cNvPr id="121" name="TextBox 461">
            <a:extLst>
              <a:ext uri="{FF2B5EF4-FFF2-40B4-BE49-F238E27FC236}">
                <a16:creationId xmlns:a16="http://schemas.microsoft.com/office/drawing/2014/main" id="{52FC8150-621C-4142-B667-25734A9A9A60}"/>
              </a:ext>
            </a:extLst>
          </p:cNvPr>
          <p:cNvSpPr txBox="1"/>
          <p:nvPr/>
        </p:nvSpPr>
        <p:spPr>
          <a:xfrm>
            <a:off x="30100332" y="17502858"/>
            <a:ext cx="121167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An </a:t>
            </a:r>
            <a:r>
              <a:rPr lang="en-US" sz="2800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optimization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 program was created to determine the nominal dimensions for each component that will result in the highest simulated altitude</a:t>
            </a:r>
          </a:p>
          <a:p>
            <a:endParaRPr lang="en-US" dirty="0"/>
          </a:p>
        </p:txBody>
      </p:sp>
      <p:pic>
        <p:nvPicPr>
          <p:cNvPr id="253" name="Picture 619" descr="A picture containing indoor, ground&#10;&#10;Description generated with high confidence">
            <a:extLst>
              <a:ext uri="{FF2B5EF4-FFF2-40B4-BE49-F238E27FC236}">
                <a16:creationId xmlns:a16="http://schemas.microsoft.com/office/drawing/2014/main" id="{35B16E84-B8F1-458F-9CEA-CE3659D366F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017" y="28152339"/>
            <a:ext cx="4755556" cy="3657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Picture 643" descr="A close up of a logo&#10;&#10;Description generated with high confidence">
            <a:extLst>
              <a:ext uri="{FF2B5EF4-FFF2-40B4-BE49-F238E27FC236}">
                <a16:creationId xmlns:a16="http://schemas.microsoft.com/office/drawing/2014/main" id="{32D532B1-1B76-42A2-8E18-E8F159644F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105" y="24623710"/>
            <a:ext cx="6633633" cy="3723126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29" name="Table 644">
            <a:extLst>
              <a:ext uri="{FF2B5EF4-FFF2-40B4-BE49-F238E27FC236}">
                <a16:creationId xmlns:a16="http://schemas.microsoft.com/office/drawing/2014/main" id="{329639DD-662B-4FB0-9CF2-0EFBB5FAD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65339"/>
              </p:ext>
            </p:extLst>
          </p:nvPr>
        </p:nvGraphicFramePr>
        <p:xfrm>
          <a:off x="30301322" y="8640395"/>
          <a:ext cx="5054478" cy="240708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0529">
                  <a:extLst>
                    <a:ext uri="{9D8B030D-6E8A-4147-A177-3AD203B41FA5}">
                      <a16:colId xmlns:a16="http://schemas.microsoft.com/office/drawing/2014/main" val="3239089673"/>
                    </a:ext>
                  </a:extLst>
                </a:gridCol>
                <a:gridCol w="1157299">
                  <a:extLst>
                    <a:ext uri="{9D8B030D-6E8A-4147-A177-3AD203B41FA5}">
                      <a16:colId xmlns:a16="http://schemas.microsoft.com/office/drawing/2014/main" val="4099088911"/>
                    </a:ext>
                  </a:extLst>
                </a:gridCol>
                <a:gridCol w="1586109">
                  <a:extLst>
                    <a:ext uri="{9D8B030D-6E8A-4147-A177-3AD203B41FA5}">
                      <a16:colId xmlns:a16="http://schemas.microsoft.com/office/drawing/2014/main" val="1811431230"/>
                    </a:ext>
                  </a:extLst>
                </a:gridCol>
                <a:gridCol w="1180541">
                  <a:extLst>
                    <a:ext uri="{9D8B030D-6E8A-4147-A177-3AD203B41FA5}">
                      <a16:colId xmlns:a16="http://schemas.microsoft.com/office/drawing/2014/main" val="769658348"/>
                    </a:ext>
                  </a:extLst>
                </a:gridCol>
              </a:tblGrid>
              <a:tr h="80236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Flight</a:t>
                      </a:r>
                      <a:r>
                        <a:rPr lang="en-US" sz="1800" baseline="0">
                          <a:latin typeface="Optima" charset="0"/>
                          <a:ea typeface="Optima" charset="0"/>
                          <a:cs typeface="Optima" charset="0"/>
                        </a:rPr>
                        <a:t> Data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OpenRocket Model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MATLAB</a:t>
                      </a:r>
                      <a:r>
                        <a:rPr lang="en-US" sz="1800" baseline="0">
                          <a:latin typeface="Optima" charset="0"/>
                          <a:ea typeface="Optima" charset="0"/>
                          <a:cs typeface="Optima" charset="0"/>
                        </a:rPr>
                        <a:t> Model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245674"/>
                  </a:ext>
                </a:extLst>
              </a:tr>
              <a:tr h="802361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Optima" charset="0"/>
                          <a:ea typeface="Optima" charset="0"/>
                          <a:cs typeface="Optima" charset="0"/>
                        </a:rPr>
                        <a:t>Sustainer Apogee</a:t>
                      </a:r>
                      <a:endParaRPr lang="en-US" sz="1800" b="1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1071.1 m</a:t>
                      </a:r>
                      <a:endParaRPr lang="en-US" sz="18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1020.6 m</a:t>
                      </a:r>
                      <a:endParaRPr lang="en-US" sz="18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1154.1 m</a:t>
                      </a:r>
                      <a:endParaRPr lang="en-US" sz="18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97970"/>
                  </a:ext>
                </a:extLst>
              </a:tr>
              <a:tr h="802361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Optima" charset="0"/>
                          <a:ea typeface="Optima" charset="0"/>
                          <a:cs typeface="Optima" charset="0"/>
                        </a:rPr>
                        <a:t>Booster Apogee</a:t>
                      </a:r>
                      <a:endParaRPr lang="en-US" sz="1800" b="1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290.0</a:t>
                      </a:r>
                      <a:r>
                        <a:rPr lang="en-US" sz="1800" baseline="0">
                          <a:latin typeface="Optima" charset="0"/>
                          <a:ea typeface="Optima" charset="0"/>
                          <a:cs typeface="Optima" charset="0"/>
                        </a:rPr>
                        <a:t> m</a:t>
                      </a:r>
                      <a:endParaRPr lang="en-US" sz="18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238.6 m</a:t>
                      </a:r>
                      <a:endParaRPr lang="en-US" sz="18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Optima" charset="0"/>
                          <a:ea typeface="Optima" charset="0"/>
                          <a:cs typeface="Optima" charset="0"/>
                        </a:rPr>
                        <a:t>276.3 m</a:t>
                      </a:r>
                      <a:endParaRPr lang="en-US" sz="18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248643"/>
                  </a:ext>
                </a:extLst>
              </a:tr>
            </a:tbl>
          </a:graphicData>
        </a:graphic>
      </p:graphicFrame>
      <p:sp>
        <p:nvSpPr>
          <p:cNvPr id="224" name="TextBox 645">
            <a:extLst>
              <a:ext uri="{FF2B5EF4-FFF2-40B4-BE49-F238E27FC236}">
                <a16:creationId xmlns:a16="http://schemas.microsoft.com/office/drawing/2014/main" id="{65D0DACD-7DDF-42EC-882F-AB0BB5E0965D}"/>
              </a:ext>
            </a:extLst>
          </p:cNvPr>
          <p:cNvSpPr txBox="1"/>
          <p:nvPr/>
        </p:nvSpPr>
        <p:spPr>
          <a:xfrm>
            <a:off x="37369652" y="24493097"/>
            <a:ext cx="4938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tima" panose="02000503060000020004"/>
              </a:rPr>
              <a:t>Stress analyses </a:t>
            </a:r>
            <a:r>
              <a:rPr lang="en-US" sz="2800" dirty="0">
                <a:solidFill>
                  <a:schemeClr val="bg1"/>
                </a:solidFill>
                <a:latin typeface="Optima" panose="02000503060000020004"/>
              </a:rPr>
              <a:t>are performed on the optimized components that are prone to failure, such as the engine centering ring (left)</a:t>
            </a:r>
          </a:p>
          <a:p>
            <a:endParaRPr lang="en-US" sz="2800" dirty="0">
              <a:solidFill>
                <a:schemeClr val="bg1"/>
              </a:solidFill>
              <a:latin typeface="Optima" panose="02000503060000020004"/>
            </a:endParaRPr>
          </a:p>
        </p:txBody>
      </p:sp>
      <p:sp>
        <p:nvSpPr>
          <p:cNvPr id="225" name="TextBox 646">
            <a:extLst>
              <a:ext uri="{FF2B5EF4-FFF2-40B4-BE49-F238E27FC236}">
                <a16:creationId xmlns:a16="http://schemas.microsoft.com/office/drawing/2014/main" id="{DA23C908-495F-4813-B3A9-F31D244D87D3}"/>
              </a:ext>
            </a:extLst>
          </p:cNvPr>
          <p:cNvSpPr txBox="1"/>
          <p:nvPr/>
        </p:nvSpPr>
        <p:spPr>
          <a:xfrm>
            <a:off x="37369652" y="26961841"/>
            <a:ext cx="4542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panose="02000503060000020004"/>
              </a:rPr>
              <a:t>Optimization must be reconfigured if resulting FOS is less than 3.0</a:t>
            </a:r>
            <a:endParaRPr lang="en-US" sz="2800" dirty="0"/>
          </a:p>
        </p:txBody>
      </p:sp>
      <p:pic>
        <p:nvPicPr>
          <p:cNvPr id="648" name="Picture 1295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 t="758" r="7468" b="1283"/>
          <a:stretch/>
        </p:blipFill>
        <p:spPr>
          <a:xfrm>
            <a:off x="30314551" y="11269984"/>
            <a:ext cx="5344543" cy="44566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51" name="TextBox 1298"/>
          <p:cNvSpPr txBox="1"/>
          <p:nvPr/>
        </p:nvSpPr>
        <p:spPr>
          <a:xfrm>
            <a:off x="15855254" y="25858991"/>
            <a:ext cx="110657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 laser cut fin alignment tool was designed to keep fins in place during the epoxy curing process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</a:rPr>
              <a:t>Many components are assembled from scratch such as the nosecone, fins, ignition leads, ejection charges, and the launch pad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endParaRPr lang="en-US" dirty="0"/>
          </a:p>
        </p:txBody>
      </p:sp>
      <p:graphicFrame>
        <p:nvGraphicFramePr>
          <p:cNvPr id="1300" name="Table 644">
            <a:extLst>
              <a:ext uri="{FF2B5EF4-FFF2-40B4-BE49-F238E27FC236}">
                <a16:creationId xmlns:a16="http://schemas.microsoft.com/office/drawing/2014/main" id="{329639DD-662B-4FB0-9CF2-0EFBB5FAD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59838"/>
              </p:ext>
            </p:extLst>
          </p:nvPr>
        </p:nvGraphicFramePr>
        <p:xfrm>
          <a:off x="1116448" y="23821735"/>
          <a:ext cx="11575186" cy="28780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26228">
                  <a:extLst>
                    <a:ext uri="{9D8B030D-6E8A-4147-A177-3AD203B41FA5}">
                      <a16:colId xmlns:a16="http://schemas.microsoft.com/office/drawing/2014/main" val="3239089673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181143123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69658348"/>
                    </a:ext>
                  </a:extLst>
                </a:gridCol>
                <a:gridCol w="2198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2510">
                <a:tc>
                  <a:txBody>
                    <a:bodyPr/>
                    <a:lstStyle/>
                    <a:p>
                      <a:endParaRPr lang="en-US" sz="20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Reported Max Thrust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Measured Max Thrust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tima" charset="0"/>
                          <a:ea typeface="Optima" charset="0"/>
                          <a:cs typeface="Optima" charset="0"/>
                        </a:rPr>
                        <a:t>Reported Total Impulse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tima" charset="0"/>
                          <a:ea typeface="Optima" charset="0"/>
                          <a:cs typeface="Optima" charset="0"/>
                        </a:rPr>
                        <a:t>Measured Total Impulse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245674"/>
                  </a:ext>
                </a:extLst>
              </a:tr>
              <a:tr h="99277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Optima" charset="0"/>
                          <a:ea typeface="Optima" charset="0"/>
                          <a:cs typeface="Optima" charset="0"/>
                        </a:rPr>
                        <a:t>Booster Engine:</a:t>
                      </a:r>
                    </a:p>
                    <a:p>
                      <a:r>
                        <a:rPr lang="en-US" sz="2000" b="1" dirty="0">
                          <a:latin typeface="Optima" charset="0"/>
                          <a:ea typeface="Optima" charset="0"/>
                          <a:cs typeface="Optima" charset="0"/>
                        </a:rPr>
                        <a:t>Cesaroni H399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545.8 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549.6 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282.2 N-s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277.1</a:t>
                      </a:r>
                      <a:r>
                        <a:rPr lang="en-US" sz="2000" baseline="0" dirty="0">
                          <a:latin typeface="Optima" charset="0"/>
                          <a:ea typeface="Optima" charset="0"/>
                          <a:cs typeface="Optima" charset="0"/>
                        </a:rPr>
                        <a:t> N-s</a:t>
                      </a:r>
                      <a:endParaRPr lang="en-US" sz="2000" dirty="0">
                        <a:latin typeface="Optima" charset="0"/>
                        <a:ea typeface="Optima" charset="0"/>
                        <a:cs typeface="Optim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97970"/>
                  </a:ext>
                </a:extLst>
              </a:tr>
              <a:tr h="99277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Optima" charset="0"/>
                          <a:ea typeface="Optima" charset="0"/>
                          <a:cs typeface="Optima" charset="0"/>
                        </a:rPr>
                        <a:t>Sustainer Engine:</a:t>
                      </a:r>
                    </a:p>
                    <a:p>
                      <a:r>
                        <a:rPr lang="en-US" sz="2000" b="1" dirty="0">
                          <a:latin typeface="Optima" charset="0"/>
                          <a:ea typeface="Optima" charset="0"/>
                          <a:cs typeface="Optima" charset="0"/>
                        </a:rPr>
                        <a:t>Cesaroni I204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356.8 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329.7 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347.7 N-s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tima" charset="0"/>
                          <a:ea typeface="Optima" charset="0"/>
                          <a:cs typeface="Optima" charset="0"/>
                        </a:rPr>
                        <a:t>322.7 N-s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248643"/>
                  </a:ext>
                </a:extLst>
              </a:tr>
            </a:tbl>
          </a:graphicData>
        </a:graphic>
      </p:graphicFrame>
      <p:sp>
        <p:nvSpPr>
          <p:cNvPr id="1301" name="TextBox 1300"/>
          <p:cNvSpPr txBox="1"/>
          <p:nvPr/>
        </p:nvSpPr>
        <p:spPr>
          <a:xfrm>
            <a:off x="7776641" y="27461244"/>
            <a:ext cx="523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Data acquisition was performed using the custom test rig, a 150 lb load cell, and NI SignalExpress software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Results were verified </a:t>
            </a:r>
            <a:r>
              <a:rPr lang="en-US" sz="280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by comparing</a:t>
            </a:r>
            <a:r>
              <a:rPr lang="en-US" sz="280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 to official data reported by the engine manufacturer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6714</TotalTime>
  <Words>638</Words>
  <Application>Microsoft Office PowerPoint</Application>
  <PresentationFormat>Custom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Kohinoor Devanagari Book</vt:lpstr>
      <vt:lpstr>Optima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Nitschelm</dc:creator>
  <cp:lastModifiedBy>UNHSEDS01p, Pool</cp:lastModifiedBy>
  <cp:revision>141</cp:revision>
  <dcterms:modified xsi:type="dcterms:W3CDTF">2018-04-16T14:46:36Z</dcterms:modified>
</cp:coreProperties>
</file>