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10"/>
  </p:notesMasterIdLst>
  <p:handoutMasterIdLst>
    <p:handoutMasterId r:id="rId11"/>
  </p:handoutMasterIdLst>
  <p:sldIdLst>
    <p:sldId id="260" r:id="rId5"/>
    <p:sldId id="261" r:id="rId6"/>
    <p:sldId id="262" r:id="rId7"/>
    <p:sldId id="263" r:id="rId8"/>
    <p:sldId id="264" r:id="rId9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6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5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2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4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9/29/2019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90487" y="243657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Board roles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4179534" y="1395256"/>
            <a:ext cx="1782000" cy="420296"/>
          </a:xfrm>
          <a:prstGeom prst="rect">
            <a:avLst/>
          </a:prstGeom>
          <a:solidFill>
            <a:schemeClr val="bg1"/>
          </a:solidFill>
          <a:ln w="127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  <a:scene3d>
            <a:camera prst="obliqueTopLeft"/>
            <a:lightRig rig="soft" dir="t"/>
          </a:scene3d>
          <a:sp3d extrusionH="190500" prstMaterial="matte">
            <a:contourClr>
              <a:prstClr val="black">
                <a:lumMod val="50000"/>
                <a:lumOff val="50000"/>
              </a:prst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15" tIns="4715" rIns="4715" bIns="44559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Charlie Nitschelm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E0DDC-7979-4C1E-B741-9FACE317EF1B}"/>
              </a:ext>
            </a:extLst>
          </p:cNvPr>
          <p:cNvSpPr/>
          <p:nvPr/>
        </p:nvSpPr>
        <p:spPr>
          <a:xfrm>
            <a:off x="4179534" y="1778066"/>
            <a:ext cx="1782000" cy="181982"/>
          </a:xfrm>
          <a:prstGeom prst="rect">
            <a:avLst/>
          </a:prstGeom>
          <a:solidFill>
            <a:schemeClr val="tx1"/>
          </a:solidFill>
          <a:ln w="19050" cap="rnd" cmpd="sng" algn="ctr">
            <a:noFill/>
            <a:prstDash val="solid"/>
          </a:ln>
          <a:effectLst>
            <a:glow rad="254000">
              <a:schemeClr val="accent2">
                <a:satMod val="175000"/>
                <a:alpha val="10000"/>
              </a:schemeClr>
            </a:glow>
          </a:effectLst>
          <a:scene3d>
            <a:camera prst="obliqueTopLeft"/>
            <a:lightRig rig="brightRoom" dir="t"/>
          </a:scene3d>
          <a:sp3d extrusionH="88900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60" tIns="4715" rIns="18860" bIns="4715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President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C3BFA00-5CFF-4812-A708-2096FD243265}"/>
              </a:ext>
            </a:extLst>
          </p:cNvPr>
          <p:cNvSpPr/>
          <p:nvPr/>
        </p:nvSpPr>
        <p:spPr>
          <a:xfrm>
            <a:off x="8180768" y="3273784"/>
            <a:ext cx="1502771" cy="420295"/>
          </a:xfrm>
          <a:prstGeom prst="rect">
            <a:avLst/>
          </a:prstGeom>
          <a:solidFill>
            <a:schemeClr val="bg1"/>
          </a:solidFill>
          <a:ln w="127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  <a:scene3d>
            <a:camera prst="obliqueTopLeft"/>
            <a:lightRig rig="soft" dir="t"/>
          </a:scene3d>
          <a:sp3d extrusionH="190500" prstMaterial="matte">
            <a:contourClr>
              <a:prstClr val="black">
                <a:lumMod val="50000"/>
                <a:lumOff val="50000"/>
              </a:prst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15" tIns="4715" rIns="4715" bIns="44559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Charlie Nitschelm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A9C73E7-71F4-48D4-A827-B69B02A26DCF}"/>
              </a:ext>
            </a:extLst>
          </p:cNvPr>
          <p:cNvSpPr/>
          <p:nvPr/>
        </p:nvSpPr>
        <p:spPr>
          <a:xfrm>
            <a:off x="8180768" y="3656595"/>
            <a:ext cx="1502771" cy="181982"/>
          </a:xfrm>
          <a:prstGeom prst="rect">
            <a:avLst/>
          </a:prstGeom>
          <a:solidFill>
            <a:schemeClr val="tx2"/>
          </a:solidFill>
          <a:ln w="19050" cap="rnd" cmpd="sng" algn="ctr">
            <a:noFill/>
            <a:prstDash val="solid"/>
          </a:ln>
          <a:effectLst>
            <a:glow rad="254000">
              <a:schemeClr val="accent2">
                <a:satMod val="175000"/>
                <a:alpha val="10000"/>
              </a:schemeClr>
            </a:glow>
          </a:effectLst>
          <a:scene3d>
            <a:camera prst="obliqueTopLeft"/>
            <a:lightRig rig="brightRoom" dir="t"/>
          </a:scene3d>
          <a:sp3d extrusionH="88900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60" tIns="4715" rIns="18860" bIns="4715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Lead Engineer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5077" y="276804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  <a:stCxn id="116" idx="0"/>
            <a:endCxn id="19" idx="2"/>
          </p:cNvCxnSpPr>
          <p:nvPr/>
        </p:nvCxnSpPr>
        <p:spPr>
          <a:xfrm rot="5400000" flipH="1" flipV="1">
            <a:off x="2497611" y="700861"/>
            <a:ext cx="1313735" cy="3832111"/>
          </a:xfrm>
          <a:prstGeom prst="bentConnector3">
            <a:avLst>
              <a:gd name="adj1" fmla="val 20999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37041" y="415796"/>
            <a:ext cx="211200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4FACB6D-FDFF-4DDB-874A-B55E47CF4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036" y="3273783"/>
            <a:ext cx="1502773" cy="564792"/>
            <a:chOff x="5016000" y="867284"/>
            <a:chExt cx="2160000" cy="68459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F7B1437-5FE7-4823-A6E3-6AD4C4B985BC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B379B19-AAD0-4DD6-A462-11EE1D1D0F82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FF000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Vice President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F9860C-8185-47F6-A576-D979FD3BB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54056" y="3273783"/>
            <a:ext cx="1502773" cy="564793"/>
            <a:chOff x="5016000" y="867283"/>
            <a:chExt cx="2160001" cy="68459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FFF805C-0528-44BA-8588-958A833750A4}"/>
                </a:ext>
              </a:extLst>
            </p:cNvPr>
            <p:cNvSpPr/>
            <p:nvPr/>
          </p:nvSpPr>
          <p:spPr>
            <a:xfrm>
              <a:off x="5016001" y="867283"/>
              <a:ext cx="2160000" cy="509449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8BFA05D-234C-4AF0-82BB-17C1475D3B59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FFC00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Safety Officer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6711A1C-AB16-4A09-9A1C-201217ED4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6034" y="3273783"/>
            <a:ext cx="1502772" cy="564792"/>
            <a:chOff x="5016000" y="867284"/>
            <a:chExt cx="2160000" cy="684596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7E2C2C-7440-4A5D-9185-8BED923F4F9D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EA20801-21A2-482A-ABA8-2E43CD61945C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Member at Large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D29939-BB73-42BF-BDEA-6457957E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62926" y="3273783"/>
            <a:ext cx="1502772" cy="564792"/>
            <a:chOff x="5016000" y="867284"/>
            <a:chExt cx="2160000" cy="68459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88494B6-BEB6-4D0B-B2B9-24560CED3FD3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05272B4-332B-44C4-9E87-B0B689706C76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7030A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Treasurer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Connector: Elbow 148" descr="decorative element">
            <a:extLst>
              <a:ext uri="{FF2B5EF4-FFF2-40B4-BE49-F238E27FC236}">
                <a16:creationId xmlns:a16="http://schemas.microsoft.com/office/drawing/2014/main" id="{4C48521E-CF29-4155-AADD-E91A0E8A7DB8}"/>
              </a:ext>
            </a:extLst>
          </p:cNvPr>
          <p:cNvCxnSpPr>
            <a:cxnSpLocks/>
            <a:stCxn id="119" idx="0"/>
            <a:endCxn id="19" idx="2"/>
          </p:cNvCxnSpPr>
          <p:nvPr/>
        </p:nvCxnSpPr>
        <p:spPr>
          <a:xfrm rot="5400000" flipH="1" flipV="1">
            <a:off x="3481121" y="1684371"/>
            <a:ext cx="1313735" cy="1865091"/>
          </a:xfrm>
          <a:prstGeom prst="bentConnector3">
            <a:avLst>
              <a:gd name="adj1" fmla="val 20818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 descr="decorative element">
            <a:extLst>
              <a:ext uri="{FF2B5EF4-FFF2-40B4-BE49-F238E27FC236}">
                <a16:creationId xmlns:a16="http://schemas.microsoft.com/office/drawing/2014/main" id="{21B6D7E3-1DDB-4704-9DE9-8A9E01DADDEE}"/>
              </a:ext>
            </a:extLst>
          </p:cNvPr>
          <p:cNvCxnSpPr>
            <a:cxnSpLocks/>
            <a:stCxn id="122" idx="0"/>
            <a:endCxn id="19" idx="2"/>
          </p:cNvCxnSpPr>
          <p:nvPr/>
        </p:nvCxnSpPr>
        <p:spPr>
          <a:xfrm rot="16200000" flipV="1">
            <a:off x="4417110" y="2613473"/>
            <a:ext cx="1313735" cy="688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 descr="decorative element">
            <a:extLst>
              <a:ext uri="{FF2B5EF4-FFF2-40B4-BE49-F238E27FC236}">
                <a16:creationId xmlns:a16="http://schemas.microsoft.com/office/drawing/2014/main" id="{26F478F8-7597-4A32-A3A6-96284A9C6BB2}"/>
              </a:ext>
            </a:extLst>
          </p:cNvPr>
          <p:cNvCxnSpPr>
            <a:cxnSpLocks/>
            <a:stCxn id="125" idx="0"/>
            <a:endCxn id="19" idx="2"/>
          </p:cNvCxnSpPr>
          <p:nvPr/>
        </p:nvCxnSpPr>
        <p:spPr>
          <a:xfrm rot="16200000" flipV="1">
            <a:off x="5385556" y="1645027"/>
            <a:ext cx="1313735" cy="1943778"/>
          </a:xfrm>
          <a:prstGeom prst="bentConnector3">
            <a:avLst>
              <a:gd name="adj1" fmla="val 2081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 descr="decorative element">
            <a:extLst>
              <a:ext uri="{FF2B5EF4-FFF2-40B4-BE49-F238E27FC236}">
                <a16:creationId xmlns:a16="http://schemas.microsoft.com/office/drawing/2014/main" id="{766E93B9-440D-4391-9775-F136104E92A8}"/>
              </a:ext>
            </a:extLst>
          </p:cNvPr>
          <p:cNvCxnSpPr>
            <a:cxnSpLocks/>
            <a:stCxn id="127" idx="0"/>
            <a:endCxn id="19" idx="2"/>
          </p:cNvCxnSpPr>
          <p:nvPr/>
        </p:nvCxnSpPr>
        <p:spPr>
          <a:xfrm rot="16200000" flipV="1">
            <a:off x="6344476" y="686106"/>
            <a:ext cx="1313736" cy="3861620"/>
          </a:xfrm>
          <a:prstGeom prst="bentConnector3">
            <a:avLst>
              <a:gd name="adj1" fmla="val 2075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88EB14C-4E9C-4AA3-8C2A-789CE7F79234}"/>
              </a:ext>
            </a:extLst>
          </p:cNvPr>
          <p:cNvSpPr txBox="1"/>
          <p:nvPr/>
        </p:nvSpPr>
        <p:spPr>
          <a:xfrm>
            <a:off x="5076802" y="1963979"/>
            <a:ext cx="3257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Oversee the direction of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direct weekly general meetings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contact with the club advisor, CEPS and SEDS USA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and assist all board member activities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0720B16-DAB5-4A07-AFF3-CC96F08BCA2A}"/>
              </a:ext>
            </a:extLst>
          </p:cNvPr>
          <p:cNvSpPr txBox="1"/>
          <p:nvPr/>
        </p:nvSpPr>
        <p:spPr>
          <a:xfrm>
            <a:off x="8015260" y="3886200"/>
            <a:ext cx="1833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and oversee all engineering efforts within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Assign, manage and advise all engineering project leads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engineering timelines and project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Lead efforts for engineering succession from year-to-year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C1221FA-79E5-44F1-82C6-2DC372AB185D}"/>
              </a:ext>
            </a:extLst>
          </p:cNvPr>
          <p:cNvSpPr txBox="1"/>
          <p:nvPr/>
        </p:nvSpPr>
        <p:spPr>
          <a:xfrm>
            <a:off x="6078369" y="3886200"/>
            <a:ext cx="1972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implement finance initiatives for club and engineering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Write grant applications for CEPS, UNH, SEDS,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communication with our financial account advisor keeping a live financial standing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Continue a relationship with corporate or school sponsors for future business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145E2CD-EEB2-4B9D-9AF7-EDBA56EEA3F0}"/>
              </a:ext>
            </a:extLst>
          </p:cNvPr>
          <p:cNvSpPr txBox="1"/>
          <p:nvPr/>
        </p:nvSpPr>
        <p:spPr>
          <a:xfrm>
            <a:off x="4244584" y="3886200"/>
            <a:ext cx="1972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620B15-12FC-4E50-8C4B-215724B8A98A}"/>
              </a:ext>
            </a:extLst>
          </p:cNvPr>
          <p:cNvSpPr txBox="1"/>
          <p:nvPr/>
        </p:nvSpPr>
        <p:spPr>
          <a:xfrm>
            <a:off x="4204652" y="3886199"/>
            <a:ext cx="1972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Facilitate shop structure and organization for welcoming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Ensure club dynamic and leads club bonding outing and 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all shop boards by communicating with the President and VP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Assist the President and other board members when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AEA51C3-C57F-4AB9-9470-0210FFAF9410}"/>
              </a:ext>
            </a:extLst>
          </p:cNvPr>
          <p:cNvSpPr txBox="1"/>
          <p:nvPr/>
        </p:nvSpPr>
        <p:spPr>
          <a:xfrm>
            <a:off x="2251815" y="3886199"/>
            <a:ext cx="1988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facilitate the safety needed for all operations within the club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contact with UNH safety officials, Chief of police, and the head of the fire department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37166EB-9E2C-41B4-8DBE-8C497289EC77}"/>
              </a:ext>
            </a:extLst>
          </p:cNvPr>
          <p:cNvSpPr txBox="1"/>
          <p:nvPr/>
        </p:nvSpPr>
        <p:spPr>
          <a:xfrm>
            <a:off x="261057" y="3886199"/>
            <a:ext cx="19887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ability to assume the roles of the President when asked/needed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Deals with and maintains communication with the UNH student organization (MUB) staff to maintain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Explores new connections for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Assists the President with general meetings and any delegated tasks</a:t>
            </a:r>
          </a:p>
        </p:txBody>
      </p: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285639" y="681271"/>
            <a:ext cx="2885686" cy="396350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goals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chemeClr val="tx2"/>
                </a:solidFill>
              </a:rPr>
              <a:t>2019-2020</a:t>
            </a:r>
            <a:endParaRPr lang="en-US" sz="2310" dirty="0">
              <a:solidFill>
                <a:schemeClr val="tx2"/>
              </a:solidFill>
            </a:endParaRPr>
          </a:p>
        </p:txBody>
      </p: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69863" y="681271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3AB7-DC29-4013-9023-6B30F99DEBB5}"/>
              </a:ext>
            </a:extLst>
          </p:cNvPr>
          <p:cNvSpPr txBox="1"/>
          <p:nvPr/>
        </p:nvSpPr>
        <p:spPr>
          <a:xfrm>
            <a:off x="931028" y="1695917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 and certified Hybrid Rocket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A84CE-245B-425F-A103-0489376D4B68}"/>
              </a:ext>
            </a:extLst>
          </p:cNvPr>
          <p:cNvSpPr txBox="1"/>
          <p:nvPr/>
        </p:nvSpPr>
        <p:spPr>
          <a:xfrm>
            <a:off x="931028" y="2464282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test-proven rocket engine gimbal system (2 year plan)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613385-B24D-4B49-B2EF-F7C7EEBD0114}"/>
              </a:ext>
            </a:extLst>
          </p:cNvPr>
          <p:cNvSpPr txBox="1"/>
          <p:nvPr/>
        </p:nvSpPr>
        <p:spPr>
          <a:xfrm>
            <a:off x="931028" y="3992730"/>
            <a:ext cx="2695259" cy="5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optimized, beautifully integrated tested rocket frame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2AFBFC-4FC2-4318-B51A-40C00992690B}"/>
              </a:ext>
            </a:extLst>
          </p:cNvPr>
          <p:cNvSpPr txBox="1"/>
          <p:nvPr/>
        </p:nvSpPr>
        <p:spPr>
          <a:xfrm>
            <a:off x="931027" y="4756394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beautiful, yet amazingly complex flight computer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204C1-B79F-4D31-99D5-2BA55A69A9DB}"/>
              </a:ext>
            </a:extLst>
          </p:cNvPr>
          <p:cNvSpPr txBox="1"/>
          <p:nvPr/>
        </p:nvSpPr>
        <p:spPr>
          <a:xfrm>
            <a:off x="931026" y="5520061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ROBUST payload ejection and flight recovery system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80DA4-D690-441D-93A8-5FF10FE7C274}"/>
              </a:ext>
            </a:extLst>
          </p:cNvPr>
          <p:cNvSpPr txBox="1"/>
          <p:nvPr/>
        </p:nvSpPr>
        <p:spPr>
          <a:xfrm>
            <a:off x="931028" y="3229064"/>
            <a:ext cx="2695259" cy="549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well-designed and safe testing site for all operations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510CE4-36DC-45B0-B12E-506FAFFCAEBA}"/>
              </a:ext>
            </a:extLst>
          </p:cNvPr>
          <p:cNvSpPr txBox="1"/>
          <p:nvPr/>
        </p:nvSpPr>
        <p:spPr>
          <a:xfrm>
            <a:off x="3910323" y="2049889"/>
            <a:ext cx="3090705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seamless propulsion assembly with autonomous, real-time control (2021)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5DE28D-C854-4554-8026-9DDDA0D78449}"/>
              </a:ext>
            </a:extLst>
          </p:cNvPr>
          <p:cNvSpPr txBox="1"/>
          <p:nvPr/>
        </p:nvSpPr>
        <p:spPr>
          <a:xfrm>
            <a:off x="4033996" y="5118678"/>
            <a:ext cx="2917423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complete navigation, control and recovery rocket electrical system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9A714-9272-4853-8553-87FC21DFD7F4}"/>
              </a:ext>
            </a:extLst>
          </p:cNvPr>
          <p:cNvSpPr txBox="1"/>
          <p:nvPr/>
        </p:nvSpPr>
        <p:spPr>
          <a:xfrm>
            <a:off x="7627464" y="3427579"/>
            <a:ext cx="2092241" cy="701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80" dirty="0"/>
              <a:t>New Hampshire’s first Hybrid Rocket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90B44-E811-4217-84DF-03CECB2DEBA5}"/>
              </a:ext>
            </a:extLst>
          </p:cNvPr>
          <p:cNvCxnSpPr>
            <a:cxnSpLocks/>
            <a:stCxn id="3" idx="3"/>
            <a:endCxn id="91" idx="1"/>
          </p:cNvCxnSpPr>
          <p:nvPr/>
        </p:nvCxnSpPr>
        <p:spPr>
          <a:xfrm>
            <a:off x="3626287" y="1970608"/>
            <a:ext cx="284036" cy="35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2A0A60F-6CE6-4675-B556-296C960DD3BA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 flipV="1">
            <a:off x="3626287" y="2324580"/>
            <a:ext cx="284036" cy="414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523386-286F-4AB7-B85A-AAADDD74CECE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3626287" y="2324580"/>
            <a:ext cx="284036" cy="117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08B507-570C-4398-9E2E-99D4FE44A2DB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 flipV="1">
            <a:off x="3626287" y="2324580"/>
            <a:ext cx="284036" cy="194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2F94221-1FA8-466F-8058-B71D6D3B90F9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3626286" y="2324580"/>
            <a:ext cx="284037" cy="27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021823-6076-4FF4-B2E4-EFAC09A1CB40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3626285" y="5393369"/>
            <a:ext cx="407711" cy="401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844689-6EF9-4350-8B23-52A8F5424A88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>
            <a:off x="3626286" y="5031085"/>
            <a:ext cx="407710" cy="362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944492-9974-4B08-AB26-49CAE125E5F8}"/>
              </a:ext>
            </a:extLst>
          </p:cNvPr>
          <p:cNvCxnSpPr>
            <a:cxnSpLocks/>
            <a:stCxn id="80" idx="3"/>
            <a:endCxn id="92" idx="1"/>
          </p:cNvCxnSpPr>
          <p:nvPr/>
        </p:nvCxnSpPr>
        <p:spPr>
          <a:xfrm>
            <a:off x="3626287" y="4267421"/>
            <a:ext cx="407709" cy="112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AB7E1-BD15-4554-8C5D-04B5CD782D44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626287" y="3503755"/>
            <a:ext cx="407709" cy="188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8EEBA7-E493-4A12-9E7C-881758320944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7001028" y="2324580"/>
            <a:ext cx="626436" cy="1453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42304D-EF0A-48D7-AC32-75B381FB8C7B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6951419" y="3778445"/>
            <a:ext cx="676045" cy="1614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932B24-A914-47A0-B83D-0C371870FA23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3626287" y="3503755"/>
            <a:ext cx="4001177" cy="274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BFF292-C6D6-4E4A-A99A-CD33694D6C07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 flipV="1">
            <a:off x="3626287" y="3778445"/>
            <a:ext cx="4001177" cy="488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A6134AAE-0374-4139-9D60-201B4DAC8FB2}"/>
              </a:ext>
            </a:extLst>
          </p:cNvPr>
          <p:cNvSpPr/>
          <p:nvPr/>
        </p:nvSpPr>
        <p:spPr>
          <a:xfrm>
            <a:off x="458624" y="4083986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324A2BA8-C80B-41CF-913C-3B3E8EC8AE08}"/>
              </a:ext>
            </a:extLst>
          </p:cNvPr>
          <p:cNvSpPr/>
          <p:nvPr/>
        </p:nvSpPr>
        <p:spPr>
          <a:xfrm>
            <a:off x="458624" y="3319045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2291040" y="6533057"/>
            <a:ext cx="6329272" cy="218566"/>
            <a:chOff x="693588" y="6385235"/>
            <a:chExt cx="2930464" cy="108000"/>
          </a:xfrm>
        </p:grpSpPr>
        <p:sp>
          <p:nvSpPr>
            <p:cNvPr id="40" name="Rectangle 39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468866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43" name="Rectangle 42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611620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44" name="Rectangle 43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2994703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256676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399424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48" name="Rectangle 47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13745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47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50094" y="272800"/>
            <a:ext cx="3914248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SECTION GOALS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 Senior Design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6919" y="1737629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47599" y="1737629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7165" y="1737629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93443" y="1737629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1882670" y="2222367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313009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30189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865783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8610642" y="1645946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35433" y="630322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90976" y="1050619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729932" y="-281961"/>
            <a:ext cx="524409" cy="333140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313009" y="1389739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217433" y="1383450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1902000" y="1121537"/>
            <a:ext cx="3424435" cy="26191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1894675" y="1389739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542744" y="6924828"/>
            <a:ext cx="7908552" cy="218566"/>
            <a:chOff x="519002" y="6385235"/>
            <a:chExt cx="3661670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677094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519002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659941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819848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551326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69407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36871" y="444938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9821" y="2519282"/>
            <a:ext cx="2624358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Develop, test and optimize a working Hybrid Rocket Engine, Runaway.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Manufacture, test and optimize and repeat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and test a small-scale thrust vectoring system with COTS engines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test with a stable rocket, unstable rocket, and a quadcopter drop test mid-air, and landing attempts.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Develop, manufacture and test a hybrid gimbal system to integrate with Runaway (2 year program)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5122" y="2528379"/>
            <a:ext cx="2087069" cy="261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with every engineering team to design the best rocket frame and internal structures needed for flight including the propulsion, avionics, recovery and payload modules.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 the components with a well-thought out integration system for all systems with live debugging on the field ability.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96241" y="2521758"/>
            <a:ext cx="2470301" cy="3133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the electrical system to power the navigation and control of the rocket.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work closely with the gimbal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the rocket has optimum performance during testing and launch (pulling one ‘Remove Before Flight’ and turning all systems on in the rocket.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Design, build and test a payload to conduct scientific research (this is totally open)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full-proof recovery system for apogee for the payload deployment and main rocket recovery.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6105" y="2524520"/>
            <a:ext cx="1975095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 with all teams above to design, manufacture and build test equipment, procedures and plans for all testing being done.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the project to secure an area for SEDS to base all testing on, including the development of the mobile mission control bunker.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major sub-projects as they arise.</a:t>
            </a:r>
          </a:p>
        </p:txBody>
      </p:sp>
    </p:spTree>
    <p:extLst>
      <p:ext uri="{BB962C8B-B14F-4D97-AF65-F5344CB8AC3E}">
        <p14:creationId xmlns:p14="http://schemas.microsoft.com/office/powerpoint/2010/main" val="3596838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541787" y="547930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roles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 Senior Design</a:t>
            </a:r>
            <a:br>
              <a:rPr lang="en-US" sz="1485" dirty="0">
                <a:solidFill>
                  <a:srgbClr val="18276C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8 ME, 4 EE, 2 CS, 1 PE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96027" y="2220308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Propulsion, ME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3975" y="2220308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Frame, PE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8966" y="4170316"/>
            <a:ext cx="1146432" cy="449136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4616" y="2220308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Avionics, ME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44629" y="2220308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Operations, ME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>
            <a:cxnSpLocks/>
          </p:cNvCxnSpPr>
          <p:nvPr/>
        </p:nvCxnSpPr>
        <p:spPr>
          <a:xfrm>
            <a:off x="2061778" y="2705046"/>
            <a:ext cx="0" cy="1249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479385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179348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7609023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7561828" y="212862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12884" y="1113001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Engineer, ME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8427" y="1533298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144251" y="663850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479385" y="1872418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094884" y="1866129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073784" y="1632460"/>
            <a:ext cx="3122778" cy="233668"/>
          </a:xfrm>
          <a:prstGeom prst="bentConnector3">
            <a:avLst>
              <a:gd name="adj1" fmla="val 10016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073783" y="1872418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20671" y="3006832"/>
            <a:ext cx="1143942" cy="449136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2354" y="3021252"/>
            <a:ext cx="1145358" cy="449136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Darren Otten 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9463" y="3599955"/>
            <a:ext cx="1160149" cy="449136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3158" y="3021252"/>
            <a:ext cx="1143899" cy="449136"/>
            <a:chOff x="8010825" y="3090121"/>
            <a:chExt cx="138654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3171" y="3021252"/>
            <a:ext cx="1144735" cy="449136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Carly </a:t>
              </a:r>
              <a:r>
                <a:rPr lang="en-US" sz="990" dirty="0" err="1">
                  <a:solidFill>
                    <a:schemeClr val="tx1"/>
                  </a:solidFill>
                </a:rPr>
                <a:t>Benik</a:t>
              </a: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7570370" y="2929569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20671" y="3599386"/>
            <a:ext cx="1143942" cy="449136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825554" y="6389409"/>
            <a:ext cx="6815039" cy="218566"/>
            <a:chOff x="693588" y="6385235"/>
            <a:chExt cx="3155374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786391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92914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21961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36236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91135" y="764960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0501" y="4739642"/>
            <a:ext cx="1146432" cy="449136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Trevor Blampied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4738" y="2830014"/>
            <a:ext cx="1610235" cy="126986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0537" y="2997957"/>
            <a:ext cx="1143942" cy="449136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Andrew Masters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TVC Lead, ME, Not SP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2866" y="3599386"/>
            <a:ext cx="1143942" cy="449136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Francesco </a:t>
              </a:r>
              <a:r>
                <a:rPr lang="en-US" sz="990" dirty="0" err="1">
                  <a:solidFill>
                    <a:prstClr val="black"/>
                  </a:solidFill>
                </a:rPr>
                <a:t>Mikulis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0537" y="4169090"/>
            <a:ext cx="1143942" cy="449136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Kristian Comer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cxnSp>
        <p:nvCxnSpPr>
          <p:cNvPr id="9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927" y="652618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5" descr="decorative element">
            <a:extLst>
              <a:ext uri="{FF2B5EF4-FFF2-40B4-BE49-F238E27FC236}">
                <a16:creationId xmlns:a16="http://schemas.microsoft.com/office/drawing/2014/main" id="{C5A0A87A-3FB9-4351-B2B0-AD0D897B3A2A}"/>
              </a:ext>
            </a:extLst>
          </p:cNvPr>
          <p:cNvCxnSpPr>
            <a:cxnSpLocks/>
            <a:endCxn id="158" idx="0"/>
          </p:cNvCxnSpPr>
          <p:nvPr/>
        </p:nvCxnSpPr>
        <p:spPr>
          <a:xfrm rot="5400000">
            <a:off x="2796563" y="2918422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2C5C5A5-5D6B-42C4-AA44-A926F103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596" y="3603896"/>
            <a:ext cx="1145358" cy="449136"/>
            <a:chOff x="4544127" y="3090121"/>
            <a:chExt cx="1388313" cy="54440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CB8EAA-ED24-4280-90E9-9B8F58ECD31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Nathan Gunter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4BA132-1D5D-4D4E-B882-4FC7E144FF5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15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142430" y="437472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rol</a:t>
            </a:r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310" dirty="0">
                <a:solidFill>
                  <a:schemeClr val="tx2"/>
                </a:solidFill>
              </a:rPr>
              <a:t>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05552" y="1524983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Propulsion, Sr ME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3500" y="1524983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Frame, Sr PE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8491" y="3474991"/>
            <a:ext cx="1146432" cy="449136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4141" y="1524983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Avionics, Sr ME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4154" y="1524983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Operations, Sr ME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>
            <a:cxnSpLocks/>
          </p:cNvCxnSpPr>
          <p:nvPr/>
        </p:nvCxnSpPr>
        <p:spPr>
          <a:xfrm>
            <a:off x="2071303" y="2009721"/>
            <a:ext cx="0" cy="1249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488910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188873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7618548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7571353" y="1433300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2409" y="417676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Engineer, ME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7952" y="837973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153776" y="-31475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488910" y="1177093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104409" y="1170804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083309" y="937135"/>
            <a:ext cx="3122778" cy="233668"/>
          </a:xfrm>
          <a:prstGeom prst="bentConnector3">
            <a:avLst>
              <a:gd name="adj1" fmla="val 10016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083308" y="1177093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30196" y="2311507"/>
            <a:ext cx="1143942" cy="449136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1879" y="2325927"/>
            <a:ext cx="1145358" cy="449136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Darren Otten 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8988" y="2904630"/>
            <a:ext cx="1160149" cy="449136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8931" y="2325927"/>
            <a:ext cx="1132358" cy="449136"/>
            <a:chOff x="8006271" y="3090121"/>
            <a:chExt cx="137255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06271" y="3526528"/>
              <a:ext cx="1367999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2696" y="2325927"/>
            <a:ext cx="1144735" cy="449136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Carly </a:t>
              </a:r>
              <a:r>
                <a:rPr lang="en-US" sz="990" dirty="0" err="1">
                  <a:solidFill>
                    <a:schemeClr val="tx1"/>
                  </a:solidFill>
                </a:rPr>
                <a:t>Benik</a:t>
              </a: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7579895" y="2234244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30196" y="2904061"/>
            <a:ext cx="1143942" cy="449136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8198889" y="398707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0026" y="4044317"/>
            <a:ext cx="1146432" cy="449136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Trevor Blampied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4263" y="2134689"/>
            <a:ext cx="1610235" cy="126986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2302632"/>
            <a:ext cx="1143942" cy="449136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prstClr val="black"/>
                  </a:solidFill>
                </a:rPr>
                <a:t>Andrew Masters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TVC Lead, Sr ME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2391" y="2904061"/>
            <a:ext cx="1143942" cy="449136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Francesco </a:t>
              </a:r>
              <a:r>
                <a:rPr lang="en-US" sz="990" dirty="0" err="1">
                  <a:solidFill>
                    <a:prstClr val="black"/>
                  </a:solidFill>
                </a:rPr>
                <a:t>Mikulis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CS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3473765"/>
            <a:ext cx="1143942" cy="449136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Kristian Comer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CS</a:t>
              </a:r>
            </a:p>
          </p:txBody>
        </p:sp>
      </p:grpSp>
      <p:cxnSp>
        <p:nvCxnSpPr>
          <p:cNvPr id="9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6452" y="-42707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5" descr="decorative element">
            <a:extLst>
              <a:ext uri="{FF2B5EF4-FFF2-40B4-BE49-F238E27FC236}">
                <a16:creationId xmlns:a16="http://schemas.microsoft.com/office/drawing/2014/main" id="{C5A0A87A-3FB9-4351-B2B0-AD0D897B3A2A}"/>
              </a:ext>
            </a:extLst>
          </p:cNvPr>
          <p:cNvCxnSpPr>
            <a:cxnSpLocks/>
            <a:endCxn id="158" idx="0"/>
          </p:cNvCxnSpPr>
          <p:nvPr/>
        </p:nvCxnSpPr>
        <p:spPr>
          <a:xfrm rot="5400000">
            <a:off x="2806088" y="2223097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2C5C5A5-5D6B-42C4-AA44-A926F103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5121" y="2908571"/>
            <a:ext cx="1145358" cy="449136"/>
            <a:chOff x="4544127" y="3090121"/>
            <a:chExt cx="1388313" cy="54440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CB8EAA-ED24-4280-90E9-9B8F58ECD31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Nathan Gunter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4BA132-1D5D-4D4E-B882-4FC7E144FF5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CECE9EA-D2BE-4144-BFE6-E228ADD8E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5538" y="3467776"/>
            <a:ext cx="1143942" cy="449136"/>
            <a:chOff x="2810778" y="3090121"/>
            <a:chExt cx="1386596" cy="54440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A0538EA-90EF-483E-A267-770305D748E1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Grace Johnston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4079660-8D93-4FBC-A8C7-6BF50B50AE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24C668B-95A2-483F-8EDD-8A78299F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1879" y="3467775"/>
            <a:ext cx="1145357" cy="449133"/>
            <a:chOff x="4544128" y="3090124"/>
            <a:chExt cx="1388312" cy="54440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8380792-0C82-427E-A806-4CFBCB3177BD}"/>
                </a:ext>
              </a:extLst>
            </p:cNvPr>
            <p:cNvSpPr/>
            <p:nvPr/>
          </p:nvSpPr>
          <p:spPr>
            <a:xfrm>
              <a:off x="4544128" y="3090124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 err="1">
                  <a:solidFill>
                    <a:schemeClr val="tx1"/>
                  </a:solidFill>
                </a:rPr>
                <a:t>Sohani</a:t>
              </a:r>
              <a:r>
                <a:rPr lang="en-US" sz="907" dirty="0">
                  <a:solidFill>
                    <a:schemeClr val="tx1"/>
                  </a:solidFill>
                </a:rPr>
                <a:t> </a:t>
              </a:r>
              <a:r>
                <a:rPr lang="en-US" sz="907" dirty="0" err="1">
                  <a:solidFill>
                    <a:schemeClr val="tx1"/>
                  </a:solidFill>
                </a:rPr>
                <a:t>Demian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88868F5-DA78-4D09-9B33-FCA57C380E3D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5491047-5B41-44A1-B7AF-C3C064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9246" y="4042557"/>
            <a:ext cx="1143942" cy="449136"/>
            <a:chOff x="2810778" y="3090121"/>
            <a:chExt cx="1386596" cy="54440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76D9FEE-CD3C-4D48-9C44-63F3C11DED0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 err="1">
                  <a:solidFill>
                    <a:prstClr val="black"/>
                  </a:solidFill>
                </a:rPr>
                <a:t>Devony</a:t>
              </a:r>
              <a:r>
                <a:rPr lang="en-US" sz="990" dirty="0">
                  <a:solidFill>
                    <a:prstClr val="black"/>
                  </a:solidFill>
                </a:rPr>
                <a:t> Whiting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A0D3862-D82E-490B-AFD6-8377B2780CB2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8A05EB7-7176-4AD5-AC01-C0848AD1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9246" y="4635111"/>
            <a:ext cx="1143942" cy="449136"/>
            <a:chOff x="2810778" y="3090121"/>
            <a:chExt cx="1386596" cy="54440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828C291-BFA2-43AE-9532-341689D1713E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Derek Goulet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4D997A8-3884-4EB3-8E34-15BA28A21BBB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Sophomore ME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CD28FF6-412C-4891-B425-FF41ABFE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112" y="4033682"/>
            <a:ext cx="1143942" cy="449136"/>
            <a:chOff x="2810778" y="3090121"/>
            <a:chExt cx="1386596" cy="544407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3315950-1512-4079-8F08-EB8E450F4678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Jake </a:t>
              </a:r>
              <a:r>
                <a:rPr lang="en-US" sz="990" dirty="0" err="1">
                  <a:solidFill>
                    <a:prstClr val="black"/>
                  </a:solidFill>
                </a:rPr>
                <a:t>Raum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421827F-2FAE-4755-ABDE-FECB91EA63FB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CS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9BBD6ED-3A14-4463-9A95-E19479D2F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1439" y="4635108"/>
            <a:ext cx="1143943" cy="449138"/>
            <a:chOff x="2810778" y="3090121"/>
            <a:chExt cx="1386598" cy="54441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A0CFA86-2E98-475A-9BEE-F5D39F99CFEA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Jared </a:t>
              </a:r>
              <a:r>
                <a:rPr lang="en-US" sz="990" dirty="0" err="1">
                  <a:solidFill>
                    <a:prstClr val="black"/>
                  </a:solidFill>
                </a:rPr>
                <a:t>Larivere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BECC75A-0BA8-4297-B134-FEC38EE50C09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cxnSp>
        <p:nvCxnSpPr>
          <p:cNvPr id="132" name="Connector: Elbow 95" descr="decorative element">
            <a:extLst>
              <a:ext uri="{FF2B5EF4-FFF2-40B4-BE49-F238E27FC236}">
                <a16:creationId xmlns:a16="http://schemas.microsoft.com/office/drawing/2014/main" id="{AC5F9F9A-5EE8-42B2-858F-8B5F66419E25}"/>
              </a:ext>
            </a:extLst>
          </p:cNvPr>
          <p:cNvCxnSpPr>
            <a:cxnSpLocks/>
            <a:endCxn id="117" idx="0"/>
          </p:cNvCxnSpPr>
          <p:nvPr/>
        </p:nvCxnSpPr>
        <p:spPr>
          <a:xfrm rot="5400000">
            <a:off x="2825138" y="3954147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B71CB1-B2B2-43AF-99BE-9E4397173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4588" y="5198826"/>
            <a:ext cx="1143942" cy="449136"/>
            <a:chOff x="2810778" y="3090121"/>
            <a:chExt cx="1386596" cy="544407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492C786-8AB2-4F76-943A-F6286B8DCF9C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Dylan </a:t>
              </a:r>
              <a:r>
                <a:rPr lang="en-US" sz="990" dirty="0" err="1">
                  <a:solidFill>
                    <a:prstClr val="black"/>
                  </a:solidFill>
                </a:rPr>
                <a:t>Parmentier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BD97032-5DA7-40B1-BCFE-0345E63E9149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PE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2FF9E8-9507-4B04-8845-ABA4D296D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2142" y="5231261"/>
            <a:ext cx="1145358" cy="449136"/>
            <a:chOff x="4544127" y="3090121"/>
            <a:chExt cx="1388313" cy="54440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06DBB93-D090-4170-8B4E-86095CEB207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Max Carpenter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0DC668-8ABD-497B-AB72-C44D42F7038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C006BAD-6B0B-47C1-AD70-7B80426D6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3500" y="4052373"/>
            <a:ext cx="1145358" cy="449136"/>
            <a:chOff x="4544127" y="3090121"/>
            <a:chExt cx="1388313" cy="5444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EBF1B49-886F-4FA8-91A5-5206553DB4A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Marguerite </a:t>
              </a:r>
              <a:r>
                <a:rPr lang="en-US" sz="907" dirty="0" err="1">
                  <a:solidFill>
                    <a:schemeClr val="tx1"/>
                  </a:solidFill>
                </a:rPr>
                <a:t>Kennish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2F16056-CB0E-4C9C-83ED-A5C2EBA05505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Sophomore 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2D4B0E5-AD49-4D1A-B891-222D618C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2302" y="5778045"/>
            <a:ext cx="1145358" cy="449136"/>
            <a:chOff x="4544127" y="3090121"/>
            <a:chExt cx="1388313" cy="54440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C32136-EEA7-45A0-B1CE-8BACF54BFEB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Grant Arnold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7A500DF-2E8B-471E-89B9-E470EE68924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C2BCAB0-F161-4867-B9BB-AA390646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0548" y="6312949"/>
            <a:ext cx="1146432" cy="449136"/>
            <a:chOff x="6277476" y="3090121"/>
            <a:chExt cx="1389615" cy="54440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0DB58A3-F67C-420D-9944-806DDCAD243C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Coleman Stoleburg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85ECD7A-9CFC-4169-94CA-C48ADEB76FDC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EE</a:t>
              </a:r>
            </a:p>
          </p:txBody>
        </p:sp>
      </p:grpSp>
      <p:cxnSp>
        <p:nvCxnSpPr>
          <p:cNvPr id="149" name="Straight Connector 148" descr="decorative element">
            <a:extLst>
              <a:ext uri="{FF2B5EF4-FFF2-40B4-BE49-F238E27FC236}">
                <a16:creationId xmlns:a16="http://schemas.microsoft.com/office/drawing/2014/main" id="{16E81B63-41DC-475A-A207-12EEA9D86FA1}"/>
              </a:ext>
            </a:extLst>
          </p:cNvPr>
          <p:cNvCxnSpPr/>
          <p:nvPr/>
        </p:nvCxnSpPr>
        <p:spPr>
          <a:xfrm>
            <a:off x="6180930" y="4252939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FAC0C4-3BAD-43B8-AA3B-53A646EF2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1045" y="5742588"/>
            <a:ext cx="1160149" cy="449136"/>
            <a:chOff x="6260850" y="3090121"/>
            <a:chExt cx="1406241" cy="544407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24941E4-D71B-4D59-AD95-DA200DDA94CC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Philip Deo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E924AF8-8C9F-4D58-AE5E-A22AB1782A6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EE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2FDC1E-7E63-4B03-A3EF-9F8E8A488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4740" y="5163885"/>
            <a:ext cx="1143899" cy="449136"/>
            <a:chOff x="8010825" y="3090121"/>
            <a:chExt cx="1386544" cy="544407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1DB509E-6E29-4837-A404-3E2A2AB55C6A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Emilie Leavitt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CCB6FB5-4E83-4823-9BD9-43CE2378681D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CE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D200563-793E-4ED9-AA71-796719CA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0763" y="3482031"/>
            <a:ext cx="1144735" cy="449136"/>
            <a:chOff x="9744174" y="3090121"/>
            <a:chExt cx="1387558" cy="54440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A4631EF-51B5-49FE-9436-1A1A79458EE5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Jeffrey Grant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B1A833F-2C91-4B97-812C-1E6E091564F0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181" name="Oval 180" descr="decorative element">
            <a:extLst>
              <a:ext uri="{FF2B5EF4-FFF2-40B4-BE49-F238E27FC236}">
                <a16:creationId xmlns:a16="http://schemas.microsoft.com/office/drawing/2014/main" id="{DC8C58E8-C66A-4ABF-88E7-60313CBDF0B9}"/>
              </a:ext>
            </a:extLst>
          </p:cNvPr>
          <p:cNvSpPr/>
          <p:nvPr/>
        </p:nvSpPr>
        <p:spPr>
          <a:xfrm>
            <a:off x="7571353" y="3359390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D4DE9F9-2DB4-4772-BBBF-82E68840D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6931" y="4058678"/>
            <a:ext cx="1144735" cy="449136"/>
            <a:chOff x="9744174" y="3090121"/>
            <a:chExt cx="1387558" cy="544407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10301C6-CE90-4C5E-BA91-2662CC11D1C1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Gabe Hannon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B00B00C-BA7E-4C93-8A36-BB34F6026CF0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Math</a:t>
              </a:r>
            </a:p>
          </p:txBody>
        </p:sp>
      </p:grpSp>
      <p:sp>
        <p:nvSpPr>
          <p:cNvPr id="185" name="Oval 184" descr="decorative element">
            <a:extLst>
              <a:ext uri="{FF2B5EF4-FFF2-40B4-BE49-F238E27FC236}">
                <a16:creationId xmlns:a16="http://schemas.microsoft.com/office/drawing/2014/main" id="{65947326-3B43-42B5-8D25-8A0EBBFA1221}"/>
              </a:ext>
            </a:extLst>
          </p:cNvPr>
          <p:cNvSpPr/>
          <p:nvPr/>
        </p:nvSpPr>
        <p:spPr>
          <a:xfrm>
            <a:off x="7584130" y="3976520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E9FB7F8-5181-4E8D-8DE4-8A82CF53E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4998" y="4633757"/>
            <a:ext cx="1144735" cy="449136"/>
            <a:chOff x="9744174" y="3090121"/>
            <a:chExt cx="1387558" cy="544407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93E340D-7F5C-43E1-8724-8FD1B39B8E2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Hunter Sansoucie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0B5F3A7-1A42-4815-A0A5-D9A4A13C85A5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193" name="Oval 192" descr="decorative element">
            <a:extLst>
              <a:ext uri="{FF2B5EF4-FFF2-40B4-BE49-F238E27FC236}">
                <a16:creationId xmlns:a16="http://schemas.microsoft.com/office/drawing/2014/main" id="{731BB869-C7BC-441A-B0BF-21166E6B200B}"/>
              </a:ext>
            </a:extLst>
          </p:cNvPr>
          <p:cNvSpPr/>
          <p:nvPr/>
        </p:nvSpPr>
        <p:spPr>
          <a:xfrm>
            <a:off x="7575588" y="4520641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21AB9D2-B977-4D92-B767-70BDD8F0D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7875" y="5175285"/>
            <a:ext cx="1154260" cy="449138"/>
            <a:chOff x="9744174" y="3090121"/>
            <a:chExt cx="1399103" cy="544410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3A5EF1E-D6A8-40A9-A040-E61690D7C1FE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Jessica Roberts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1746B2B7-A875-41F1-BDA1-65D43C0D6B7A}"/>
                </a:ext>
              </a:extLst>
            </p:cNvPr>
            <p:cNvSpPr/>
            <p:nvPr/>
          </p:nvSpPr>
          <p:spPr>
            <a:xfrm>
              <a:off x="9775277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Physics</a:t>
              </a:r>
            </a:p>
          </p:txBody>
        </p:sp>
      </p:grpSp>
      <p:sp>
        <p:nvSpPr>
          <p:cNvPr id="205" name="Oval 204" descr="decorative element">
            <a:extLst>
              <a:ext uri="{FF2B5EF4-FFF2-40B4-BE49-F238E27FC236}">
                <a16:creationId xmlns:a16="http://schemas.microsoft.com/office/drawing/2014/main" id="{72274363-6520-4C30-922C-B5824A28F21C}"/>
              </a:ext>
            </a:extLst>
          </p:cNvPr>
          <p:cNvSpPr/>
          <p:nvPr/>
        </p:nvSpPr>
        <p:spPr>
          <a:xfrm>
            <a:off x="7585071" y="5093130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AE9622E-8114-4B96-9D08-8ADD40116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5939" y="5731317"/>
            <a:ext cx="1144735" cy="449136"/>
            <a:chOff x="9744174" y="3090121"/>
            <a:chExt cx="1387558" cy="544407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CFD9A437-E376-4569-8E6A-EF08D479B510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Elena Chan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3A601CE-5DC9-4DAC-8B21-CCA88E1F47BF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209" name="Oval 208" descr="decorative element">
            <a:extLst>
              <a:ext uri="{FF2B5EF4-FFF2-40B4-BE49-F238E27FC236}">
                <a16:creationId xmlns:a16="http://schemas.microsoft.com/office/drawing/2014/main" id="{E74C63DC-A76C-41BD-B65F-18D20211ABAD}"/>
              </a:ext>
            </a:extLst>
          </p:cNvPr>
          <p:cNvSpPr/>
          <p:nvPr/>
        </p:nvSpPr>
        <p:spPr>
          <a:xfrm>
            <a:off x="7576529" y="5627726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9E70DE6-6941-4B05-A079-07341D300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0880" y="5740335"/>
            <a:ext cx="1143942" cy="449136"/>
            <a:chOff x="2810778" y="3090121"/>
            <a:chExt cx="1386596" cy="544407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8AC5213-27A4-41BF-8150-23F3A3A145B3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Will Macdonald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FFECA806-9D8A-4C5A-BD62-4D16730B16AE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DA8C44A-7290-42E1-B7FB-58B6D0443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76222" y="6304050"/>
            <a:ext cx="1143942" cy="449136"/>
            <a:chOff x="2810778" y="3090121"/>
            <a:chExt cx="1386596" cy="54440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C81C3EE-D869-400C-86AB-8CC2C1408621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Ian Bresnahan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3770E6E-8003-448A-AA4A-4A5CDE37335A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Math/Chem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BFBD4A9-C9CF-4B7C-9E1F-BECA41FCF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1942" y="4639746"/>
            <a:ext cx="1145358" cy="449136"/>
            <a:chOff x="4544127" y="3090121"/>
            <a:chExt cx="1388313" cy="544407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E8D6190-A6CC-4952-9903-C98155A8690B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Alice Wade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B49F249-A599-4E32-91A4-373947284FC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4B1FE24-9334-42CF-BE35-CA090DCCF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1291" y="2892097"/>
            <a:ext cx="1144735" cy="449136"/>
            <a:chOff x="9744174" y="3090121"/>
            <a:chExt cx="1387558" cy="544407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05B6B7A-5132-4E54-AEFE-12B0A3CE89D6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Jeffrey Grant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F7A3658-16AE-488C-A7FD-E8C35CCFDC77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CAF16E6-E512-4CC9-98E5-11768ECAA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3192" y="4583821"/>
            <a:ext cx="1143899" cy="449136"/>
            <a:chOff x="8010825" y="3090121"/>
            <a:chExt cx="1386544" cy="544407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7DCF99A-3BD5-4FE9-B0F3-806E6A678A49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Matt Dodge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2119599-0BA5-4E22-A2DA-0BE2DF4B8CB7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EE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7FFDF94-3A5F-4BE5-949A-D15CACE1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5198824"/>
            <a:ext cx="1143943" cy="449138"/>
            <a:chOff x="2810778" y="3090121"/>
            <a:chExt cx="1386598" cy="54441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EE66037-913F-4340-A521-E40241CEA989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1FF9E2B-367C-4AD6-ACE5-30A14E1E6132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F36D15F-DE68-4712-817A-5FD0AE285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5611" y="6312685"/>
            <a:ext cx="1144735" cy="449136"/>
            <a:chOff x="9744174" y="3090121"/>
            <a:chExt cx="1387558" cy="544407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F7757AC-3526-4017-BB89-504595072A5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E1FE52A-03E2-4C6D-BBDE-8FBBAE6428A7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AABB806-F138-4E7B-9385-414B9BF10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0880" y="6845559"/>
            <a:ext cx="1143942" cy="449136"/>
            <a:chOff x="2810778" y="3090121"/>
            <a:chExt cx="1386596" cy="544407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1EC77A4-7882-44A8-83B7-077AC27AE56E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58E3020-764B-46E0-A619-7EFADEB138B6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4A998A8-077B-4D42-B6AE-DCB4B2BEB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3749" y="6323100"/>
            <a:ext cx="1145358" cy="449136"/>
            <a:chOff x="4544127" y="3090121"/>
            <a:chExt cx="1388313" cy="54440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E4EFA47-75E0-464B-8B9B-7DE6722F738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D34F84B-6E12-41BA-AFED-7A719937D2F3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FBD571D-A622-4646-80F0-32FBBAC09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1199" y="6835770"/>
            <a:ext cx="1146432" cy="449136"/>
            <a:chOff x="6277476" y="3090121"/>
            <a:chExt cx="1389615" cy="544407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B6AEF88-C5B1-42A2-91AF-D47F52AB0C76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3C9267C-19EC-466C-8A6C-4EC1681C80DA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3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886</Words>
  <Application>Microsoft Office PowerPoint</Application>
  <PresentationFormat>Custom</PresentationFormat>
  <Paragraphs>213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Board roles</vt:lpstr>
      <vt:lpstr>Engineering goals 2019-2020</vt:lpstr>
      <vt:lpstr>Engineering SECTION GOALS 2019-2020 Senior Design</vt:lpstr>
      <vt:lpstr>Engineering roles 2019-2020 Senior Design 8 ME, 4 EE, 2 CS, 1 PE</vt:lpstr>
      <vt:lpstr>Engineering roles 2019-2020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2019-09-29T18:40:27Z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