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6/11/2019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6/11/2019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Close to ground shadow">
            <a:extLst>
              <a:ext uri="{FF2B5EF4-FFF2-40B4-BE49-F238E27FC236}">
                <a16:creationId xmlns:a16="http://schemas.microsoft.com/office/drawing/2014/main" id="{04E5C79A-5F03-432C-A7DD-F56A019F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93" y="4644474"/>
            <a:ext cx="3314700" cy="952499"/>
          </a:xfrm>
          <a:prstGeom prst="rect">
            <a:avLst/>
          </a:prstGeom>
        </p:spPr>
      </p:pic>
      <p:pic>
        <p:nvPicPr>
          <p:cNvPr id="16" name="Picture 15" descr="Close to ground shadow">
            <a:extLst>
              <a:ext uri="{FF2B5EF4-FFF2-40B4-BE49-F238E27FC236}">
                <a16:creationId xmlns:a16="http://schemas.microsoft.com/office/drawing/2014/main" id="{0A57B658-F220-4FEC-8A15-072CE739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53" y="4644475"/>
            <a:ext cx="3314700" cy="952499"/>
          </a:xfrm>
          <a:prstGeom prst="rect">
            <a:avLst/>
          </a:prstGeom>
        </p:spPr>
      </p:pic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46230" y="408706"/>
            <a:ext cx="3488924" cy="48042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Organization CHART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Engineering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8594" y="2196201"/>
            <a:ext cx="1386596" cy="544407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11943" y="2196201"/>
            <a:ext cx="1388313" cy="544407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45292" y="2196201"/>
            <a:ext cx="1389615" cy="544407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8641" y="2196201"/>
            <a:ext cx="1386544" cy="544407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VP Payload/Recovery</a:t>
              </a: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11990" y="2196201"/>
            <a:ext cx="1387558" cy="544407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564352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297290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 descr="decorative element">
            <a:extLst>
              <a:ext uri="{FF2B5EF4-FFF2-40B4-BE49-F238E27FC236}">
                <a16:creationId xmlns:a16="http://schemas.microsoft.com/office/drawing/2014/main" id="{338A3F58-952C-4C6C-BE73-668B41F8708D}"/>
              </a:ext>
            </a:extLst>
          </p:cNvPr>
          <p:cNvCxnSpPr/>
          <p:nvPr/>
        </p:nvCxnSpPr>
        <p:spPr>
          <a:xfrm>
            <a:off x="6030228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776316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9496106" y="2767138"/>
            <a:ext cx="0" cy="30784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9438899" y="2085070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27203" y="854011"/>
            <a:ext cx="2160000" cy="5114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" tIns="5715" rIns="5715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>
                  <a:solidFill>
                    <a:schemeClr val="bg1"/>
                  </a:solidFill>
                </a:rPr>
                <a:t>Chief Technical Officer</a:t>
              </a:r>
              <a:endParaRPr lang="en-US" sz="1000" kern="1200" dirty="0">
                <a:solidFill>
                  <a:schemeClr val="bg1"/>
                </a:solidFill>
                <a:ea typeface="+mn-ea"/>
                <a:cs typeface="+mn-cs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4223" y="1363462"/>
            <a:ext cx="85961" cy="85961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7433832" y="22795"/>
            <a:ext cx="635647" cy="348890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08733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 descr="decorative element">
            <a:extLst>
              <a:ext uri="{FF2B5EF4-FFF2-40B4-BE49-F238E27FC236}">
                <a16:creationId xmlns:a16="http://schemas.microsoft.com/office/drawing/2014/main" id="{DFAFA2FD-B58C-4CB3-83BF-D7037A44C5EA}"/>
              </a:ext>
            </a:extLst>
          </p:cNvPr>
          <p:cNvCxnSpPr>
            <a:cxnSpLocks/>
          </p:cNvCxnSpPr>
          <p:nvPr/>
        </p:nvCxnSpPr>
        <p:spPr>
          <a:xfrm>
            <a:off x="6018789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7728845" y="1941638"/>
            <a:ext cx="0" cy="14343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572312" y="1483656"/>
            <a:ext cx="3426013" cy="284148"/>
          </a:xfrm>
          <a:prstGeom prst="bentConnector3">
            <a:avLst>
              <a:gd name="adj1" fmla="val 10027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578903" y="1774518"/>
            <a:ext cx="0" cy="2663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88948" y="3191982"/>
            <a:ext cx="1386596" cy="544407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XXX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22297" y="3191982"/>
            <a:ext cx="1388313" cy="544407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55646" y="3191982"/>
            <a:ext cx="1389615" cy="544407"/>
            <a:chOff x="6277476" y="3090121"/>
            <a:chExt cx="1389615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8995" y="3191982"/>
            <a:ext cx="1386544" cy="544407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22344" y="3191982"/>
            <a:ext cx="1387558" cy="544407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9449253" y="3080851"/>
            <a:ext cx="114414" cy="85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99303" y="3868160"/>
            <a:ext cx="1386596" cy="544407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prstClr val="black"/>
                  </a:solidFill>
                </a:rPr>
                <a:t>XXX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8B84AE-F959-4D27-B8D2-82DCD927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6001" y="3868160"/>
            <a:ext cx="1389615" cy="544407"/>
            <a:chOff x="6277476" y="3090121"/>
            <a:chExt cx="1389615" cy="54440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031E13D-DEFB-454B-AA65-CDEEC5B1C57A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B6E5748-E46C-43CE-996A-96D9D715C313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5715" rIns="72000" bIns="5715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A7EFFA3-298D-4F34-96BC-6593A2BCD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9350" y="3868160"/>
            <a:ext cx="1386544" cy="544407"/>
            <a:chOff x="8010825" y="3090121"/>
            <a:chExt cx="1386544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B029B69-CBFA-4EDC-B969-E843640AC3C7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000" tIns="5715" rIns="72000" bIns="54011" numCol="1" spcCol="1270" anchor="ctr" anchorCtr="0">
              <a:noAutofit/>
              <a:flatTx/>
            </a:bodyPr>
            <a:lstStyle/>
            <a:p>
              <a:pPr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07B4EA-33FC-4519-9EF8-8858871C9BF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000" tIns="0" rIns="7200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00" kern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4" name="Picture 193" descr="Close to ground shadow">
            <a:extLst>
              <a:ext uri="{FF2B5EF4-FFF2-40B4-BE49-F238E27FC236}">
                <a16:creationId xmlns:a16="http://schemas.microsoft.com/office/drawing/2014/main" id="{05A5AB01-BE7D-41BD-AC16-4170D3BDB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66" y="4644474"/>
            <a:ext cx="3314700" cy="952499"/>
          </a:xfrm>
          <a:prstGeom prst="rect">
            <a:avLst/>
          </a:prstGeom>
        </p:spPr>
      </p:pic>
      <p:pic>
        <p:nvPicPr>
          <p:cNvPr id="195" name="Picture 194" descr="Close to ground shadow">
            <a:extLst>
              <a:ext uri="{FF2B5EF4-FFF2-40B4-BE49-F238E27FC236}">
                <a16:creationId xmlns:a16="http://schemas.microsoft.com/office/drawing/2014/main" id="{6A2AC917-B83D-4A30-AB46-40678154B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44" y="4644474"/>
            <a:ext cx="3314700" cy="952499"/>
          </a:xfrm>
          <a:prstGeom prst="rect">
            <a:avLst/>
          </a:prstGeom>
        </p:spPr>
      </p:pic>
      <p:pic>
        <p:nvPicPr>
          <p:cNvPr id="196" name="Picture 195" descr="Close to ground shadow">
            <a:extLst>
              <a:ext uri="{FF2B5EF4-FFF2-40B4-BE49-F238E27FC236}">
                <a16:creationId xmlns:a16="http://schemas.microsoft.com/office/drawing/2014/main" id="{562615C5-FE42-476B-A314-638E153B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979" y="4644473"/>
            <a:ext cx="3314700" cy="952499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380953" y="5614778"/>
            <a:ext cx="8629165" cy="264929"/>
            <a:chOff x="563407" y="6385235"/>
            <a:chExt cx="3296137" cy="108000"/>
          </a:xfrm>
        </p:grpSpPr>
        <p:sp>
          <p:nvSpPr>
            <p:cNvPr id="188" name="Rectangle 187" descr="decorative element">
              <a:extLst>
                <a:ext uri="{FF2B5EF4-FFF2-40B4-BE49-F238E27FC236}">
                  <a16:creationId xmlns:a16="http://schemas.microsoft.com/office/drawing/2014/main" id="{6BC32126-9B13-40D7-B2D5-DB8FB23E6E9F}"/>
                </a:ext>
              </a:extLst>
            </p:cNvPr>
            <p:cNvSpPr/>
            <p:nvPr/>
          </p:nvSpPr>
          <p:spPr>
            <a:xfrm>
              <a:off x="1888625" y="6385235"/>
              <a:ext cx="108000" cy="1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240256" y="6385235"/>
              <a:ext cx="108000" cy="10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63407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704347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383007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3" name="Rectangle 192" descr="decorative element">
              <a:extLst>
                <a:ext uri="{FF2B5EF4-FFF2-40B4-BE49-F238E27FC236}">
                  <a16:creationId xmlns:a16="http://schemas.microsoft.com/office/drawing/2014/main" id="{779B112B-50F8-4636-9B3C-2DC4DBBF5DFD}"/>
                </a:ext>
              </a:extLst>
            </p:cNvPr>
            <p:cNvSpPr/>
            <p:nvPr/>
          </p:nvSpPr>
          <p:spPr>
            <a:xfrm>
              <a:off x="2046240" y="6385235"/>
              <a:ext cx="629350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3019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87255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  <a:flatTx/>
            </a:bodyPr>
            <a:lstStyle/>
            <a:p>
              <a:pPr marL="0" lvl="0" indent="0" algn="ctr" defTabSz="400050"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700" kern="1200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28195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Payload/Recovery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729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15" tIns="0" rIns="5715" bIns="0" numCol="1" spcCol="1270" anchor="ctr" anchorCtr="0">
              <a:noAutofit/>
              <a:flatTx/>
            </a:bodyPr>
            <a:lstStyle/>
            <a:p>
              <a:pPr defTabSz="400050"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10209902" y="168494"/>
            <a:ext cx="1705993" cy="4804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43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Organization CHART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2019-06-12T04:31:35Z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