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228954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2457907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3686861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4915814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6144768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7373722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8602675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9831629" algn="l" defTabSz="2457907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0"/>
    <p:restoredTop sz="94357"/>
  </p:normalViewPr>
  <p:slideViewPr>
    <p:cSldViewPr snapToGrid="0" snapToObjects="1">
      <p:cViewPr>
        <p:scale>
          <a:sx n="27" d="100"/>
          <a:sy n="27" d="100"/>
        </p:scale>
        <p:origin x="1448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7494F-6727-E941-8D32-D9BEE21FF4CC}" type="datetimeFigureOut">
              <a:rPr lang="en-US" smtClean="0"/>
              <a:t>4/13/18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40FCC-ABD0-7943-8E89-DA307199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126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89" y="16495396"/>
            <a:ext cx="14664111" cy="127817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80" y="25144150"/>
            <a:ext cx="14664120" cy="11673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089" y="6065846"/>
            <a:ext cx="14664111" cy="127817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688" y="26104061"/>
            <a:ext cx="14978185" cy="112047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690" y="14171678"/>
            <a:ext cx="14978185" cy="133146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7691" y="6058744"/>
            <a:ext cx="14978185" cy="128527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18714861"/>
            <a:ext cx="13126479" cy="1271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8744"/>
            <a:ext cx="13126476" cy="127106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11"/>
            <a:ext cx="43891200" cy="6044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3022" y="2370560"/>
            <a:ext cx="37307520" cy="4165912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4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48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48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5400" dirty="0" smtClean="0">
                <a:solidFill>
                  <a:schemeClr val="bg1"/>
                </a:solidFill>
                <a:latin typeface="+mn-lt"/>
              </a:rPr>
              <a:t>Daniel Nemr</a:t>
            </a:r>
            <a:br>
              <a:rPr lang="en-US" sz="5400" dirty="0" smtClean="0">
                <a:solidFill>
                  <a:schemeClr val="bg1"/>
                </a:solidFill>
                <a:latin typeface="+mn-lt"/>
              </a:rPr>
            </a:br>
            <a:r>
              <a:rPr lang="en-US" sz="5400" dirty="0" smtClean="0">
                <a:solidFill>
                  <a:schemeClr val="bg1"/>
                </a:solidFill>
                <a:latin typeface="+mn-lt"/>
              </a:rPr>
              <a:t>Advised by Dr. Pablo Yoon </a:t>
            </a:r>
            <a:br>
              <a:rPr lang="en-US" sz="5400" dirty="0" smtClean="0">
                <a:solidFill>
                  <a:schemeClr val="bg1"/>
                </a:solidFill>
                <a:latin typeface="+mn-lt"/>
              </a:rPr>
            </a:br>
            <a:r>
              <a:rPr lang="en-US" sz="5400" dirty="0" smtClean="0">
                <a:solidFill>
                  <a:schemeClr val="bg1"/>
                </a:solidFill>
                <a:latin typeface="+mn-lt"/>
              </a:rPr>
              <a:t>Department of Electrical and Computer Engineering </a:t>
            </a:r>
            <a:r>
              <a:rPr lang="en-US" sz="4400" b="1" dirty="0" smtClean="0">
                <a:solidFill>
                  <a:schemeClr val="bg1"/>
                </a:solidFill>
                <a:latin typeface="+mn-lt"/>
              </a:rPr>
              <a:t/>
            </a:r>
            <a:br>
              <a:rPr lang="en-US" sz="4400" b="1" dirty="0" smtClean="0">
                <a:solidFill>
                  <a:schemeClr val="bg1"/>
                </a:solidFill>
                <a:latin typeface="+mn-lt"/>
              </a:rPr>
            </a:br>
            <a:r>
              <a:rPr lang="en-US" sz="4400" b="1" dirty="0" smtClean="0">
                <a:solidFill>
                  <a:schemeClr val="bg1"/>
                </a:solidFill>
                <a:latin typeface="+mn-lt"/>
              </a:rPr>
              <a:t> 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111"/>
            <a:ext cx="5217459" cy="3703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6846" y="6191149"/>
            <a:ext cx="12961917" cy="84638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Project Overview: 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SEDS is a a non-profit organization that empowers young students to participate in </a:t>
            </a:r>
            <a:r>
              <a:rPr lang="en-US" sz="3600" dirty="0" smtClean="0"/>
              <a:t>nationwide </a:t>
            </a:r>
            <a:r>
              <a:rPr lang="en-US" sz="3600" dirty="0" smtClean="0"/>
              <a:t>projects and events. The team has decided to enter this year’s University Student Rocket Competition (USRC</a:t>
            </a:r>
            <a:r>
              <a:rPr lang="en-US" sz="3600" dirty="0" smtClean="0"/>
              <a:t>), </a:t>
            </a:r>
            <a:r>
              <a:rPr lang="en-US" sz="3600" dirty="0" smtClean="0"/>
              <a:t>where a high power two-stage rocket will be designed and manufactured to reach the highest altitude against the opposition. This project mainly focuses on the electrical components associated with high-power rockets such as</a:t>
            </a:r>
            <a:r>
              <a:rPr lang="en-US" sz="3600" dirty="0" smtClean="0"/>
              <a:t>:</a:t>
            </a:r>
          </a:p>
          <a:p>
            <a:pPr algn="just"/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/>
              <a:t>A</a:t>
            </a:r>
            <a:r>
              <a:rPr lang="en-US" sz="3600" dirty="0" smtClean="0"/>
              <a:t>n </a:t>
            </a:r>
            <a:r>
              <a:rPr lang="en-US" sz="3600" dirty="0" smtClean="0"/>
              <a:t>electrical launcher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/>
              <a:t>S</a:t>
            </a:r>
            <a:r>
              <a:rPr lang="en-US" sz="3600" dirty="0" smtClean="0"/>
              <a:t>tabilization </a:t>
            </a:r>
            <a:r>
              <a:rPr lang="en-US" sz="3600" dirty="0" smtClean="0"/>
              <a:t>system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/>
              <a:t>P</a:t>
            </a:r>
            <a:r>
              <a:rPr lang="en-US" sz="3600" dirty="0" smtClean="0"/>
              <a:t>arachute </a:t>
            </a:r>
            <a:r>
              <a:rPr lang="en-US" sz="3600" dirty="0" smtClean="0"/>
              <a:t>deployment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4562" y="18868990"/>
            <a:ext cx="12961917" cy="101258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Electrical Launcher: </a:t>
            </a:r>
          </a:p>
          <a:p>
            <a:pPr algn="just"/>
            <a:endParaRPr lang="en-US" sz="3200" b="1" dirty="0" smtClean="0"/>
          </a:p>
          <a:p>
            <a:pPr algn="just"/>
            <a:r>
              <a:rPr lang="en-US" sz="3600" dirty="0"/>
              <a:t>T</a:t>
            </a:r>
            <a:r>
              <a:rPr lang="en-US" sz="3600" dirty="0" smtClean="0"/>
              <a:t>hree </a:t>
            </a:r>
            <a:r>
              <a:rPr lang="en-US" sz="3600" dirty="0"/>
              <a:t>purposes to the electrical </a:t>
            </a:r>
            <a:r>
              <a:rPr lang="en-US" sz="3600" dirty="0" smtClean="0"/>
              <a:t>launcher: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 smtClean="0"/>
              <a:t>launcher must deliver enough </a:t>
            </a:r>
            <a:r>
              <a:rPr lang="en-US" sz="3600" dirty="0"/>
              <a:t>electrical current to </a:t>
            </a:r>
            <a:r>
              <a:rPr lang="en-US" sz="3600" dirty="0" smtClean="0"/>
              <a:t>ignite</a:t>
            </a:r>
            <a:r>
              <a:rPr lang="en-US" sz="3600" dirty="0" smtClean="0"/>
              <a:t> </a:t>
            </a:r>
            <a:r>
              <a:rPr lang="en-US" sz="3600" dirty="0" smtClean="0"/>
              <a:t>the pyrogen coated igniter, thus sparking the motor (at least 1.5 amps for one full second)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/>
              <a:t>launcher </a:t>
            </a:r>
            <a:r>
              <a:rPr lang="en-US" sz="3600" dirty="0" smtClean="0"/>
              <a:t>must include </a:t>
            </a:r>
            <a:r>
              <a:rPr lang="en-US" sz="3600" dirty="0"/>
              <a:t>a </a:t>
            </a:r>
            <a:endParaRPr lang="en-US" sz="3600" dirty="0" smtClean="0"/>
          </a:p>
          <a:p>
            <a:pPr algn="just"/>
            <a:r>
              <a:rPr lang="en-US" sz="3600" dirty="0" smtClean="0"/>
              <a:t>       safety </a:t>
            </a:r>
            <a:r>
              <a:rPr lang="en-US" sz="3600" dirty="0"/>
              <a:t>mechanism so that it </a:t>
            </a:r>
            <a:r>
              <a:rPr lang="en-US" sz="3600" dirty="0" smtClean="0"/>
              <a:t>is </a:t>
            </a:r>
            <a:r>
              <a:rPr lang="en-US" sz="3600" dirty="0" smtClean="0"/>
              <a:t>safe</a:t>
            </a:r>
          </a:p>
          <a:p>
            <a:pPr algn="just"/>
            <a:r>
              <a:rPr lang="en-US" sz="3600" dirty="0" smtClean="0"/>
              <a:t>       for </a:t>
            </a:r>
            <a:r>
              <a:rPr lang="en-US" sz="3600" dirty="0"/>
              <a:t>someone to prep the rocket </a:t>
            </a:r>
            <a:r>
              <a:rPr lang="en-US" sz="3600" dirty="0" smtClean="0"/>
              <a:t>for</a:t>
            </a:r>
          </a:p>
          <a:p>
            <a:pPr algn="just"/>
            <a:r>
              <a:rPr lang="en-US" sz="3600" dirty="0" smtClean="0"/>
              <a:t>       launch </a:t>
            </a:r>
            <a:endParaRPr lang="en-US" sz="3600" dirty="0"/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3.    </a:t>
            </a:r>
            <a:r>
              <a:rPr lang="en-US" sz="3600" dirty="0" smtClean="0"/>
              <a:t>The </a:t>
            </a:r>
            <a:r>
              <a:rPr lang="en-US" sz="3600" dirty="0" smtClean="0"/>
              <a:t>launcher must </a:t>
            </a:r>
            <a:r>
              <a:rPr lang="en-US" sz="3600" dirty="0" smtClean="0"/>
              <a:t>guide</a:t>
            </a:r>
          </a:p>
          <a:p>
            <a:pPr algn="just"/>
            <a:r>
              <a:rPr lang="en-US" sz="3600" dirty="0" smtClean="0"/>
              <a:t>        the </a:t>
            </a:r>
            <a:r>
              <a:rPr lang="en-US" sz="3600" dirty="0"/>
              <a:t>rocket until </a:t>
            </a:r>
            <a:r>
              <a:rPr lang="en-US" sz="3600" dirty="0" smtClean="0"/>
              <a:t>it has </a:t>
            </a:r>
          </a:p>
          <a:p>
            <a:pPr algn="just"/>
            <a:r>
              <a:rPr lang="en-US" sz="3600" dirty="0" smtClean="0"/>
              <a:t>        attained   enough </a:t>
            </a:r>
            <a:r>
              <a:rPr lang="en-US" sz="3600" dirty="0"/>
              <a:t>airspeed </a:t>
            </a:r>
            <a:endParaRPr lang="en-US" sz="3600" dirty="0" smtClean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f</a:t>
            </a:r>
            <a:r>
              <a:rPr lang="en-US" sz="3600" dirty="0" smtClean="0"/>
              <a:t>or </a:t>
            </a:r>
            <a:r>
              <a:rPr lang="en-US" sz="3600" dirty="0"/>
              <a:t>the </a:t>
            </a:r>
            <a:r>
              <a:rPr lang="en-US" sz="3600" dirty="0" smtClean="0"/>
              <a:t> s</a:t>
            </a:r>
            <a:r>
              <a:rPr lang="en-US" sz="3600" dirty="0" smtClean="0"/>
              <a:t>tabilization </a:t>
            </a:r>
            <a:r>
              <a:rPr lang="en-US" sz="3600" dirty="0"/>
              <a:t>system </a:t>
            </a:r>
            <a:endParaRPr lang="en-US" sz="3600" dirty="0" smtClean="0"/>
          </a:p>
          <a:p>
            <a:pPr algn="just"/>
            <a:r>
              <a:rPr lang="en-US" sz="3600" dirty="0" smtClean="0"/>
              <a:t>        to safely guide the </a:t>
            </a:r>
            <a:r>
              <a:rPr lang="en-US" sz="3600" dirty="0"/>
              <a:t>rocket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687695" y="6213352"/>
            <a:ext cx="14978181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Stabilization System: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/>
              <a:t>The purpose of the stabilization system </a:t>
            </a:r>
            <a:r>
              <a:rPr lang="en-US" sz="3600" dirty="0" smtClean="0"/>
              <a:t>is </a:t>
            </a:r>
            <a:r>
              <a:rPr lang="en-US" sz="3600" dirty="0"/>
              <a:t>to guide a rocket vertically after the initial liftoff of a </a:t>
            </a:r>
            <a:r>
              <a:rPr lang="en-US" sz="3600" dirty="0" smtClean="0"/>
              <a:t>rocket. </a:t>
            </a:r>
            <a:r>
              <a:rPr lang="en-US" sz="3600" dirty="0"/>
              <a:t>The stabilization system has two main roles during the launch of a </a:t>
            </a:r>
            <a:r>
              <a:rPr lang="en-US" sz="3600" dirty="0" smtClean="0"/>
              <a:t>rocket:</a:t>
            </a:r>
          </a:p>
          <a:p>
            <a:pPr algn="just"/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To </a:t>
            </a:r>
            <a:r>
              <a:rPr lang="en-US" sz="3600" dirty="0" smtClean="0"/>
              <a:t>ultimately provide</a:t>
            </a:r>
            <a:r>
              <a:rPr lang="en-US" sz="3600" dirty="0"/>
              <a:t> </a:t>
            </a:r>
            <a:r>
              <a:rPr lang="en-US" sz="3600" dirty="0" smtClean="0"/>
              <a:t>horizontal and vertical</a:t>
            </a:r>
          </a:p>
          <a:p>
            <a:pPr algn="just"/>
            <a:r>
              <a:rPr lang="en-US" sz="3600" dirty="0" smtClean="0"/>
              <a:t> </a:t>
            </a:r>
            <a:r>
              <a:rPr lang="en-US" sz="3600" dirty="0" smtClean="0"/>
              <a:t>       stabilization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2.    To </a:t>
            </a:r>
            <a:r>
              <a:rPr lang="en-US" sz="3600" dirty="0" smtClean="0"/>
              <a:t>control the engine’s thrust vector </a:t>
            </a:r>
            <a:r>
              <a:rPr lang="en-US" sz="3600" dirty="0" smtClean="0"/>
              <a:t>and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counteract </a:t>
            </a:r>
            <a:r>
              <a:rPr lang="en-US" sz="3600" dirty="0" smtClean="0"/>
              <a:t>the orientation of the rocket</a:t>
            </a:r>
            <a:endParaRPr lang="en-US" sz="3600" dirty="0"/>
          </a:p>
        </p:txBody>
      </p:sp>
      <p:sp>
        <p:nvSpPr>
          <p:cNvPr id="12" name="TextBox 11"/>
          <p:cNvSpPr txBox="1"/>
          <p:nvPr/>
        </p:nvSpPr>
        <p:spPr>
          <a:xfrm>
            <a:off x="29227089" y="6241803"/>
            <a:ext cx="14499543" cy="95718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Parachute Deployment: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The rules of the competition state that the two-stage </a:t>
            </a:r>
            <a:r>
              <a:rPr lang="en-US" sz="3600" dirty="0" smtClean="0"/>
              <a:t>high-power </a:t>
            </a:r>
            <a:r>
              <a:rPr lang="en-US" sz="3600" dirty="0" smtClean="0"/>
              <a:t>rocket must land safely and should be compatible for multiple launches. Parachute deployment is a dire part of this competition because manufacturing other rockets isn’t cheap due to the electronics and types of materials used</a:t>
            </a:r>
            <a:r>
              <a:rPr lang="en-US" sz="3600" dirty="0" smtClean="0"/>
              <a:t>. Ideally, the system must do 3 functions: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Deploy a drogue chute at apogee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Deploy a main chute at 500 ft. (or</a:t>
            </a:r>
            <a:endParaRPr lang="en-US" sz="3600" dirty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any altitude found necessary to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reduce descent drift)</a:t>
            </a:r>
            <a:endParaRPr lang="en-US" sz="3600" dirty="0"/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3.   Sense when the rocket reaches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apogee, and the altitude when the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main chute deploys</a:t>
            </a:r>
          </a:p>
        </p:txBody>
      </p:sp>
      <p:pic>
        <p:nvPicPr>
          <p:cNvPr id="14" name="Picture 13" descr="../../Desktop/Screen%20Shot%202018-03-04%20at%2012.45.32%20PM.pn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875" y="26244999"/>
            <a:ext cx="7262209" cy="5280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../../Desktop/Screen%20Shot%202018-03-04%20at%207.32.51%20PM.pn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8918" y="21383155"/>
            <a:ext cx="9648171" cy="47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../../Desktop/Screen%20Shot%202018-03-04%20at%208.51.45%20PM.pn"/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5" t="6401" r="4979" b="7752"/>
          <a:stretch/>
        </p:blipFill>
        <p:spPr bwMode="auto">
          <a:xfrm>
            <a:off x="22797576" y="9891462"/>
            <a:ext cx="5868293" cy="408852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/>
          <p:cNvSpPr txBox="1"/>
          <p:nvPr/>
        </p:nvSpPr>
        <p:spPr>
          <a:xfrm>
            <a:off x="13769982" y="26104061"/>
            <a:ext cx="14978180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Accelerometer Use (MPU 6050):</a:t>
            </a:r>
          </a:p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The MPU6050 is an accelerometer and gyroscope which reads the x, y and z axes for both implementations. The accelerometer was utilized for two </a:t>
            </a:r>
            <a:r>
              <a:rPr lang="en-US" sz="3600" dirty="0" smtClean="0"/>
              <a:t>reasons: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To </a:t>
            </a:r>
            <a:r>
              <a:rPr lang="en-US" sz="3600" dirty="0" smtClean="0"/>
              <a:t>sense the orientations in the x and y directions of </a:t>
            </a:r>
            <a:endParaRPr lang="en-US" sz="3600" dirty="0" smtClean="0"/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</a:t>
            </a:r>
            <a:r>
              <a:rPr lang="en-US" sz="3600" dirty="0" smtClean="0"/>
              <a:t>the rocket </a:t>
            </a:r>
          </a:p>
          <a:p>
            <a:pPr algn="just"/>
            <a:endParaRPr lang="en-US" sz="3600" dirty="0" smtClean="0"/>
          </a:p>
          <a:p>
            <a:pPr algn="just"/>
            <a:r>
              <a:rPr lang="en-US" sz="3600" dirty="0" smtClean="0"/>
              <a:t>2.    </a:t>
            </a:r>
            <a:r>
              <a:rPr lang="en-US" sz="3600" dirty="0" smtClean="0"/>
              <a:t>To </a:t>
            </a:r>
            <a:r>
              <a:rPr lang="en-US" sz="3600" dirty="0" smtClean="0"/>
              <a:t>send the </a:t>
            </a:r>
            <a:r>
              <a:rPr lang="en-US" sz="3600" dirty="0"/>
              <a:t>A</a:t>
            </a:r>
            <a:r>
              <a:rPr lang="en-US" sz="3600" dirty="0" smtClean="0"/>
              <a:t>rduino Nano the direction of the rocket </a:t>
            </a:r>
            <a:endParaRPr lang="en-US" sz="3600" dirty="0"/>
          </a:p>
          <a:p>
            <a:pPr algn="just"/>
            <a:r>
              <a:rPr lang="en-US" sz="3600" dirty="0" smtClean="0"/>
              <a:t>       so </a:t>
            </a:r>
            <a:r>
              <a:rPr lang="en-US" sz="3600" dirty="0" smtClean="0"/>
              <a:t>the servo motors can counteract the </a:t>
            </a:r>
            <a:r>
              <a:rPr lang="en-US" sz="3600" dirty="0" smtClean="0"/>
              <a:t>orientation </a:t>
            </a:r>
            <a:r>
              <a:rPr lang="en-US" sz="3600" dirty="0" smtClean="0"/>
              <a:t>of the </a:t>
            </a:r>
            <a:endParaRPr lang="en-US" sz="3600" dirty="0" smtClean="0"/>
          </a:p>
          <a:p>
            <a:pPr algn="just"/>
            <a:r>
              <a:rPr lang="en-US" sz="3600" dirty="0" smtClean="0"/>
              <a:t>       rocket </a:t>
            </a:r>
            <a:r>
              <a:rPr lang="en-US" sz="3600" dirty="0" smtClean="0"/>
              <a:t>using gimbal thrusting </a:t>
            </a:r>
            <a:endParaRPr lang="en-US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13687688" y="14338229"/>
            <a:ext cx="14978181" cy="112954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Stabilization System Assembly: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stabilization system was assembled using a </a:t>
            </a:r>
            <a:r>
              <a:rPr lang="en-US" sz="3600" dirty="0" smtClean="0"/>
              <a:t>6-axis </a:t>
            </a:r>
            <a:r>
              <a:rPr lang="en-US" sz="3600" dirty="0" smtClean="0"/>
              <a:t>MPU6050 sensor, an Arduino </a:t>
            </a:r>
            <a:r>
              <a:rPr lang="en-US" sz="3600" dirty="0" smtClean="0"/>
              <a:t>Nano microcontroller, </a:t>
            </a:r>
            <a:r>
              <a:rPr lang="en-US" sz="3600" dirty="0" smtClean="0"/>
              <a:t>and two servo motors for the x and y axis of the engine’s </a:t>
            </a:r>
            <a:r>
              <a:rPr lang="en-US" sz="3600" dirty="0" smtClean="0"/>
              <a:t>thrust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MPU6050 tells the Arduino which direction the rocket is facing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Arduino then </a:t>
            </a:r>
            <a:r>
              <a:rPr lang="en-US" sz="3600" dirty="0" smtClean="0"/>
              <a:t>sends </a:t>
            </a:r>
            <a:r>
              <a:rPr lang="en-US" sz="3600" dirty="0" smtClean="0"/>
              <a:t>instructions on which way the servo motors should </a:t>
            </a:r>
            <a:r>
              <a:rPr lang="en-US" sz="3600" dirty="0" smtClean="0"/>
              <a:t>move</a:t>
            </a: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servo motors are attached </a:t>
            </a:r>
            <a:r>
              <a:rPr lang="en-US" sz="3600" dirty="0" smtClean="0"/>
              <a:t>to </a:t>
            </a:r>
            <a:r>
              <a:rPr lang="en-US" sz="3600" dirty="0" smtClean="0"/>
              <a:t>x and y gimbals which control the direction of the engine’s thrust</a:t>
            </a: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endParaRPr lang="en-US" sz="3600" dirty="0" smtClean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All electronics are housed on </a:t>
            </a:r>
            <a:endParaRPr lang="en-US" sz="3600" dirty="0"/>
          </a:p>
          <a:p>
            <a:pPr algn="just"/>
            <a:r>
              <a:rPr lang="en-US" sz="3600" dirty="0" smtClean="0"/>
              <a:t>       a </a:t>
            </a:r>
            <a:r>
              <a:rPr lang="en-US" sz="3600" dirty="0" smtClean="0"/>
              <a:t>customized acrylic </a:t>
            </a:r>
            <a:r>
              <a:rPr lang="en-US" sz="3600" dirty="0" smtClean="0"/>
              <a:t>chassis</a:t>
            </a:r>
          </a:p>
          <a:p>
            <a:pPr algn="just"/>
            <a:endParaRPr lang="en-US" sz="3600" dirty="0"/>
          </a:p>
          <a:p>
            <a:pPr marL="742950" indent="-742950" algn="just">
              <a:buAutoNum type="arabicPeriod" startAt="6"/>
            </a:pPr>
            <a:r>
              <a:rPr lang="en-US" sz="3600" dirty="0" smtClean="0"/>
              <a:t>An Arduino Nano is used because of </a:t>
            </a:r>
            <a:endParaRPr lang="en-US" sz="3600" dirty="0"/>
          </a:p>
          <a:p>
            <a:pPr algn="just"/>
            <a:r>
              <a:rPr lang="en-US" sz="3600" dirty="0" smtClean="0"/>
              <a:t> </a:t>
            </a:r>
            <a:r>
              <a:rPr lang="en-US" sz="3600" dirty="0" smtClean="0"/>
              <a:t>      its compact size, compatibility,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</a:t>
            </a:r>
            <a:r>
              <a:rPr lang="en-US" sz="3600" dirty="0" smtClean="0"/>
              <a:t> and 16 MHz clock speed</a:t>
            </a:r>
          </a:p>
        </p:txBody>
      </p:sp>
      <p:pic>
        <p:nvPicPr>
          <p:cNvPr id="22" name="Picture 21" descr="../../Desktop/Screen%20Shot%202018-04-04%20at%201.45.43%20PM.pn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9526" y="18965153"/>
            <a:ext cx="8047093" cy="59998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29227080" y="25141972"/>
            <a:ext cx="14499543" cy="74174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Conclusions: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The USRC will be taking place in October of 2018, but there are conclusions that can be made from what has been </a:t>
            </a:r>
            <a:r>
              <a:rPr lang="en-US" sz="3600" dirty="0" smtClean="0"/>
              <a:t>designed and implemented </a:t>
            </a:r>
            <a:r>
              <a:rPr lang="en-US" sz="3600" dirty="0" smtClean="0"/>
              <a:t>so far: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 smtClean="0"/>
              <a:t>launcher provides enough current to </a:t>
            </a:r>
            <a:r>
              <a:rPr lang="en-US" sz="3600" dirty="0" smtClean="0"/>
              <a:t>ignite</a:t>
            </a:r>
            <a:r>
              <a:rPr lang="en-US" sz="3600" dirty="0" smtClean="0"/>
              <a:t> </a:t>
            </a:r>
            <a:r>
              <a:rPr lang="en-US" sz="3600" dirty="0" smtClean="0"/>
              <a:t>the pyrogen and start the engine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</a:t>
            </a:r>
            <a:r>
              <a:rPr lang="en-US" sz="3600" dirty="0" smtClean="0"/>
              <a:t>stabilization system can  implement gimbal thrusting, but testing </a:t>
            </a:r>
            <a:r>
              <a:rPr lang="en-US" sz="3600" dirty="0" smtClean="0"/>
              <a:t>         must </a:t>
            </a:r>
            <a:r>
              <a:rPr lang="en-US" sz="3600" dirty="0" smtClean="0"/>
              <a:t>be done to verify amplitude improvement and stability. 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 </a:t>
            </a:r>
            <a:r>
              <a:rPr lang="en-US" sz="3600" dirty="0" smtClean="0"/>
              <a:t>Parachute deployment can deploy a chute at apogee and at 300 ft. while also being able to track the rocket during flight</a:t>
            </a:r>
            <a:endParaRPr lang="en-US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9375" y="0"/>
            <a:ext cx="9174819" cy="36099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192" y="11907218"/>
            <a:ext cx="4939926" cy="64755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1728" y="28885135"/>
            <a:ext cx="2832100" cy="35941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0094" y="9894838"/>
            <a:ext cx="6666529" cy="61617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227076" y="16738280"/>
            <a:ext cx="14499543" cy="126188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</a:rPr>
              <a:t>Parachute Deployment Data: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 algn="just"/>
            <a:endParaRPr lang="en-US" sz="32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5234" y="3769"/>
            <a:ext cx="10815966" cy="311499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9227076" y="17311609"/>
            <a:ext cx="14499543" cy="88947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endParaRPr lang="en-US" sz="3200" dirty="0"/>
          </a:p>
          <a:p>
            <a:pPr algn="just"/>
            <a:r>
              <a:rPr lang="en-US" sz="3600" dirty="0" smtClean="0"/>
              <a:t>The data below displays the following:</a:t>
            </a:r>
          </a:p>
          <a:p>
            <a:pPr algn="just"/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r>
              <a:rPr lang="en-US" sz="3600" dirty="0" smtClean="0"/>
              <a:t>The rocket reached an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altitude of 2119 ft.</a:t>
            </a:r>
          </a:p>
          <a:p>
            <a:pPr algn="just"/>
            <a:endParaRPr lang="en-US" sz="3600" dirty="0"/>
          </a:p>
          <a:p>
            <a:pPr marL="742950" indent="-742950" algn="just">
              <a:buAutoNum type="arabicPeriod" startAt="2"/>
            </a:pPr>
            <a:r>
              <a:rPr lang="en-US" sz="3600" dirty="0" smtClean="0"/>
              <a:t>The drogue chute deployed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at apogee</a:t>
            </a:r>
          </a:p>
          <a:p>
            <a:pPr algn="just"/>
            <a:endParaRPr lang="en-US" sz="3600" dirty="0"/>
          </a:p>
          <a:p>
            <a:pPr algn="just"/>
            <a:r>
              <a:rPr lang="en-US" sz="3600" dirty="0" smtClean="0"/>
              <a:t>3.    There was a voltage drop at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roughly 500 ft. causing the </a:t>
            </a:r>
          </a:p>
          <a:p>
            <a:pPr algn="just"/>
            <a:r>
              <a:rPr lang="en-US" sz="3600" dirty="0"/>
              <a:t> </a:t>
            </a:r>
            <a:r>
              <a:rPr lang="en-US" sz="3600" dirty="0" smtClean="0"/>
              <a:t>       main chute not to deploy</a:t>
            </a:r>
          </a:p>
          <a:p>
            <a:pPr marL="742950" indent="-742950" algn="just">
              <a:buFont typeface="+mj-lt"/>
              <a:buAutoNum type="arabicPeriod"/>
            </a:pPr>
            <a:endParaRPr lang="en-US" sz="3600" dirty="0"/>
          </a:p>
          <a:p>
            <a:pPr marL="742950" indent="-742950" algn="just">
              <a:buFont typeface="+mj-lt"/>
              <a:buAutoNum type="arabicPeriod"/>
            </a:pPr>
            <a:endParaRPr lang="en-US" sz="3600" dirty="0" smtClean="0"/>
          </a:p>
          <a:p>
            <a:pPr algn="just"/>
            <a:endParaRPr lang="en-US" sz="3600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27518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4052</TotalTime>
  <Words>630</Words>
  <Application>Microsoft Macintosh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  Daniel Nemr Advised by Dr. Pablo Yoon  Department of Electrical and Computer Engineering   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Students s for the Exploration and Development of Space Rocket Competition   </dc:title>
  <dc:creator>Nemr, Daniel G</dc:creator>
  <cp:lastModifiedBy>Nemr, Daniel G</cp:lastModifiedBy>
  <cp:revision>64</cp:revision>
  <cp:lastPrinted>2018-04-13T18:13:34Z</cp:lastPrinted>
  <dcterms:created xsi:type="dcterms:W3CDTF">2018-04-09T00:00:49Z</dcterms:created>
  <dcterms:modified xsi:type="dcterms:W3CDTF">2018-04-13T18:26:23Z</dcterms:modified>
</cp:coreProperties>
</file>