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
  </p:notesMasterIdLst>
  <p:sldIdLst>
    <p:sldId id="257" r:id="rId2"/>
    <p:sldId id="259" r:id="rId3"/>
    <p:sldId id="281" r:id="rId4"/>
    <p:sldId id="280" r:id="rId5"/>
    <p:sldId id="27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1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6A49C-1803-4A28-8D90-751DD6DAEE6E}" type="datetimeFigureOut">
              <a:rPr lang="en-US" smtClean="0"/>
              <a:t>9/24/2019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B73CA-6BB4-4522-8FCA-39CDE4F2ADDA}" type="slidenum">
              <a:rPr lang="en-US" smtClean="0"/>
              <a:t>‹#›</a:t>
            </a:fld>
            <a:endParaRPr lang="en-US"/>
          </a:p>
        </p:txBody>
      </p:sp>
    </p:spTree>
    <p:extLst>
      <p:ext uri="{BB962C8B-B14F-4D97-AF65-F5344CB8AC3E}">
        <p14:creationId xmlns:p14="http://schemas.microsoft.com/office/powerpoint/2010/main" val="112590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Seds</a:t>
            </a:r>
            <a:r>
              <a:rPr lang="en-US" dirty="0"/>
              <a:t> is a </a:t>
            </a:r>
            <a:r>
              <a:rPr lang="en-US" dirty="0" err="1"/>
              <a:t>naitionwide</a:t>
            </a:r>
            <a:r>
              <a:rPr lang="en-US" dirty="0"/>
              <a:t> organization that allows colleges from around the world to start a chapter. Although we are allowed to do whatever we would like as an organization, they do sponsor competition for SEDS groups as well as national conferences, the next one for the beginning of November.  We are a team comprised of many majors and all classes, so applying to join our team would not only be a senior project, but an interdisciplinary experience.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CC20E7-9671-45F0-836D-53E56406B6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Seds</a:t>
            </a:r>
            <a:r>
              <a:rPr lang="en-US" dirty="0"/>
              <a:t> is a </a:t>
            </a:r>
            <a:r>
              <a:rPr lang="en-US" dirty="0" err="1"/>
              <a:t>naitionwide</a:t>
            </a:r>
            <a:r>
              <a:rPr lang="en-US" dirty="0"/>
              <a:t> organization that allows colleges from around the world to start a chapter. Although we are allowed to do whatever we would like as an organization, they do sponsor competition for SEDS groups as well as national conferences, the next one for the beginning of November.  We are a team comprised of many majors and all classes, so applying to join our team would not only be a senior project, but an interdisciplinary experience.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CC20E7-9671-45F0-836D-53E56406B6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354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6</a:t>
            </a:fld>
            <a:endParaRPr lang="en-US"/>
          </a:p>
        </p:txBody>
      </p:sp>
    </p:spTree>
    <p:extLst>
      <p:ext uri="{BB962C8B-B14F-4D97-AF65-F5344CB8AC3E}">
        <p14:creationId xmlns:p14="http://schemas.microsoft.com/office/powerpoint/2010/main" val="115512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70324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889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2385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1076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9860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995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9265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4249426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3030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0653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4FF77B-AB05-463F-8388-E3EF4DCD9159}"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3235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FF77B-AB05-463F-8388-E3EF4DCD9159}"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74563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FF77B-AB05-463F-8388-E3EF4DCD9159}"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4723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FF77B-AB05-463F-8388-E3EF4DCD9159}"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5962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FF77B-AB05-463F-8388-E3EF4DCD9159}"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2197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2605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80075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C4FF77B-AB05-463F-8388-E3EF4DCD9159}" type="datetimeFigureOut">
              <a:rPr lang="en-US" smtClean="0"/>
              <a:t>9/24/2019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13D033-886B-4A14-BCAE-FB09DD99573A}" type="slidenum">
              <a:rPr lang="en-US" smtClean="0"/>
              <a:t>‹#›</a:t>
            </a:fld>
            <a:endParaRPr lang="en-US"/>
          </a:p>
        </p:txBody>
      </p:sp>
    </p:spTree>
    <p:extLst>
      <p:ext uri="{BB962C8B-B14F-4D97-AF65-F5344CB8AC3E}">
        <p14:creationId xmlns:p14="http://schemas.microsoft.com/office/powerpoint/2010/main" val="366651753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youtube.com/channel/UCCGet3NkAJHD2hr-q8MuCUg"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8.png"/><Relationship Id="rId4" Type="http://schemas.openxmlformats.org/officeDocument/2006/relationships/image" Target="../media/image14.png"/><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1675" y="103707"/>
            <a:ext cx="7787054" cy="1111013"/>
          </a:xfrm>
        </p:spPr>
        <p:txBody>
          <a:bodyPr>
            <a:noAutofit/>
          </a:bodyPr>
          <a:lstStyle/>
          <a:p>
            <a:r>
              <a:rPr lang="en-US" sz="7200" b="1" cap="none" dirty="0">
                <a:ln w="9525">
                  <a:solidFill>
                    <a:schemeClr val="bg1"/>
                  </a:solidFill>
                  <a:prstDash val="solid"/>
                </a:ln>
                <a:effectLst>
                  <a:outerShdw blurRad="12700" dist="38100" dir="2700000" algn="tl" rotWithShape="0">
                    <a:schemeClr val="bg1">
                      <a:lumMod val="50000"/>
                    </a:schemeClr>
                  </a:outerShdw>
                </a:effectLst>
              </a:rPr>
              <a:t>UNH SEDS</a:t>
            </a:r>
          </a:p>
        </p:txBody>
      </p:sp>
      <p:sp>
        <p:nvSpPr>
          <p:cNvPr id="3" name="Subtitle 2"/>
          <p:cNvSpPr>
            <a:spLocks noGrp="1"/>
          </p:cNvSpPr>
          <p:nvPr>
            <p:ph type="subTitle" idx="1"/>
          </p:nvPr>
        </p:nvSpPr>
        <p:spPr>
          <a:xfrm>
            <a:off x="1283202" y="4531735"/>
            <a:ext cx="9144000" cy="1064231"/>
          </a:xfrm>
        </p:spPr>
        <p:txBody>
          <a:bodyPr>
            <a:normAutofit/>
          </a:bodyPr>
          <a:lstStyle/>
          <a:p>
            <a:r>
              <a:rPr lang="en-US" sz="2400" b="1" cap="none" dirty="0">
                <a:ln w="9525">
                  <a:solidFill>
                    <a:schemeClr val="bg1"/>
                  </a:solidFill>
                  <a:prstDash val="solid"/>
                </a:ln>
                <a:effectLst>
                  <a:outerShdw blurRad="12700" dist="38100" dir="2700000" algn="tl" rotWithShape="0">
                    <a:schemeClr val="bg1">
                      <a:lumMod val="50000"/>
                    </a:schemeClr>
                  </a:outerShdw>
                </a:effectLst>
              </a:rPr>
              <a:t>CEPS Engineering Organization</a:t>
            </a:r>
          </a:p>
          <a:p>
            <a:r>
              <a:rPr lang="en-US" sz="2400" b="1" cap="none" dirty="0">
                <a:ln w="9525">
                  <a:solidFill>
                    <a:schemeClr val="bg1"/>
                  </a:solidFill>
                  <a:prstDash val="solid"/>
                </a:ln>
                <a:effectLst>
                  <a:outerShdw blurRad="12700" dist="38100" dir="2700000" algn="tl" rotWithShape="0">
                    <a:schemeClr val="bg1">
                      <a:lumMod val="50000"/>
                    </a:schemeClr>
                  </a:outerShdw>
                </a:effectLst>
              </a:rPr>
              <a:t>High Power Rocketry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2527" y="1472476"/>
            <a:ext cx="2764520" cy="28540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 name="Group 4"/>
          <p:cNvGrpSpPr/>
          <p:nvPr/>
        </p:nvGrpSpPr>
        <p:grpSpPr>
          <a:xfrm>
            <a:off x="-1" y="5853723"/>
            <a:ext cx="12192001" cy="1004277"/>
            <a:chOff x="0" y="2667000"/>
            <a:chExt cx="12192001" cy="1524000"/>
          </a:xfrm>
        </p:grpSpPr>
        <p:pic>
          <p:nvPicPr>
            <p:cNvPr id="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06709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86" y="-158658"/>
            <a:ext cx="10515600" cy="1325563"/>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What is UNH SEDS?</a:t>
            </a:r>
          </a:p>
        </p:txBody>
      </p:sp>
      <p:sp>
        <p:nvSpPr>
          <p:cNvPr id="3" name="Content Placeholder 2"/>
          <p:cNvSpPr>
            <a:spLocks noGrp="1"/>
          </p:cNvSpPr>
          <p:nvPr>
            <p:ph idx="1"/>
          </p:nvPr>
        </p:nvSpPr>
        <p:spPr>
          <a:xfrm>
            <a:off x="212725" y="847909"/>
            <a:ext cx="10515600" cy="2871238"/>
          </a:xfrm>
        </p:spPr>
        <p:txBody>
          <a:bodyPr>
            <a:normAutofit/>
          </a:bodyPr>
          <a:lstStyle/>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UNH SEDS (Students for the Exploration and Development of Space)</a:t>
            </a:r>
          </a:p>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Competing in the 2020 Spaceport America Cup Competition, located in New Mexico</a:t>
            </a:r>
          </a:p>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Collegiate Rocketry Organization</a:t>
            </a:r>
          </a:p>
          <a:p>
            <a:pPr algn="ct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cs typeface="Times New Roman" panose="02020603050405020304" pitchFamily="18" charset="0"/>
              </a:rPr>
              <a:t>Founded in the Spring of 2017</a:t>
            </a:r>
          </a:p>
          <a:p>
            <a:endParaRPr lang="en-US" sz="3200" dirty="0"/>
          </a:p>
          <a:p>
            <a:pPr marL="0" indent="0">
              <a:buNone/>
            </a:pPr>
            <a:endParaRPr lang="en-US" sz="3200" dirty="0"/>
          </a:p>
        </p:txBody>
      </p:sp>
      <p:sp>
        <p:nvSpPr>
          <p:cNvPr id="4" name="AutoShape 2" descr="data:image/png;base64,%20iVBORw0KGgoAAAANSUhEUgAAAHEAAABMCAYAAAEtnWg1AAAAAXNSR0IArs4c6QAAAARnQU1BAACxjwv8YQUAAAAJcEhZcwAADsMAAA7DAcdvqGQAAFU8SURBVHhe7b0HlF3XdSW4f845VM4BQCGDSAwgmERSDJIompIlkbLVtiwneTSWx5bbQfS4La9uu53asixTI6klu2VFShRpZoIkGBGIDFShctWvn3POr/d5H0WBMKkwvdasNbPmkR/1w/vv3XvCPnvfd9/94HaBD+X/xiOikSfpfAlarRYajebSQ8HpM7PYtW2D+lo2+avV8rnSRrVahcPhgPrlXL546UMttPzi7OwsnnrmebTbGRTLOgz3e7AaiWF2JQ59qwGL2YF//PzfQi9H/cTvfAbFdBZ+uxkBpwM37J/A4lqCOxbxwtE13LG3FyulNrytAlZyNTh6pNWAVv757Y/cjMGBXuh4LKPBiEf+5ktwmfWYXcyhkV3AFx8LoVgK4F8feQFdXhdKVfVrnS+feP3ruHHDGu68to4vfP0H+N5yDt/+9g/wOx9zIs0WOaqn8emfi0OjM+AX7/TiI+8O/ujL9XwNtUIerUoWf/CLfWi16vilazYgElmAQVdDQ2vE3EoUXZvvwfzyDBbnxEGXvpyp5vDY8RUcmVnCbKYMDS0ad9L6zQYOXj2OXg8QcNjhQAR9Xb0IuHXql+XfB7du7YaJz/R6BYvhKs/EZpl9KGfj6HIV4OrVY3UpjN7uFmbmcjh+cQmnzyY6Z965zY9wtoKjF8rYtsXAfuZx7NVjGNtcw8CUH1vGjNi0y4Nbtrhx0wEz7NaSfK3jZ/XZz7hpkrmSomPU/Ci6FPajE1HynmzrESbBI9v0hbPQZHMFZf1LOv6tVct4/sUX8MbxV7F33zXQGxScPXceb5xbglHTwmifHZFYE5rbP/ArytYxL1aWFtDl64HZZES21kSzGEbNNAxLowyH1YjptWWGjRY9PqBQNUP7C9e6kEiX0Wwa4O/qweNPHMJ4wE4XDOHVF57DkbMFfPlUP5LzEewZ76JB7DCbDdBXlGXcss3IDjSha51FwO/FU8+/jK/+wb1YOufFxVQYrYIJf/K7u+G029Bom5HPlqCvZwvQWYF2o4VIqYKTZxah1VuwGH8Cjxw+TVO0YXesIJ6YwMx8CXaDEz6vFdrVxCpC2TLmwhm8fLEKDQ00NcFAqBSYdm38xX+8Dg0etD/Yi6GeAQaDGdlSFpo//6MDyvJqEdpGFSWdGfMhB04cn8Zjv9vGo7NDNJABUabblE+DVt2LTHYNGfCMkSgDvmVAuGzA1RMm9HQZ8Ee/Pom1qf8M/4AB1+/th0mTg9mloHckjJ4xDfZu1Hcih0Fwyfl80G7rz2X78X+5r6IwMDrvybb++dttCvc1swfqNwXTZOfLI+7tTpJOpxCKJBH00tV9fW++v76tP3/96Ks4+vrTmBzdhGQmBr05gCOvn2BgVvGPX/h856Rh4pzVYqFDNEglU/j+k88jFppHI5NBS2tCVkPUq5TZSj28jLFSdAFeOqnMAG3xROUKYGck1et1FGoVFMp5mPVaYm4VFn7VSnRTGLb1mgb/+MWHOie9+Z5fhsmog8lQw9oqW0Z4MDK1bn7XXXj3daP4wz/8HNKJBDZddzf8vcNYOvMybB4vKi0bzr3wCOKFMq4btiLkvAtj/RWcff5J9Ptt6N66FUVasWeYVaAeQpOB8IW/+2LnpE/+9/8AA21dq7dhsxgJk2wlQ06sdfdvHMLB6/bjrttvwhOPfh/bd47ifTe48d6Pfw/lEuPJ4UWhHkDL3geNcyu0K4/g7htG8PzTzxLLdPjeP3wYBnZIUTQo1YD97/njzkk//+DdMNMOWm2FSVFBgye320zscQv/55cS0ClFmsdIOG4RINqYCLTxmU9eg49+5mX2yICVWA16ewBtrQ1f/dPNmF0q4r9+6TT++99/DLnVV6Gn2cqVNpo83v2//r0OaDY1ZaTrRVRo1ghrXaZWwMV0Ejpm4uc+uwG1Bv1iauDud+3Eb/3yu/Dwr2uwEIszAZvo7fJjfMADv1VBqxhBMjpPwCnCPXorwguHUWjmoTMYYNAbYNYSCripJ621LcjltHjt9RRGe12wWtswGzU4cXIGkXMz0LLc1Q0+fOexFzG+4xYcqY4ix4D7Px7YgPcPFHDbu0wEsjLcLhPTh+hWq+NP71mGWamg3+OHzdhGsRjDmROL6klV837yl/djLVFHhbjkGrCiLJWVB/FrzajQsOFoA6X2AO7YVcTf/GsKD/7RfTj01PfpcwMqNBsBBSazEb2uGvq7fOzAGiPdBI/Tini0BUXXQKHQxmCPDp/+Tyc6J1VP///QponmioqAkiQ1awvz9EcJfmXSv/U1/UJ06Tx/635vtwkSSffU+iek6fIDXvm8s9F8/IZ88cq6KNuVzzXcn8/4UFTEj0TDxAATNCn2UN2BD5U2cB/Zbf0A6581GZ3FUoH5WEBXVzeMRubwpX3Wt/XX/+nPfhc//4FfwPPPfg87d9+CpZU1HD78KtokLppMNq8WatnWDy5bB7QZZQUGk9uNL3/586x+TiwsrMBi0zBQrKg2FUIbQUNnY2MrqNZbOHjNdfj8V/4HG9gmI9TA7TCgxWxIZ2owkvRoPvU7v6XccdttCAb7MToyygPO49CrR7B45gwcBi2mizwxW2Zl9312A/586gX8ycUDMPDkJUZpqaygx2lArlLngRXEcxn2pIZmvQmHvk1U08JDEC4TYysVNu7g3Q8oRouZCGJFttxAMRHGoN8Ch61LDaCiYsQAOVoyV4eiVfAnrh/iM+FdqBpH6BsNhn1ObLGncXi1grLWgURiHsnVBIZHeuiCOhGtieFeO+IpnpCFQOtx2th9IJquoFXOIJOv4NxSCmcWZhEY3Y73HtiIQy++iN/7YC/yxSpejNsxvmkPGgyew089g+jxZ/DpL1/Ar93SA50lqAaIT2ng/p1mIg1rpNGMYt0Bf0APd9cINA/95aeV/qERPPzCLCwsTfFECQ0C9djIOAxM6C9/43HcT06o7eoj7AXRHzmE5cB1+OajL9EnGhzcPoTvvpRD078D2kIIt+/U49jzh5BqNnHPPbfBoG2hAQOarSYMBoJKny8FJR/DfddY6Hi+wejTwsdqn1U51d/9fRjVvv34+j//C37x/vtgq7Zg0qaJizwJXDh6eg4t2040jUHYlDB+4z29+JU3+H1Srd+4u4cBxRjQ6vg//VipQTsXTiBXzyGWKiBC7rUSzSEUz5OLN/D6+RhsDg+++fDjLE1u/Mu3H0GaEbd9ig0jMFdLJWwa8mAvDsGR/T4G7zxIn2exFl9j2liRzEeRowDIVvIIZxJ8nYN2gMwxFmmyUrdUJpDIJDE/s4ylBdJSCxVCvQqvx87WVVFvNJAxWKEUS3j/uwfQrCRxy7W9OJkzoaofwXtc57EcIjdkjXUNbGGkVpCOLSCbIjtLrTBtyO/j4ThAblstlOC1KOgyNZnYbuh0ejSqNQZBg35NQacnxx8ewkjAj3Irh8nhKq7dNQ6TvUTf6PGJA0vIMuCqTIfg+EF8+P57ES2kQRZCsGgxpbWsIgZWFD0JCRO0yJyZiVfw+MkULkTCyGnqWKgrKsK0WxW47cC2nRNIFcKs+iX4XA6aPkuduEa4a2NsGNg15cRojwOfuq+OLa4Xyfg1SFBfGR2Aw26nuuMJF5gCocUSatkcolEqmCEThr1mHD+RwepCBi6nAJ5WTfKgx4R40Uiq5ILX7oHH5cLuXWNqtGqprGxGJr3Ghh5PAC8vX0V1YEG9ZESlWGfhriKSjkJ3761bH2xp3ZiPtLBzkw8VpUB0MOGqLU4GRQyjXSaci9jwkfvfj+/+21HYadJ6K44skztQmEGsqsPRs2zcWg4H+B0N/aZtlfD0aTOunygQ2gTwtVgLZ+E0uaDbOBF80EkGHfC2cHZmDTbSiunzWVwg14klmjDRljPzbWzf7MUrr13EpkFKRSJFJJnBcomAb3Vj44QR/f16HDq1iiblW7KQgLG5hMNnc4hnM1iMRXAxVEGKgkO7mG5idrWBhbkY2szBpYQFzh4vrGVyVZpvZZnlhc5GeZlmqyNNzTNL+CuDpIvs7exyHMkKASPXxK5JHxuRhK/fRlgsY6SvgOEuDcgkEXSUMdRVleAzPzjS04LDZ6VYrqKab2ItksX4uB/3396N6XAOs/N1vP8mI09MUDCZce/7dxLMw7CYy7hxzzBuuMrJwKoikWpjz1Q3yVceG0dHQc0Nh5tEmm6yOClu1vKdCrmWKarhq1Z8qU3c1FIlr+R/KdaXypb6en0nbm++f9l25Xs/bp9Lmhaksuq5pQ1StH+0/XtW8XabEAPZR2UWl22id9Tia2TKCIOQw8iOMlbTYR4ioPhX9uLzDuWRb3T2u/zE66/X3+s8J6wQoIRxaJmupOU8Hh/yl6/Vh3oO0Vmd96Xudzomjf7x57ny/c4TRly5gGQiRhZbX39LlGTxzQ6u7/y2B7i0SedlY1VWt7fbV7RWk0k0u7CGwb6AyoQs1HA6ncqf3uaY8i87pr760ba+X5uc4vz5E/C4XejrH+c7zCEWPh1LiepF9R3g2eeeQnRtjWxqSa15n/nMn3Q+S1NkCNlcP+CVfy/fLn/vLc8vWV6UUKVSQY41yW5zYHp2Cf09HnbSRE1hg8PhpJVDpAKs7Ozw8vICbFYLvL4uhMMrCAR6kM0myeII3D4f6XseqUwa3/juo0hSBJmMlNvtGgGb6ESccNgI1voWynWK1LoZJaIM2Pkmw85p1uC//vXfdToZiSWY0OZ/16l12qhmCp9LGD/7zCOYnLoKTz78bdx8+13kPBkcfeMcO2CkPmzj3NlpUgxyUX7VYtLB5evD+6zP4WuhTcjVFJ5Hi/6giR2lPmHVqopxBQ80BJlmi8YA0mXWY4cJLe4fzaZQLJfRYgUjiSBtAaFYSwLTJrFUYLfqGSESHTpGjpYPBUUWHTNZh8KI+8IXvtDp5K33fhgHdkzhwsoCrpqaRL2Yx74918Dl9+PbP3gCNn2JFNSNGD3erpbVHFZI1mzkYA0edL7IWmDTI1OkhXlgK6W9NEgi0xPoxZ8Gv4WPvTKFLh9ZiiZA9mmg1VtospFiDXVgaeUi1b0DFUcfO1VHoUHDko+ls7QGz2Wn4GYKg/JMNXuVdEkv71tZ5/kQviZVU08ekSO1Fl5uNuvxT1/8MrsPPDi8aR+WSKdKrHZzKxkssFitrMzgqZfP4syZc3yPzGdpGcVMDJVSFhajgu7hzejt7Yff70PQbkI5E8bSxfO4e5cfN+8dxcmFPCG/ijiRezB3Ec8kXeR/NTBNkKtS2rKpmUyBbPdpdCtreONiAoO9vZh+8Vk8cPcmVuwK6pS9ZO1sPFXnahb2ahX7++uoM2TbikCVGJJ1TNOkIVqMKuYnn1usZkaNGfkqMH3mjU4nb77rAfSwvP/qfdfgzuu34OipCygVqgyhGgo5llmFMcKNEYMKyU+2UIGDTFmxeNgwD7wuK9ZeeQ0WpQpjYg37btqL81kPQcGEvuEp6EPH4dp2C0a334SxDdvwrW89geW5OURWWXibWXzyl38er52cxZF5O64a0uPpN1bwXHgS6Uga40M+mLUWvPDiU1iKx/HSuSguzkTwvoNbUNe6WCLMFEtD6sC71+2Bg5zVyvPamAp0Po4eO9oJ1+e++Zu0CkNM5JywZ4aQXkVBqR1EML6vI6MmA0SNeSdD4woBRkDm779+Fi8eWSQI6LGF9OW2azbjsVeWULfa8Usf2g+rzYT8oX+D5+BNWAlX8DdfPcz8Ip8yWKBlQ9qUChMDHpyODKBoGYA2OIF2KQ2tvQfaM/9EFujHb//CJI6cnMfzz59mO0kEGyVcv28nPvrB/Wxfm2Sd4coclL9GHlNHNWgg9GuIDXvf/R87nvzwHRuY5CQwZK9lohnaJAdk75oWuXOtQg821OH8QiZF4CoyP0lbqF5KpQj+8qGzLKFN+F06XH/rHSgZvHjs+cPYvGGEGulZzIVq2GoqYmyPFkFXE8+9FobG4EKeCEqlS4MxlxOr6G7OM99Pw54+hO2WMOq5RQyRPn3jD7sxHKwiF9NjxOPEicV5gXKM9xlx77v64bbW6LUGGU8dBqUIk6YIQzsPHZWNtlnGP33r9U4nb7x+A8GggTz5to7JnsxTcbQoXWs1ZLJlRHNZaBp5EkJ6r5YnDaN0iSSxvFLGK2dYY9nQ3m4/5heX8PLR86hVSywFXoTCEYqALHr9buwcuQqvnZ3D/h0+AksNAUOdQFaF0qihJ+jGXCyHQvddKJiGsKrbBPuenTj48V+Abf5xoqURq5llPPSD1xltevi9Hnzql27ExYVVcsky6uxMmPJM8j1TyFFFNdkXqp5KGd985HSnkzfsHoDdosHiapE76kijU6hVmuT2JpSInpkkVU9DRyBhOBDipZxYWR48VgVn5gsEkBxyBcqzNIUlwUJD9IwlKxjs7san7ngXRimP084oNNYGEU+hCKnhO8+GcONudigSxac+ug1PvxqiAE3DVFrGoPY0UidfwU5TmnoD0Jsq6AuwfJ3rRt+mW+Hu34j9A4usoQXYqNCiSfJTQm+DND1XbKDcrjOkm0ytBh5+4kKH1mko0c5fXIHLSMhO5wkuVUKzBmuk8rHkGupKBYqxhji9+cbFOI7PxHBqIY5z0RL27TQyhCnla4R6hnerFqEgIrLq0yzylBSmWRyNF+E2UyKYTWjQEz29DuZig40rIOhzI1tLwmknEb80xPMfPjhOlNRhsMeESn4FaYrgSKKEqzZ5GBlJ/PYHnNSzLbhdNpgtDgx0k1ERUa0kH263FTp2WDBDQ8SVTT1qomaFw+VEjYByfjWHGtGMXYXOzFxUzHDZWN9omRa92eu38mS92DhsxMSwDhvHeAitld7Tk1611KsvJiJewB/A/j074NLbsd8dxc7FQ0gsrZEBhZBPM+eNFhXkvG4LfA49/uCTO4mQenqf3/U6eK4G861CgwTJjrzo8hrwsZsZ0rkcXGyrnhHh9ukZynFU2hmeU0Z/GoRJeteth5bR4nIxftc7mWWZOHqxipmlGkaHRmFs6UihaBkNw7XUwCrl7YWTqzh7bg7Hzi/ikUNvYGaugmPH0wSNPEOKDVZZkQ7xeAr5Qhb5fAYXVpMY3TGOH4YDWBi7AU4PYd7WQp20LOjTwONwoN9SQ6llYIOAVHSN4cb8ihURZI73Oljs9WbWVzfMej+MFi9+6d0afP2xJNGZdZb7ZkslEgUNGkIumnGkYhno6WWjzqKSAtnUnLznpkk4PBoYTQqZRBKFmpZMvk5wLiKdqGHLhi5MrzUxMkALknibDALkCsqkZGa7FsPDTmQq3aiSVrmDQXziVz+Gp556AclMBZu2X4/FxWVsdK7gH54poFC1IptoYXDUCI/eiMjiKpbDJA3FHBL5IPo8RMdGGVa7G/0+1mgi+erqGqrlPM7Nr2F2roxNm66GqTpNQExifNABjdEOhZ6rZhqYj5fY+RKdIwaI45kXo51ODo174TC3kS5aUCSCkiUikSxhgeg5v1bHQrjAiNTgyLkCrB4DQnk91qJEsLKCuajC5wXsHa0w1DXo7/UzzNKoV/LM5xpeO36GHRqHc2gHcuFlhn0NbmMRS5Tsy8zV7gEjAvSw1exBt6eKjQMKvF4dO5DC7DK9XCIfXi1jZrmAGeawjp5tt8K4EEoyrRScmskjm6F4JlguRWtoVkncFT1xooGBoBMPP7Xc6aSvvwfxdImWbeHETBapqha5CmUXw6pvhPRJ54ZCOFZYQ2/Y4QQDCBtGbGjJ0E+bSOvSI0oDxSJtdezJzPLQ0FUYDS0U8i2yKSMO3nI9wumXqNwbSJKX6g0mEn0zBvqNMLuqKvLazCXWRivs3jb6B13kz0H4eivo7lKwb3c/Du72YeO4HlPjFZgJhCN+AztQhsfO3PZaEAyYkSV/JrijQiafzpdx+PV4p5MGqwlVNj2UJhMhRbNrUxjvUbB3u1+lRAZNCXmGsKKzYnpZj+m5JBzMiQN7+iidDMyzKrp9PTizZMB1e8axeXIWwywbwi4WF1rYMBFkOlAOpeYwNRpATw/JRKOqGia6lkM4xc+oOOwsSzFWoVKlxYZrsRBNI8TvD/RYEGEdbbSbyGUL5M+UUQ4Z86mqg3qBLgdLXRYOsp5gIIfpxTI2jBIwabTHDmU6tI6P/89umtVUUdGz9yKPOmMrnUK/ritlAOByjakOg1y2Xf6ZbD/p9fp2+fEvnZZ/5L/L7d15/k7HuHJbH+NZfy4PrfDvKzv3o60jZN8c1/kZOifPr/xcts77/MtCrT6I3fJXxnU6V52kU53HOx3jnbb1fWXYV/3L/7TqUP1bOsc3+UcsefmV/yu3y0/8Tg2RY9TJeWWQSjohqq/TMemMfP5jvvs278m2vv/bfU861iaziccipHEVojErwfrgk2yXd+ryL195oCtfd7aO1eSvOqonHeJ+R46+ob775nEvPWR7u+PIe29/fB6Dlu98Xzzf8fj66J48GvUaKuUS0qkEUgmKAZLzS+eVnX/U08tPcOXJOqNycoLLhhT5Vwwlz9XpGq22OjIng1cyolajF2UYcn17u07IS2lkp/GXjn9Z45uspc889W3VQ/Jd6ax4af04cp1MRgKffOIHeOSRR3D45Rfxla98oXNRtXOCH52044HOe/Lh5U1Z32d9u/y1PJcTSWcq5TJJcxFnphdx1Y4NbKQWPp9fbdj6duWxLt/e+pmCB//sszCSf+7ffwBBbx9OnHxZnUIyOjKF4dHNeOPESVLHGC7Or6gpJzNFmmyL2sFOzl16XDrw2538yvfE/ap1uKmeVV8oSKbSUFi3JFxOnlvAtk3DcHs8cDrd5JVGVVNKwZecWVq6iLGxKdUw4p10OgmP24eLF8/C4fSgt7cX3/ru91m4j/LQLZICE3OYhBt1dQTcZtShqYi+9aNVEdEuqcKO0aD8CJp0Nq9IuyW636lzl7+W55eHc6NRR5FMRzpQJCd85NEfYGrDGF588TAcdidcgWFcOP0KZY6BksyIDWO9yOfyZBAuCu4MpVcDfT12+LrGSb+SSKXCcNrkmrFCuVWDxUrm1NLi+NkZUMpSALPxZCs2s5bKgp6iUnE7jOooXCpHokDapqWhHDY9SuTXmngyrciYB1uuNni9M29FUOYW60kkGiUqFtmQIpo1qm1SukpdgwtnzmFyyxReePkIeW2WgldHnitEqYlrt23Fybk5xLM11BQNha0BBWaFlVKthhZDlh5os0jQZha9BrlaHQZ9G056KleuIZaIk+k06A0NPdWpbXZ2TEtPmYxa8lkdo0EyX0fhoKXvmItsk1oe6HFdXat70KSpCC4QGCrsmA45yh+bzaaG0GOPPYK+/iF85nN/RQl1FsdefxXHj57E4vQ0zl9YwKnz8yiQr750eh4NhqQM5ErsS4srNVKtQADaZgilgkzPojfaJn4mRVWDMgVrVaYOkJ5ZdSKBCDL8bqXSoLhuo0pUrNFjImzlKwJiRgpmUfJNmRQF0bEtNeeNMlDNR6vVVIUylCaPW4fO6h98MBSax9MvnsDK4ml1zuji3DR83gCikRi++8h3KFyjSFIL5nIF6NkBmfhHH8OsowKpKqSdWp5EIQmXA8todWdOLj+m5uyHpZ7C2RXyQi01Jwl3odqixKmzA202lhbnMedPvIp9oyZQHqqGKTfaJNBZ8s8sw0+mVzVpjAbDvIkaDSKdlCHyFh8yQigX+WladRQuV2jwOdtFD+sGxrY9mC9rGG4apIpNlAntkWQOz756GifOnCJhjmA1tIZyMY0G5ZDd6qLx2Ql2USbBNdhRl4mdZXh94u6tyGYrqIgIZdSXyg0M9/ch0LqI02tVhhkbp9gon2RMlh3IlZGJpDHY54OBx775NiqPaAxGHl/y1W21UKtKVDSoWLKosr71UxyXGbqMRLQZ8nV1qLPBlNDDZNGjUGCbeGwZqa/wRFq5qNK5ysOd+b2VWB3ZcpNFmsIznGGONRFJlymrymxwBaHIPNHNjpHxKQxObsGWiVH0d/nVGdS/92dfwsffM6LCdINezObZKAKEXPsvlMhoNMw5Il5LEo5Wf+OVV1BLnsOZlx/FQsGHf/nrz0F78SgsNhf1H0sNAcxJcNK2arh+eAPMSg33X0e1b9TAZtURZPSw0rhBjx6JXBvJdBNmyi+NyY6WwYq61gGt30kxqRZPCTpJTuZitQ6rnicoZJgXdD0/rzMUciU+ym1EWG+YUdg+1Y+tG/vgdRrQLKUZWjV87avfwQdu30hdqWB4coc6FU5yeXTDLmgsXSg0DWrepFMifVIYctiQYFheuPCqzI3G6FQQLz1zCqulfoafgiK1pYRLLhnDSSr800fOoc9jUi/gGA38gMlZ1/XCG+iF1UrFys4H3DX1Kpjf54Hu+ts/9GDAF8S7D+7ER969ExbG+7n5COGXcc6cqhPV1MJPiwvCCteo1AntIxsZpAQKwnKduuzcay9jm89OlW/FI/MW9I9vh91mgYWJP2yOIGPejKHxzVhYDOGN104gEZWC3GRtNOKuO27G6+epO4s6BAwtPB72IbK8gt3XXAd9vcQwXsNjr7ykzqx78UIcA143fD39sFrc8HoCsFvMsBBJnWYrdC0LDFobNNSLrXoZul+9d+uDffYiumwMB4+TgnaVca3AYrJSUfvh4wFMLBEyTDfU24OxgSFMDg0wT2pYnV/Aq0fO4O8f+mfcsGsKTibG2ORVmFkNwWUkimVisDpcGGifwGsLbaRjITz5zCvqML8Yy2azwuVgOFXLOBcyoMFzHIsxee1DaHnGsHT6NEb9LezYOoFTJ1ZpXKInUTZbamCgv5vP66iRzVSYv6VqldFVQZ5IniuV1GOpBf/Jf/41xcw8rEldkXDiiYXZ6DQGtJkzPB0MRgtrEGFchiAV1hyWkiZzJM7Y+tUHDzFHGpjotWDcxh1c3YjnFdz87huwa6zM3BrHdZrv4Ux9E/7iq2eIxhGS4gJzxcMGE0Xp/V/90B34i4cLhNzr0cou05gsCI0UjLFj+PA9+zHa28J/+atH4THWEWcdFsz4yz96gCEp1UZh3SRroQdlFozeQLAhemrYXo3kfJ0FW6bVNEtZNKukWM0ST8r8IGo2ywVau0SGkmSNS6FdSQLVBP+G1esEL71+ERrC8+TkGLbvuRrl4A4sZloMHx9ioSX87p8/w+M1YGtHMTnuYNkJqRNxhcI1SJ7bBJt2s46H/vUZ6DV5qu+nWZiTaOmsMFVZmzU2+LEEi0aPkRE/8m2DWt+kXq+uhDDobWIkAIZsGwFHC0GXAq+1BcYCa2cDbaKm1s5EbVRIidjrFmtZoVBhrasSnaSk1dRiK5BcJppWWLNKDN+20YB0sYLZUAfCz505SdCIkkx71Ys5h18+jleOniHtyiGaKvL4KUqXJfz2R0dZy5pwkSzXyBsligQUbO0UBlqvwZN/Esblr+A+72G0iifxxc9O4O5b3Ni/pYiDg0OkavQeo8xlM2JykJFlqLPgF3jMEgGJTinE6YgEGxuBkRGgbWSgPRuuYpkEdzWTRoycMp7JYylZx3KyhFi+iXS+jlBKYpwNJZpWWaQL+Yo60/z0BblWocUIc7LADv/wiSdx4eIctHojSXKQXDPOkAfWlrvJw0YwOO7DZz65Dbv6jfSkieBUIkrXcc+d10FrcGOQ/NLiH8f3lmowTF6LQmADck0t0jUDnpmnemBxb7P83HPb1Qj0OMk9i6jpLKjTOcWWBtmWDemWAbGqGTHStuVUGVoHi6/dZCSF0qlXe3t9ZrIBuriRZ1y3EU5mWKBzOHeBocNQnqP8KaTjiISy6OK+wk5kMqVOijM1oMHsxNiQF6+dWFC9KZMQ4nUzQWcEiYUYPGYNFiMM9WZZpVrC6l46fgFLFT2OmW9BynYV4NuMyVt2Mp8okLJUCOU0VmMVtVzoqYMECyKs0edmU4hHlpBLpZCNJ6BrJFFhCUM1zn3pPR1DVAZcUxlaktSplJfL3nm0q21kGKpnzoZAXktirUEmnsW502twkywnYgUao4b339RF1JHvxVlkszSUjFe2ceLsLMOF3mWLDAwpvXYZv/b7n8P4gB0DvRqssiBXWH70qODard2k3BTOpQgc+ZMwJo5Bu/oa4v/y19Avv4A8U2M5WWRNc6vj8gZ7EGPXvg82Sx3dfhkSqaosS6svkQWlkKwU+CjSMVkSljy04bUirMwp0JNVotsqGy8XR3VNEwa63WhrDVgONbCFRX2QsoaVDRsng+jt8qCbyS1godFbMbsUpybTsLHspCkAjdGNz/zyJ2Gbp9LY+1586N4uvLGcwGo0w3rWIjmwIF+qsuFkGxrqOyaknqhnasagzZ4j4JVILuhjgk2X34jt+xmWE7fCPXitOsesTPKeI7vKkw5mGEHRuFwlZtlg7XbYTeSuNL1MsTXqayiSoRSLbTiEBRB73eR1HmcDARfJKi3iNDfQQ/agMDxabMjcWgbnF9bgpeayGUksCUqERAIcZVSd4MG/CkOwllqGxQIkLrxIKaRlZ1iItQ1s3uAip2UTmKBerxnDAxYSCT29oIPPaWN91DMMhXoRvYmk4VgSQ748Q5Z1QakgE36GYZ+FiW3yuM3wuY2wMc3yJNlOqwEGxUxubEev0w9tlO6v5Em9ZBoVybbRUkaIeZenN86tRBEnShUYhjMk4JF8Gi+fXqLlS8hS5jx1MozbDwSJZOyYdIqoqyWHNerqsJvJCxmSjY0bkAmdR1PnhJ5MpFyzIMBOlagMRH2bLQqCQSuLttQtBROjPjbaAKPJjF43KV38Ir1ZR7+D4UYjbN44iC6iZ5c5CAeByciSUq2bSChsCASFapDW5ZNE+QxKLIFas8vLuuWHzW+hlCFKEgGrNG6N4LESb9L9zIGVAuYuRhAlshqdetZy1imXA1NbuhAmydXTWhqdmVavY2QgiKmNw/jEL75PvdOpRANO+Ssw5rKUVxUqiSxZvkJV4GaHwPJCUCCtsrFD9UoVV293wuswqBd0WuTBg11ODA34yKqkPGhx9Y4etq2NHD0YLywjml9Rr5Lp9HWGvY3SzQqPx4cuT5Bi2AVthDLk1EyKnmcdpEXDfF0o6ZHMRLB7swm9fg9JdRDBPjf8Lhc297kw6nIiaMgRfdL8vKkqAwlTHTtpMFrxxplFeN1uyhcLnMlV+Mk3t04fxqETK5idyxIMytg4PkBN18LEBidJQDc+9N4Bhj8L95CdIteIVdI9O89nJmluiNZr6VleVvHKSTKcVgFdXg9JdZAdYsEWwa5liNayMDACK80sis0MiUKBEcXQ6A1qcW5hmZQL6BIp5DUhsqbFsQt5vh/HyjKBQWYvN8p47UIYD/1gHt8/0sDhI2WqeY16qRqkdkLI5xbDGO7zY3pmhn0uIt8/xI4peG3rjbh+6wB2Tw3izut7kaSaMMm0SZ0GLp5TJrhqSNHkokk4WsKu7ZMsPVIrtbAbnbCYvdgyZsPLL70M18A1yKZIzzQWhqiTGEIRwPZFqJYdJgePY1eHVFKZKrT5mhFzYR2SZSdWEnQ1DxbJ6rFtowubhrsRsJnJFApYXsviPOuOjUDU66piU6CJqb42vGZGPWNNwq1N8iu1b4FK4CwViblvIxtGckwVn6vEkI2VsRQNoaqUcGp6BQMEiV5SJq2hwkamyW7ylE5VZPINTE14QCnIsLaqQxjNehVuCgKdpolsMgSzi2K5ymNV0pRKcheEXOVqI55co6PKNJ5free6+9+/6UG32YzRfg9LgpkNSKCh3spG65HVNPQKRsbkarABXqqJIDtmYUI3FXJHdkZGwJiFCGcIzTYntuzYSjFqJTFYxeDoEMbHtmP6xLMo24b5nRxMJMEGsr8Nzho2Mpz8bheeORNiw4HTM3Xs3RjEs6+FsHdbFzUphSJFbpvlS0qXcLu5NSMO7NmKfHgJPd4u1uM2nASbFol2o6ZDoazBykoOF88vY9uWKUYIqU6VVimQpZSqYdYcQr7cEkCL14mGPosO6awP5+dZShIFrJwvIhtJY27VBJ2VdKmtwY6d/cxDmzrL6cbrdmBudlH15tziKvO6BSvz8+xcCC9O63BqVoeL9OR02Y4VbQ++8TipHRu3lHLB7daTkEdxJ1W7jeLVRgo2w2OwQRTZOcTW8sxxB1F2AKF8FIupWbRNbSwWI0iRfyaKJZyW/cmWdu8dJmOag2540P0g20JAaGJuoYouFz3SriCbZtFmw5aTLJzaAqKkSgp5Z50HTDGsmyyqhaqOKKthGLLh5/OscU1ce/VuMv2TDDkdoizqGzZNwDRLqTOxjXBfpLcbcBlY/2i4VVKwHRsHSAwI8wZ6s8eAQEAHrcuNY+fPw2iuIp9pI5ppsrwU1KvPBn0c6cgM+np24cjpHM7PLBMDXGgWNDi5EkapZEAqW8HFEPO/qIFu++ahBx2OJl8YGbMWxCh3ZNZTkXE/u0IQIVMoUyXHeAANwyGW0hD+2yjkuE9VVEUbTXo7kSHss1D/4kfuQmTlVQrnijr6NjI8hKciegSlseW6eiW2yrB7nflsZCnS6ZuwMUWyWQUOQn2Ppc0yUoSBqJkhdaw1jCiS3C9kFKykyEwU1lIS7kx1geyrpA5TGPjXRHZU4n6DHiPrYwO7NzngpNN0rh7Pg16XjdyzwQJZJAK10WMr0f0ajI0zrwwmNee6hpmTBIuAo4J22aBOIpJJrDKAqGe+Lq622Fg9rtu3AeX4eWzf6GX5KWKQSiOUSMLmIpS3qjSShQbTwunqkfxAKN1AknxSY9Wz4Q7EmUNGsqOg347ubnqANa6hq2LLSJso6oDdUUO3u0ZwY7GWKSokNyYD1USpCDMpZ6JQg4dEQmdosU8F6AaHvA9Gi6Ri9jpyRS3C6gkdiERy2EpYXkuxw04rLkxHsK+XzENrRU/QRM6npWbsjHMa7RqEIiZVQdvtOiyGYljM5ZAIN9R5bhMT3bjh2gGecJVyi5DERjXqZYwPt7B1I1GWnpocamKiq4WhwRICfhuGhh1wuchmSO67/GYWbjf6h0zweSwwUVbZHKRzpG35Uo1AyO+OyXRPIzLlslo+siVKD8orXU9P8EGalBLHhAP77JgYMJK2NRH0kdHI2CLDSqZn2Oix8ysNGIiU3Z42btzTzeKvQyJZJidtEDzs0Dbz6As08MEbrBScOrx6qoC9+zajp9eLiT0HUU8cxsYRFz2gx2gfOaPNRgXiwk1XjbAjblhtLiIlddyqgosLEZ7XDLeMxOWrFM4xhq0O9YINY1T3M/PLsNv82LrJifnVFCLpGGtfnccwYzPDc2k1TS1Zh2Zq26BidFkZZm2VkMgVGwcp1dQ4STcLcDxTwfRyFpq6C7W2HolQAhNkG3t2+lHXCo81YnS4gt//bx74gjbce4Pch5NCiLX18ad5nC1b4Q+asWUiS5RfpQZkDpJbroUMUIh2zVwZJSKx38mwJ5oavQYCDsPNZMXcTAM7t/iZZzV+V0GhboHbQMKPKstYC2vRKpW9DbkqmQ71q0ZGG9pWdXzU48nTQJeWwRC9JcPsMtIlwvXyCzByVezKbf3z9b/r2/or6cSV25v7vnlAef2jg195rCu3n/S5bD/NPuvbT7uvegVc9pXd+fztv3V5nzq7dzZ5Xz2AXKq5tL355H9pW59kYbUQGuR1KL3uxE4zrnTelR2W1/K5DLmor/n83xmFb/40hvpJ+/y4z3+a41++vd3+6/c3q32RfogF1P8vM8BPsf2sbflZN3HY5edYd6KFBUVtejRHccFeyE5XNuXyL8qnb7665OW3a/xP06Eft89P+v5b2nTpuXRIvCCv1s0vlfrNNy595fLgvHL7adp9+faz7v+/stXrNXWqhVzPluFv6ZRcOHTaqcjlVTxXVC8xXbl1GtkxDF/8uz3erhM/rmM/qdNv//lbrb6+i/yR/d84eYF6q4yr9+3qfMBN3eUnnGt9+0ltunz7WfbtbJIYl56+43apf28GGp/wr9yaJKtaiNXVy9d0Yj6fI9MiZXN7yK8N6jV8t8t7KVjfYid5IRNx5FgdB0rjL2+L+vqK1r3de+vbWz/rHL+zyXCR1ODOxJ+3TAgiP+5MB5P5OzLZSB0ihUYup/MhN4QpFAAyF0c6Jjdnt1tyzV8ua7/ztt6Wt7bpnbe37rve9rc+5BMx5PoEJilNCuVau0URLBeEuI9WSJX6+NE+6opL/LJqa7X/68fi+dT/oN7dt7Q4i5npC3jp8PM4d+o44vEwLlw4iccf/Q734Hf5UJKEU/mKNEneWO/clZ18833uqNYQPtRTXQZlsslfeUc2dbcrjnP59k6fXfm+wKVEZoVZJzNcxFmyyxKZZCqZxMRoL7m6W3Wk3mCgmhJhxHohFlLbdvnx1nsq57m8pT/d9uPavLi0gLm5i3ycQy6zgquuuhp7975LneMk2SVT6mRsbm11AWvhZezYeQ283qB66UbMuLx4EVWKra7uXuqfCJ588mmkUgl4qT1Ca1G2koEt/Wc/ZWrCF/7+0sJEct3mrQ1jp/my49iOczqPzj7v1Ikrtx/X2Z+0yT6dvRTCiUwkqbPRDRVW9AxjPcVSMhFVZxKEQiFctWOT6lyZJGampLbbHeq39VStl69Ask4Q1v92miL/yHuCDLIxQ+j8Tp3tfG/98/XvXb7Je/lCXr3747FnnsEbZ85S3lOu87RGvQ52i5FywMvMM6BYzKhXV0TVGsxyAZ6aiTpOZi7J5ehiVaY3yftApSgrdsn0xgY/FAXOfRsKbCbKFr7Pl/i7v7vkxHSW+uNSw9abd2VDr3x9+fbjPpPt3x3r0l/Z1I/4j/xRZ0WxcR1Dydsy1amG5eVFdTqW1WZXpzWurCxgeHiMxijhzIVZ9cqNrl2gZqoiGOymsC2gq6cHVruXTtQyQ704ffp1uB1OTExuRZyZa6SVkqksTp45Q4NXEAwEsGHDNvT0DCKVyeCVV17Ejh071fOdPnOSDlHQxX3kVtdiIatO68gXSjyOnvvtRjpTwA+ffA7RRArVOoU14V1vYLtIRMRRpUoF9KW6XoDAqNw7XGswr1oadFOQ63USIDI9VW5J6ji1XKHerLXVy+NWHksClFYi3Crq/YgyieG/ff4fOrZL5ehE+e9touydXqtfVJ91nl++dXbpRG69XmVmyK3rcvd1DaVikdDiVF+32wKJWmQyacSjYVTLJQwMjcLl8SCVzuKZF57HyvIK6lW50pyH0+kijMpEpiKPLxFah69rBFvGB1k8DuOVVb1a7GVRkibxvtpoMwu08LmM6nuJjEywkDtMSRbY+CotZWamyuQo6DsRrteaUGl2LsnZjVqw6ciV5f7LNvzqvVMaZIpN1Gh8TVsWjyqwJjdhoV6TyR2JTFZtl2onPtr8nqCZXJUzELrlYps4t07nSCDJRV6zqbOMmtyoajDKmjRSLoTQsIQQMpt85HlOM79Hq9J2gixtdfLWlx76p44vXjt6VJ2/unnzDpXCSgOKxdybxlfnB6lm40Mczb+ySTulc4uLcxgcHGIdkpHBPErlovq96YuzzCJGut6M8FoC2rYGhWwabpsVWjY2T6fCIFfb2jREAx6bCUVCi6wQJFGpEhtCqZzQRMOLI9rsmI2OkVJmok0Nrl7s6nNiX+V7+E5pH0KxsjoyU2nL7FEtLCatOgfCbNYhnyMtp4PkDguDOIwGLZUAmbcoxlTYPv6vzqox08DsAow8Z7HKzJLes1EWgUFmFuMPciNYhkGZIZQ2eGDJMrGNZJpsbR5TYFkyRuwuQd2UuYzsg2SwTAkymeSGdCkPWvaP7ZTjs18tOlKFdO5bqQI12kVm9siM0zq5gfhCysxDD11aN++2+z4Kt6WFkX4f9uy5HudnZmikMvZctY9Y3oVYNILV1WX4CCG7du5DsKtbdaysaXD45Zdw/sIJTI5vQE/vGL756DOIZXNwWWkBWkbLTLRqBQY06nRZlm86mH/5qNJiLUZ0mTiaJuwHLXxNp+YrDWgIRzL3SuoKdyV88Ak7JZ2Qu0DqjGy5ZuLtGsCOIQ/e3/oivhLbjefPlxkkdB6xq6VxoK7I1Cc6hN+XlXzk3GIYmaUqvFG9lZt27cyuZBsJn5GF05josaN3dBNSdUIdg6LBtjb5PdlHanKjJcPcRXUmQp0BaJD1dFRrdqYtSQYJDMoCTMKgpUzIwloSfZJZsoihQLT0TxxoNsriT50VBmSRH1n/SrKRriL08t+mHoWyMHSF6GLg+cWZdOKXvtRx4sG7P6JmmNVqgJeEIJqVcT1QSOrhd1pgNRnRJk7LPMfdxH9ZizKWCLNOOXBmehmVXIoR2mLNMRNyfIwcaayB+2XZCRvPIFnEM0n4Mn3lP1l/VaZ4VGiYcEViUo9+Bzsh7xEGdeyYOE6dFMr3xOg1GkLM7WB2iVFlPpc70Ierxrvx7vBf4WX37fja4TVmaBtOBpGidTBwrAx8LZ3JAOH39Tx/U+SJRLnAHd+TdbNoZ0E8VBMrsPG4+7f0Y/vmfjx+PIwi2yNbta6g3JQ72WRemaBBHYVSnjW5oma3sM9OFrJt7FebGWMmftb5vlwNltm9gmkiMWScVGYCawVaeXwVHaTPdKJcVpD5am1FoF4cKtOr+R2iHndjPxiAfMj+//z1f1al14Ojm/YwhWXFH9YtwROFMc7n1bqW7A9IZBuI5hsq9kciqzhyPoyVaAmLyyHESYNltYVMsYFktopQPImwFPdKipKgwr9FGJQaXAy9Nj0pow1C/SWTFeKVMEqX1QS/zQj+r26ra2GEluaxudeAj9+3C1vGAgjHSqwjDQaSLDDKSCbkrEaT6uzJoa4AhmMvIO3w48RKCSY96bdAGUND9idocT/5FqGTwSo1UG6iPnn8NKZPn8fi3BxahTh6Ay6cnJlXr2p7bW08d3oVp8+eRbc+yzbKBEYdTEQVmdYts6H1zKQKEaNJKG0yc+R2i1qmjFqSdpifQSufxh1bvXC4nep+LRIZcfB6RtOd7L+RdZJBZ2d7WWN9Lj1lFANZrq4z64Q3ENLowBYdyQezXoJBsrxJH104e+l2/JFNOzsHVSNTEEFKMaGA0SKvhc7K6WWYRw4acAkMsb6VqmRvsu6uRBlJDDsjxVbYlRT/fKmJMjMpzf1k/Z/enl4SkWE4HB54uvuwe+cGbN44RMi2MTMVuO1mnDp1Etl8BtVqGWdnQ3jttZPY0qfDrQc3EiEUrCSqquPa9Qrscj+K2aou/pq4+Dq0LjteXdCiUGmT1TXYDtYp1IgCZHyMaMlENQvYl9DyGlap5Wz6Jg5MBPChG6ewuBbCyfNLqBgnEC56UF9+CUomh729Vtxx17WYjriQoSPUikSolynlNBKfV5kEDBwSrvRKDPsmNtJGHlxYXeXHNdw4LnfRW7GYKKlwLlPjRR5YrZIsElQ6Io7UQAYbHNBbPCQ/MlXdqq64anfaYHZ0w+Tsgd3TDaPNR1LGcqE1Yub0kY4Tf+6974WNMGi0+eH0yMOH4b4e3Lx3Eu+6Zoqkp4JoMiVrrBJziPX8m88VkE5kJVZUuFNHIdgyqReyD9vWgStGvQSHzKVKpZIkFBaYvT1kd8BIt41QUicb7ECn3Ox69tgxstUEzDyHrV2Hkc5anFvG1q1jyMKLpVgVFjc7xAzz9m6A2dkFHxmkceVVuEc3oGAcxIHrb1Qf45NboHP0IZQqURrUKLQLCNPIywuLiK0w+2h0mYroI1FaS5dwKlQm25RpE0SWfBs9bgc2DljQ0x9ESefC5750CItxA1aTNLS5C31BC5rcV1FM7LIBbhK746dPkSuUsRpbVi++V0h1j88kUCFP8DtMcPp9JEpiHD7IrGQGu5UE0uOzw+52w2KTpVFMhGMhQay3MvmN9tewnU4bk6dZVC9w+r1e9TLaq4efVRNM+a3//bNwEJ5M7SrrmhXbdm9DngW7vyfAhFfw6PNH8ca5i2pBFspsMcslW9JgQm8slifekz4Jk6RD6UtGlOC+1EEDnapnFDpUWOvp6Yare0w9psKs9jtJ51lTapkUmtx/evoc3dSCXUKrVkIinYFdX8fHH7gFte7N+Orj5+DvHoCPj0o6xMALdpZXECe+/k/YdmACL2d2ELpYS3heWZhKCMbDP3wWsUiIbZPMkR532iioYlAquGn3BmwYH6VNDfjuiymcnq/SaFl+3oBTrvshg6hmEjrXKFAMoWXuhbWZxK7dW7BtQIdGIQIdS8Ty4gxeeu2IenuOgQ4iaKu+Uiuqxohtm0axeawXbaONNhBIF8LS4r4dRtsZbJDO80vyIL0VLiB1W1EEBYmG8hFtpQhDZu3+2le/3unSM9/4VAenJYmE/3BvSWeRlTLQKo6T5S0FLml7foNEQbVHhz3KwpPpAmsD95OhMVkGU2izRkNIoA6rsl4UZa4Os48pp2asTLdW2MBCoYanj0VRKLKW5GNsQA0buswY9dlgoZG7qSn7Rgbx7Mk1RAjL9oCbgn2c0qHDWnUmB4I9wzAf+b+wc58P312ZUOuf1NzFlTxr2pI6Y7LF46r3FotuECPQulKVmqxV0uaBLicmh/rx7Bktym06wDMMxRqAwqxol1O0BP9jB1ruISBzEbrEWb6jQ9/wIA7uIgOuUzo5bJidWcEzDHpZh7TFGspT0diyPGWTQWXHe2/Zh0BfrypbZJkclbnShrKftEd9Is7kXx0/EPuq69auJ0ZnRxX5JBn++E8vrXL2yFc+TqMLHMqCXi2YZEEbfiKDygZmkxhEjQY6je1RIVPHSJB3OgelaKWDZaaJLM4pmzyXKJTlauR0amNZC6QuyVdk8uHffuU4Dr2+prI4MEv0JieCPic+/uHbsLCaodMV3Pe+G/HHD/4VITaDvft3qwummFjH9GRxQXcZExuGsZLpgf7QF3DdDRZk+66n0dp47Pkovvo9WQiJcoUsslbJsO7UYbZ5KeDJItTe8F+SGJmyvnmiG8HgGB4/xmCzdrE/dLqPDhNiIfFtlGkLrIb8vhI/AX3ynEpK6jzuXdf14zcf2Epp1MKzR1bxw6deRyKeg5HER9YAa7MN4kTJxp1TY/j4hw5QzlnUTJTsk5ndYmPRieI0kUOdUSu5s0IyU5yn/lH/Ef7R8Ryw6fpPd2riB2+bJJFgo2k0sxxQvVOBkMJskehVrxYQWkTkWox6deRAGqgl9EkJFL+JliL/5Pvcl40m2IqnWNjl0VDnDWuahBn1FhWWbzKyRtOAw8fTbLxkZl2dAv+hn7sTNhKWudUUpi8uqIsWxpJprEXX1LmMhUIGkVgSrx07j+deWcHxC3l09XZDWTyF8cE8Wq5ulXoL2zt1LqrOldISTbQGu9r5Ftsg55L3NBKIkp1sYzpewPTsAqytVUz6okDpBNprz8GWPwZd9jR2DvfAqauiFF6R3zXg96rw2Wt44M4u3H93F89ZxUq8hddfD2Fr7ygO7tyF6RUSG2av3LsgqCRWX1mLwWlRcPVWD+OWREeIF9m7hjKlXauwTpdQo/6slSusKFl14apmuYQSa2o1X0S5QG1aJqEkJylk8wzUVzv+/Lev/QozpE4KTcov7qUDCAb8UKCncyVA7hyR21CkLsq+Mpgrg8vqcnp0p4HCT0sHttp69Q5LSl5V6zRpIB2zWTJcNBB4DnF+tVbD7//nk0gmOzdASY0SGPG4bYS3BoqEVwMDJkgiIEvqyVT8OiXPVdsGWeirOHNhQa0R3QMj+ODP34e+k9/ANVfVUN/9bsSyae7LYGHALKxU8J3HlzG7VCb7tZGI5BDPl9gWA5HHTGewBlPbGJUyfI0CHWDHubosO8joLEeoY9vqrxCkknE4uydhGN6MFRKVq++8Bv/bjSQbpQvsq8xCJpIxjVbWgG9+4w28cHaBocqNfRMjyzzuj7znGtxzex9slhozk3DJDBA+0WZ5MpLcCCKoy/MzI2UkTAX8S98XK8uIjVyCE8QUlJO2X//BL3Yy8dp9/SjzYFVGgbC4XJ7PyYpMzDiFJ2vIsA+NrrJNHlKWK5Ibk+U9tl693if/lYp1JBIJlc26yU60JErlEr/HKHOYBXrrzErWAma9zHx84fUkdZtMZ2aw8Hhet0uF9dHBgKqJmpQFcqdpisyxVMxTfI9wXy1KdQ3iPE9dbr1jFm/YvAml1Vm4bAGMbDgIV88OvPLCIbZTy/fsGB7wYH4pg41+kHEasJak+NWZGDMMVmrZcqmEYTLQG27ai6+9sIDVTBulRg1Z0vi8oRvRuhNF8yRSdRc0vWPYee8BdI2NQ1dOoJ2LIpJuIFti7W+ZML2YwLefu6COrQqxEy6hZ7DI4uObJwcJ5VrkCeu5ip7B1qAkY6zUjMgWZWKkjn1j+TFaUajKhEmZbsfP+bytGOkfDT9nm5lYqVKbBM6Abz1ySWJ84FYyL9YGhZgvM7Js8oMXzCj1jlZmDdoVEo+aoCOzQHShrDzYIT71plElJfEkdZuJUEtHiTDPZCp0CCGznCeDVRBPV5BYSSGXKWBxsYhMkjDBVJJfNxCiI/EmGS+XkNxONpiBUiR8SG1oMYoYTgyuAhIZas4kmSNRoU4HyGWnqc1bKKzX0GVaxb8dX8Nff/Fb2L1jAJMDTnWAwuuWG9Mr+MHzi5iPMEvlXhhBFuaKLB442OXAvm29+NbjJ1AmdMHkRsO9C23rCFmuHRpLALB1QUc5U8rRFqEV7Js0YlQbhrGaoRGlZikM/AKyuSpOXIips93kWqWwcMkYkVi9ff3YubkfVlkkUH8JRmlfi4mlytRiKWvSZk00KkV1LUAhefI7I4JwGr6fKySQLxYpYWTprBKdmsP3n5juOPGuG4bRaNPrrIlipGaVcEgyoKGEKJfbmF1JoM8vd94SnpZSKBbKcBLiVkJ5pPJZhLM1dYhOz8hu1/VCQGGXabKZOk9koKEV+FxmBIIUEMw6+b0Zv9cCp0OP07PEf6G6rJmiifIMiFROIrRNYwujFWYmjJmZSae3mNVy1Vzu8tg63oVNQwMY6+rHVh4z6G3htVABt904jF6+TqbzJE2yukBDXRvwpHqLWhsmkxGbR4PUcCWVcEyN9eDAXq+64Gk0IT+UUSczzlKnRmCqr7EmnieROQZD8jhMuWmY8kvYHjTB1qK00DV5fDqknUOuLAPkFPztQcSzDEgf27H5Tti7tsI9sB0f+Pm7YG8vsp8x9YqO/OKJzAWVdsjUfbkYXKXurLNWGlme8nkmDn0gxU3+FYBtq7KtDauFSpqB+PC/TTOVuNltTvWecCuzy0YKbpHLA0xtDbNMhpgcFh+zTQsbtdBknx2bR3ywW00IeE3w2M00og69DlJ1gnfboqMAtzKCW3C4tWSDJDbMyGaLpEAuhmrLMDOyPFYjDmztwjWbLewUjc2M0BFGGAUo5mIoFws8t9ps1gFGLKm+VmuGRudES2tl5uzDvTd+ENcMjsMQWyKCuNC/9WbccXM3A2sNR6dnMR+ldGkUka0UmOEltpcEik70Oc3MdguSGQYODen3yLQ/uaGfp5fSIAWHRE2u3wkRkrvRPnDbuPpaHS7k50VmA0uTOi5aZa3KiIQC+8Ej9VAiWT0DfDA5KNirlTyG+ogw7eMM7AtIMQmyhTryJSINA0ZW5uSZiT6ykAH7TDEvN/jpqHNzlSqyRCQpKZJxcgc3zaEiiayVKpuaiQf2epghhKlsiaynhKW1FNK5BBpapjbrpBiWz1RYKLNRcreZ3M5jszQpR+TyiTA9PaFJoIFUmZ/LTVdtOksutVhNVhSZVUWpP4z8CDM3kS0gSqE+Mmhh1pURCpdZqYUKiBkEhliIyYCZKnxfooON5vHbzETiKyElia4gjewKoerqxanT52CY/Tpc4y523odur4cVwUKYUogKejhcBsjPdpyfkZU1rbCajVgKJzHY7cN11w0hU42jwM+XQ2wHY9vANutIrJpEieFeDzZNmTG3RNRo6tSb1fbuHGZGyM1xafKIgrqmqiydYWCW+F1azKzaSNntdHyL0sWO9986ilryCEtLASUincVoJnrZoCNrNptlxpqsU2BhVBgpZWg3rZGBXISZmWdkkOjYf0Yg3ycqETHllimDxoTvPHH2khN395I9Qr1RzGjVwuu1wyHjkox+J5/T8eo9jcJMXW5Z/1iL5XgVizFZ6rCsDisthlPqbfEJ0l75VZBEJo1ZFvmzhLC4XDhlha4xygoypkpjycoWySxf82+Vhf3iXJLQpP46Dlmy6ErxW5UCWYcuvw0BjxWjA15cu3sDtk4NseMWXLV7u2pQnWMA+mIG26yLcE+O4myoycyvqRdprXYaUgR+04yZuSJZak5lfzUy4CxZqplBt3enE27+latnF5eIGCQQcl+1TJSQEZXtGx3odSmYWcwjV2Qme5y46eoJNDJn0UV7OBmolXKLQULYY7v9di30RhNW06yt7MNtByfRbzmBdHQGRoKcl5/L7BHGPWGT3yMSaYhcQgaNxhbfI9dgXsvEYLkBXs+Ac3scaLIUletycZluY6LIGO7Dj1OvihPvvG0TZOH4ukKlx1YoBhOzqMJUbrLeFdihOoyMsDQdIEvlJFNF9aq5XLQtVTQY6DUzY41YizMSdDY43XYYaJHeQQcmRmkgj53SwYRgQM/MZTYxquSeUadPS5jR0IElLIdpOOoprSx3SOMJcxQmKovRezxuXKRelBsS7DYbNk0Mq2xWHEmfo56oYUSzgqt7qCVjF2BImbGgldkDhCFKmLmFCOqMliOnM9SNNRzcPYEiYSoSz2DHphH09HjV8czlGGu7ibWaxCpL9idzW7aN+vGpB0hykMHiSg2r0TLGR7pxzQ6nWtutZocKsRp6Z2Skh+2Ru1P0GAjUsUi5sZbW45pdY9g2UGU25VTJJD8rRaHAfnb0tsFgpU9MhGe5AYP9p1yRhfWdNr6mowWhZF0lHf1jZdY2mIkmGXChI7/92KWrGJtoaA3rXbXEusAUt+ga6oBrb8DKmudkRjLt6X25KB2KEz4oIYSJ9XfZ4HL4WDMN2DbswFivFVN9NvjZCSujRiHylZht1UIT0SiZlnoTlQmJggHlto5SQ4PVWBvxXAsRwqmMtKiMjH8FujWEFLkCLprU45YVtMzI5ORuzT4Kf4f6WY31E7KaZH0RPkTR8nuxULai6TDA4nLD63DD7/bATWmxGiljYbmIbRuHWJOqCEVSDEA3dm3RY+OQC0E6Zfs2D7PXgvOzJZVY2SwtXLPHQ7ljxpOH15gJQtTM2HeVXBhnZlAKlSgXjEStTEIy28Ysl7vlqIu1dZyYKZMY5jG8YRcsSkSdMZEpURuy5so9UrQ08kJmyKIbZKsVlqsodW6D77WYMGKPlirnaB8wsUoZdVlPvU5+RAn4xvcvZeLmqT5kshWmPhtUlB9PSiNEWRBKGLCSMCKabiNJxpgvMDobdKjeAYfVj/m1KmIkB5UqHcEOrEUzmJ1PsOFrSJVTMMvPuGnK1E+yKmwVb5yLYW45q+pHn6GzJKeIUK9dg5VoA/Jbcp3hJ0ocZpgM6Uk2ZAnHeUKfDGLJTdOiXzMFGpkRW66loO8ax1KURkssoNq3CS+GzEQKI9LpOCEoixaZYKtBgzByj5xKoifgIkS7KIVS2D41CC+hWgI16LYwYMyYp6OPn4mq5cPKAL35uiAizMBHnwvRcGbcfftVGA8QKWoVGAi3druVdYvM1CaDFha4XB4ijRtD3RZqPAVHz4Yp2xyUMhVmFmWRltlUI1TLuB9lnNPWWVFJ9Lf8MIOXQdRiEcvkZe4T1Q3hX+5wkpEzuepioZaWUlGnvb5Fdqo68WPvH0Wvz0QSQgMSy4e6u2BlQbUTj/t8pMCZDKO2Cr3FThgqEL8KMCGLUS8PRtvMzacQ8LEDNFK6qGBqnJ0gS12KMgtJQnp7nUhnQMzXMAvMzF5Q3MpF0ir6gnJDaA2Ly1UyPkabZDD/k4FqDYmCnnJAxzZZyYZl4eoC6+18uMiYtGLn/mtx4Lqr1TvhwyurMFTWMLFnCJGaBAL7Q9bX7SeCtC04djJJR2TUK/4zsyHUiinctUFHdttEj6eKlrGiXtSuN7I4NxPDWWYQ4YAIVKXe1OPUeblHPIv+/iCu2+GBXZ9Rs1TKRq1G3WeoMLiFcFAaUZ7Ij6xVarRRvwHnlxRYbT7sn2BZasv00AqCPisZPhHLqKGGZWAzeL1uJ0zsqyxNrteTEHlcZKxVBqqFhLFTbs6cr+H7T0VhNPeqt6w99cKFjhNvv2kPiyVZkNlLxkRWRrytkBFqyepk7gfI1OS3ESYJmd0udpo1xBcMYC1SVxd42LbVzwAgLSZmn5ljupvMqGmcSKXISPMkRLkiJgdZ33w6koMK4aShroswNe5GIMDvOlkfXUZGvdxwZ2f2MNvZGT3rk6xVdP/P3439V+/FoWdfUK9jyoqMuUyWn1nRPzAKuff77PRFKMUVTE06eG7KJoeGsGglSrBfdHKfS4eJLhMG6ISRniCu3ehCPlXA2qysFxigRmaAUGDLei7FSp1lw0TCRbJh02E3ic3yWg4zS8wksw27Jr0YY/ClsgoRjGKcrLFEpJpfiqGQT6JdYe0M8znLhJ5E5MiSDV09vTiwaxzTp14lwpEUhjLIpLIkMjJ90YJ0lrKDdsoVstTJeSjM4LVkGtF4DoVKjsy1hkgyi5FhC3ZPkQ/Y48xe4OEnF9VsVX7j4zsZHTI9jzWL2kPGO81kXKl4i0WYTMquUKc0KA1kbwVjfRZqLSJhg/EmNYL7+v3sdCVFHVRjQwh8ZMQyLjgQkEEE6kRCpIHRJoU9RRErtUGuMeaJSqlsA07ClgxTvXBcj0S8zM86dVEY2r3vvZlkQcG/fO3biPEzWeNFRzJgdblwz903YWh4FEeffQxbsk/gwJ0BfP6QBQtR1ikek2dVYd7FmkgwUlm4yAYjoVh+ftDO4JGxBg8t4iJpypdpB6sTHq8GS0tz6O6XRT306HKZ1ZVOaqxT+TJrGmtVt9fIjK4hFKqhVmWQOk3Ux2TfFRm9sbD8kEGSYNkoc6bGPDiwbyuOHXuWbcipd25bzPKZzLqrwMUAXokWqHdZwx2KunRMo21nGSuQG1jYdpaelpGkhq/ZB4oFkkg9/vYLxzpO/OynbybFrfFgdsSSsqi/HTKbUNZMc5BNiv5rEyrlYmeT4jieLLOBPLFDjwAhbjWW5YnIXvNktsxG+YkIhaTExiiWRXHyxTolgsxzI7YTOn3MPLmoTJJFKJXrldSarJ8VHjNJNje9JJ/L5RaFmdOF3/q1B/DEU0/hzMmjdDCLP+uJRm9mzdSib6gPt95yM+IL1Esrz+Lu945jNmWjxKCxWTOybC9ash5WXiVScglNrm2GmQ0WtrHF54Ggm+hhZC2TGXIFul0IBsiyTTRujoxVT0auQyQnokPBRrLtRkXL/pNw2awIpSroIbLIrb3FRg0l1rZIJcN99DwXq4/oTpIgQ81LQsfAcTPIyfgVbRUKIVEG6yvc0UlCqGubeW6Z0iI/h07ZQy3utlB2NWlXUoWg3cX6S6lnB5Gjgt/73CUnfvSBgyyYDTZYywgCpUWbopxcqFCE/I6NLGTnspO5GlmkT1GsUnqMDNgId6THzF6Hy0QGaGE9oCA31gl5OiwslWA1sNOEkxrhxkJopH8JO1k+p/5Ro1sodB0z4TphrAEP3xPq/MoJmZLIzKSjRweD+OTH78WJV75HokLCxKydWaSR4qS+rJ96osB73nO3uhzqzPIyfvMj1+D4i4/AaWRJoIOazP6egJOCX67r1bCWIhQz2zxOD6IZ1idGtSx3LPVXpooUWQpdVhu0NBxtxbrKmk1Dy2/qOlwyXZF6TdZ9YCYUub+MyIgRG222hTLMbK2h3KxhIthLVGNZke+SoGyf9DOAWnSYzK0hBOuqlBc8Nlm6Wc/v0SYNZnqu1GRgVVBq8S8RUWYEWmgHkRNWslL5uZ0i7Z9llOnJfj/zX850nHjne/cT+hgdbJ3TBmafkUYlnJKklEryg8+dxQa1rJs6wludGaJpFknbmZ0lNpJG8TJ7myQ5Naa7jD1OBMwkAcyGbAlaUn6r0cXgYFYzqsOxMqFLIalxI0rVL5dWHMYmRS4jjiL94efszHS5FAWyUTvuuG03jh9/jnW3DYdNpr8b8Mrr1KrFkqprb33XTep1xiID77679+CVV59k3RRjdmaYGdokGwykCjNehL78oqhcB5UfkPATUmXhNhkHrjX02DxqhdvfRBe1YpPnAfvuZaDmqSubrFMiC/Rsg4/QKT9bKveg15n1K9E0j2uVH7zEYK+LQVqgMzRIJ2k3aj6RKKlkngFSg1XP13SwXJzOMFFk1oHbTvLG2qglH0jno7SPie1vIZyifLJSh7LtbbbHamDpIQKyMKhTGz/x+8c7Trz6+q1kOg06ro2gpU0Ra4NZU8POTUFkCHfL1HAZOjUeKTKCFHXMcMsoU9ohUwGB5SWmvlWnrvAvi4zKxeNsilFOp8g1RK/dT1jTYbJLBy9p+BodXyy3Mb1cwiqxX6tOZ2ftZbZotL04cbpJYZsjmtaoyXS4611b4TenqRFLSBYLrAvMxKgBZ87E2Bk68bYbaIAqgn392L17Cl6/Boee+BsyyAYGgx71t/TTJFhBv4W1uIVWxYgyA83iIHuuNmU9LwwzWPROO9qGArrIJBPJDAqlEqZDKcgv53pZs2TNxSbLxqCX+tjkA4wN6M2daReypkWzRnu06+rQm0aXp630qGZtLCsGIgazPE+HkVPo9QzemExnkTlN8iu9zMACUSJaYpDYoZjIfEkMZVqMXELPkGc4HSR+5gCRKAeTrTMEF0uV8A8PLXWcOLVpkI3TYc+UG06Pjo2vI8WU1eoJR4w+LWtir4cHYQRU+VoWPJYFOhyMlvloSq0TVipQWaFPfsJF1giWeawOiu2mQa7+t6DQIDJbbmzQol5hGOux05Dyu29kZjmBZTJIZsULp134H4/JcvF12JwuGsCIW/cpNGJarUGprIGZQ92a0uAHpNp+Gv/ArTdiKbyIWw/uxjBrqM6uRSH8KprZ88jKUJgs18vAa5JtivZMpFpYisv8lyb6vWImZlSc52NJcBgtzKIa/GR+RlnFyFQhmihwuGWaoaXDFilhiqyJJSLB7q06eAxBEr8yQllKC9a5oNNAXuFGvWqk9tQQ+lhWmEFDgzZ+R4eVVWGbDbL0FqbINke6e5Ap5hHKxVkja+oYrFzfbbdIHGs6MnFFHRLt3AtipGwjMjIJ8tSOf/rXHTiN8NHNx/+//b9yQ/R/Ahh6xFTn0c7uAAAAAElFTkSuQmC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 name="Group 14"/>
          <p:cNvGrpSpPr/>
          <p:nvPr/>
        </p:nvGrpSpPr>
        <p:grpSpPr>
          <a:xfrm>
            <a:off x="-1" y="5853722"/>
            <a:ext cx="12192001" cy="1004277"/>
            <a:chOff x="0" y="2667000"/>
            <a:chExt cx="12192001" cy="1524000"/>
          </a:xfrm>
        </p:grpSpPr>
        <p:pic>
          <p:nvPicPr>
            <p:cNvPr id="1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1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1506" y="2878148"/>
            <a:ext cx="4126703" cy="2751135"/>
          </a:xfrm>
          <a:prstGeom prst="rect">
            <a:avLst/>
          </a:prstGeom>
        </p:spPr>
      </p:pic>
      <p:pic>
        <p:nvPicPr>
          <p:cNvPr id="1028" name="Picture 4" descr="https://lh3.googleusercontent.com/joNQFibkio_oHP66F1A805qDvXJbKQU4Y4slQvwZffxXj2PGSz4ICc6mXk3ROc9tki4FMC7H3lBlNpC9E5R4poX9PsTnYT4TTfFo8yUqVCrIhgm6ASMWfoJ413czfO8MMMR4gJQsnv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0075" y="2878148"/>
            <a:ext cx="3651250" cy="273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1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86" y="-158658"/>
            <a:ext cx="10515600" cy="1325563"/>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Who is UNH SEDS?</a:t>
            </a:r>
          </a:p>
        </p:txBody>
      </p:sp>
      <p:sp>
        <p:nvSpPr>
          <p:cNvPr id="4" name="AutoShape 2" descr="data:image/png;base64,%20iVBORw0KGgoAAAANSUhEUgAAAHEAAABMCAYAAAEtnWg1AAAAAXNSR0IArs4c6QAAAARnQU1BAACxjwv8YQUAAAAJcEhZcwAADsMAAA7DAcdvqGQAAFU8SURBVHhe7b0HlF3XdSW4f845VM4BQCGDSAwgmERSDJIompIlkbLVtiwneTSWx5bbQfS4La9uu53asixTI6klu2VFShRpZoIkGBGIDFShctWvn3POr/d5H0WBMKkwvdasNbPmkR/1w/vv3XvCPnvfd9/94HaBD+X/xiOikSfpfAlarRYajebSQ8HpM7PYtW2D+lo2+avV8rnSRrVahcPhgPrlXL546UMttPzi7OwsnnrmebTbGRTLOgz3e7AaiWF2JQ59qwGL2YF//PzfQi9H/cTvfAbFdBZ+uxkBpwM37J/A4lqCOxbxwtE13LG3FyulNrytAlZyNTh6pNWAVv757Y/cjMGBXuh4LKPBiEf+5ktwmfWYXcyhkV3AFx8LoVgK4F8feQFdXhdKVfVrnS+feP3ruHHDGu68to4vfP0H+N5yDt/+9g/wOx9zIs0WOaqn8emfi0OjM+AX7/TiI+8O/ujL9XwNtUIerUoWf/CLfWi16vilazYgElmAQVdDQ2vE3EoUXZvvwfzyDBbnxEGXvpyp5vDY8RUcmVnCbKYMDS0ad9L6zQYOXj2OXg8QcNjhQAR9Xb0IuHXql+XfB7du7YaJz/R6BYvhKs/EZpl9KGfj6HIV4OrVY3UpjN7uFmbmcjh+cQmnzyY6Z965zY9wtoKjF8rYtsXAfuZx7NVjGNtcw8CUH1vGjNi0y4Nbtrhx0wEz7NaSfK3jZ/XZz7hpkrmSomPU/Ci6FPajE1HynmzrESbBI9v0hbPQZHMFZf1LOv6tVct4/sUX8MbxV7F33zXQGxScPXceb5xbglHTwmifHZFYE5rbP/ArytYxL1aWFtDl64HZZES21kSzGEbNNAxLowyH1YjptWWGjRY9PqBQNUP7C9e6kEiX0Wwa4O/qweNPHMJ4wE4XDOHVF57DkbMFfPlUP5LzEewZ76JB7DCbDdBXlGXcss3IDjSha51FwO/FU8+/jK/+wb1YOufFxVQYrYIJf/K7u+G029Bom5HPlqCvZwvQWYF2o4VIqYKTZxah1VuwGH8Cjxw+TVO0YXesIJ6YwMx8CXaDEz6vFdrVxCpC2TLmwhm8fLEKDQ00NcFAqBSYdm38xX+8Dg0etD/Yi6GeAQaDGdlSFpo//6MDyvJqEdpGFSWdGfMhB04cn8Zjv9vGo7NDNJABUabblE+DVt2LTHYNGfCMkSgDvmVAuGzA1RMm9HQZ8Ee/Pom1qf8M/4AB1+/th0mTg9mloHckjJ4xDfZu1Hcih0Fwyfl80G7rz2X78X+5r6IwMDrvybb++dttCvc1swfqNwXTZOfLI+7tTpJOpxCKJBH00tV9fW++v76tP3/96Ks4+vrTmBzdhGQmBr05gCOvn2BgVvGPX/h856Rh4pzVYqFDNEglU/j+k88jFppHI5NBS2tCVkPUq5TZSj28jLFSdAFeOqnMAG3xROUKYGck1et1FGoVFMp5mPVaYm4VFn7VSnRTGLb1mgb/+MWHOie9+Z5fhsmog8lQw9oqW0Z4MDK1bn7XXXj3daP4wz/8HNKJBDZddzf8vcNYOvMybB4vKi0bzr3wCOKFMq4btiLkvAtj/RWcff5J9Ptt6N66FUVasWeYVaAeQpOB8IW/+2LnpE/+9/8AA21dq7dhsxgJk2wlQ06sdfdvHMLB6/bjrttvwhOPfh/bd47ifTe48d6Pfw/lEuPJ4UWhHkDL3geNcyu0K4/g7htG8PzTzxLLdPjeP3wYBnZIUTQo1YD97/njzkk//+DdMNMOWm2FSVFBgye320zscQv/55cS0ClFmsdIOG4RINqYCLTxmU9eg49+5mX2yICVWA16ewBtrQ1f/dPNmF0q4r9+6TT++99/DLnVV6Gn2cqVNpo83v2//r0OaDY1ZaTrRVRo1ghrXaZWwMV0Ejpm4uc+uwG1Bv1iauDud+3Eb/3yu/Dwr2uwEIszAZvo7fJjfMADv1VBqxhBMjpPwCnCPXorwguHUWjmoTMYYNAbYNYSCripJ621LcjltHjt9RRGe12wWtswGzU4cXIGkXMz0LLc1Q0+fOexFzG+4xYcqY4ix4D7Px7YgPcPFHDbu0wEsjLcLhPTh+hWq+NP71mGWamg3+OHzdhGsRjDmROL6klV837yl/djLVFHhbjkGrCiLJWVB/FrzajQsOFoA6X2AO7YVcTf/GsKD/7RfTj01PfpcwMqNBsBBSazEb2uGvq7fOzAGiPdBI/Tini0BUXXQKHQxmCPDp/+Tyc6J1VP///QponmioqAkiQ1awvz9EcJfmXSv/U1/UJ06Tx/635vtwkSSffU+iek6fIDXvm8s9F8/IZ88cq6KNuVzzXcn8/4UFTEj0TDxAATNCn2UN2BD5U2cB/Zbf0A6581GZ3FUoH5WEBXVzeMRubwpX3Wt/XX/+nPfhc//4FfwPPPfg87d9+CpZU1HD78KtokLppMNq8WatnWDy5bB7QZZQUGk9uNL3/586x+TiwsrMBi0zBQrKg2FUIbQUNnY2MrqNZbOHjNdfj8V/4HG9gmI9TA7TCgxWxIZ2owkvRoPvU7v6XccdttCAb7MToyygPO49CrR7B45gwcBi2mizwxW2Zl9312A/586gX8ycUDMPDkJUZpqaygx2lArlLngRXEcxn2pIZmvQmHvk1U08JDEC4TYysVNu7g3Q8oRouZCGJFttxAMRHGoN8Ch61LDaCiYsQAOVoyV4eiVfAnrh/iM+FdqBpH6BsNhn1ObLGncXi1grLWgURiHsnVBIZHeuiCOhGtieFeO+IpnpCFQOtx2th9IJquoFXOIJOv4NxSCmcWZhEY3Y73HtiIQy++iN/7YC/yxSpejNsxvmkPGgyew089g+jxZ/DpL1/Ar93SA50lqAaIT2ng/p1mIg1rpNGMYt0Bf0APd9cINA/95aeV/qERPPzCLCwsTfFECQ0C9djIOAxM6C9/43HcT06o7eoj7AXRHzmE5cB1+OajL9EnGhzcPoTvvpRD078D2kIIt+/U49jzh5BqNnHPPbfBoG2hAQOarSYMBoJKny8FJR/DfddY6Hi+wejTwsdqn1U51d/9fRjVvv34+j//C37x/vtgq7Zg0qaJizwJXDh6eg4t2040jUHYlDB+4z29+JU3+H1Srd+4u4cBxRjQ6vg//VipQTsXTiBXzyGWKiBC7rUSzSEUz5OLN/D6+RhsDg+++fDjLE1u/Mu3H0GaEbd9ig0jMFdLJWwa8mAvDsGR/T4G7zxIn2exFl9j2liRzEeRowDIVvIIZxJ8nYN2gMwxFmmyUrdUJpDIJDE/s4ylBdJSCxVCvQqvx87WVVFvNJAxWKEUS3j/uwfQrCRxy7W9OJkzoaofwXtc57EcIjdkjXUNbGGkVpCOLSCbIjtLrTBtyO/j4ThAblstlOC1KOgyNZnYbuh0ejSqNQZBg35NQacnxx8ewkjAj3Irh8nhKq7dNQ6TvUTf6PGJA0vIMuCqTIfg+EF8+P57ES2kQRZCsGgxpbWsIgZWFD0JCRO0yJyZiVfw+MkULkTCyGnqWKgrKsK0WxW47cC2nRNIFcKs+iX4XA6aPkuduEa4a2NsGNg15cRojwOfuq+OLa4Xyfg1SFBfGR2Aw26nuuMJF5gCocUSatkcolEqmCEThr1mHD+RwepCBi6nAJ5WTfKgx4R40Uiq5ILX7oHH5cLuXWNqtGqprGxGJr3Ghh5PAC8vX0V1YEG9ZESlWGfhriKSjkJ3761bH2xp3ZiPtLBzkw8VpUB0MOGqLU4GRQyjXSaci9jwkfvfj+/+21HYadJ6K44skztQmEGsqsPRs2zcWg4H+B0N/aZtlfD0aTOunygQ2gTwtVgLZ+E0uaDbOBF80EkGHfC2cHZmDTbSiunzWVwg14klmjDRljPzbWzf7MUrr13EpkFKRSJFJJnBcomAb3Vj44QR/f16HDq1iiblW7KQgLG5hMNnc4hnM1iMRXAxVEGKgkO7mG5idrWBhbkY2szBpYQFzh4vrGVyVZpvZZnlhc5GeZlmqyNNzTNL+CuDpIvs7exyHMkKASPXxK5JHxuRhK/fRlgsY6SvgOEuDcgkEXSUMdRVleAzPzjS04LDZ6VYrqKab2ItksX4uB/3396N6XAOs/N1vP8mI09MUDCZce/7dxLMw7CYy7hxzzBuuMrJwKoikWpjz1Q3yVceG0dHQc0Nh5tEmm6yOClu1vKdCrmWKarhq1Z8qU3c1FIlr+R/KdaXypb6en0nbm++f9l25Xs/bp9Lmhaksuq5pQ1StH+0/XtW8XabEAPZR2UWl22id9Tia2TKCIOQw8iOMlbTYR4ioPhX9uLzDuWRb3T2u/zE66/X3+s8J6wQoIRxaJmupOU8Hh/yl6/Vh3oO0Vmd96Xudzomjf7x57ny/c4TRly5gGQiRhZbX39LlGTxzQ6u7/y2B7i0SedlY1VWt7fbV7RWk0k0u7CGwb6AyoQs1HA6ncqf3uaY8i87pr760ba+X5uc4vz5E/C4XejrH+c7zCEWPh1LiepF9R3g2eeeQnRtjWxqSa15n/nMn3Q+S1NkCNlcP+CVfy/fLn/vLc8vWV6UUKVSQY41yW5zYHp2Cf09HnbSRE1hg8PhpJVDpAKs7Ozw8vICbFYLvL4uhMMrCAR6kM0myeII3D4f6XseqUwa3/juo0hSBJmMlNvtGgGb6ESccNgI1voWynWK1LoZJaIM2Pkmw85p1uC//vXfdToZiSWY0OZ/16l12qhmCp9LGD/7zCOYnLoKTz78bdx8+13kPBkcfeMcO2CkPmzj3NlpUgxyUX7VYtLB5evD+6zP4WuhTcjVFJ5Hi/6giR2lPmHVqopxBQ80BJlmi8YA0mXWY4cJLe4fzaZQLJfRYgUjiSBtAaFYSwLTJrFUYLfqGSESHTpGjpYPBUUWHTNZh8KI+8IXvtDp5K33fhgHdkzhwsoCrpqaRL2Yx74918Dl9+PbP3gCNn2JFNSNGD3erpbVHFZI1mzkYA0edL7IWmDTI1OkhXlgK6W9NEgi0xPoxZ8Gv4WPvTKFLh9ZiiZA9mmg1VtospFiDXVgaeUi1b0DFUcfO1VHoUHDko+ls7QGz2Wn4GYKg/JMNXuVdEkv71tZ5/kQviZVU08ekSO1Fl5uNuvxT1/8MrsPPDi8aR+WSKdKrHZzKxkssFitrMzgqZfP4syZc3yPzGdpGcVMDJVSFhajgu7hzejt7Yff70PQbkI5E8bSxfO4e5cfN+8dxcmFPCG/ijiRezB3Ec8kXeR/NTBNkKtS2rKpmUyBbPdpdCtreONiAoO9vZh+8Vk8cPcmVuwK6pS9ZO1sPFXnahb2ahX7++uoM2TbikCVGJJ1TNOkIVqMKuYnn1usZkaNGfkqMH3mjU4nb77rAfSwvP/qfdfgzuu34OipCygVqgyhGgo5llmFMcKNEYMKyU+2UIGDTFmxeNgwD7wuK9ZeeQ0WpQpjYg37btqL81kPQcGEvuEp6EPH4dp2C0a334SxDdvwrW89geW5OURWWXibWXzyl38er52cxZF5O64a0uPpN1bwXHgS6Uga40M+mLUWvPDiU1iKx/HSuSguzkTwvoNbUNe6WCLMFEtD6sC71+2Bg5zVyvPamAp0Po4eO9oJ1+e++Zu0CkNM5JywZ4aQXkVBqR1EML6vI6MmA0SNeSdD4woBRkDm779+Fi8eWSQI6LGF9OW2azbjsVeWULfa8Usf2g+rzYT8oX+D5+BNWAlX8DdfPcz8Ip8yWKBlQ9qUChMDHpyODKBoGYA2OIF2KQ2tvQfaM/9EFujHb//CJI6cnMfzz59mO0kEGyVcv28nPvrB/Wxfm2Sd4coclL9GHlNHNWgg9GuIDXvf/R87nvzwHRuY5CQwZK9lohnaJAdk75oWuXOtQg821OH8QiZF4CoyP0lbqF5KpQj+8qGzLKFN+F06XH/rHSgZvHjs+cPYvGGEGulZzIVq2GoqYmyPFkFXE8+9FobG4EKeCEqlS4MxlxOr6G7OM99Pw54+hO2WMOq5RQyRPn3jD7sxHKwiF9NjxOPEicV5gXKM9xlx77v64bbW6LUGGU8dBqUIk6YIQzsPHZWNtlnGP33r9U4nb7x+A8GggTz5to7JnsxTcbQoXWs1ZLJlRHNZaBp5EkJ6r5YnDaN0iSSxvFLGK2dYY9nQ3m4/5heX8PLR86hVSywFXoTCEYqALHr9buwcuQqvnZ3D/h0+AksNAUOdQFaF0qihJ+jGXCyHQvddKJiGsKrbBPuenTj48V+Abf5xoqURq5llPPSD1xltevi9Hnzql27ExYVVcsky6uxMmPJM8j1TyFFFNdkXqp5KGd985HSnkzfsHoDdosHiapE76kijU6hVmuT2JpSInpkkVU9DRyBhOBDipZxYWR48VgVn5gsEkBxyBcqzNIUlwUJD9IwlKxjs7san7ngXRimP084oNNYGEU+hCKnhO8+GcONudigSxac+ug1PvxqiAE3DVFrGoPY0UidfwU5TmnoD0Jsq6AuwfJ3rRt+mW+Hu34j9A4usoQXYqNCiSfJTQm+DND1XbKDcrjOkm0ytBh5+4kKH1mko0c5fXIHLSMhO5wkuVUKzBmuk8rHkGupKBYqxhji9+cbFOI7PxHBqIY5z0RL27TQyhCnla4R6hnerFqEgIrLq0yzylBSmWRyNF+E2UyKYTWjQEz29DuZig40rIOhzI1tLwmknEb80xPMfPjhOlNRhsMeESn4FaYrgSKKEqzZ5GBlJ/PYHnNSzLbhdNpgtDgx0k1ERUa0kH263FTp2WDBDQ8SVTT1qomaFw+VEjYByfjWHGtGMXYXOzFxUzHDZWN9omRa92eu38mS92DhsxMSwDhvHeAitld7Tk1611KsvJiJewB/A/j074NLbsd8dxc7FQ0gsrZEBhZBPM+eNFhXkvG4LfA49/uCTO4mQenqf3/U6eK4G861CgwTJjrzo8hrwsZsZ0rkcXGyrnhHh9ukZynFU2hmeU0Z/GoRJeteth5bR4nIxftc7mWWZOHqxipmlGkaHRmFs6UihaBkNw7XUwCrl7YWTqzh7bg7Hzi/ikUNvYGaugmPH0wSNPEOKDVZZkQ7xeAr5Qhb5fAYXVpMY3TGOH4YDWBi7AU4PYd7WQp20LOjTwONwoN9SQ6llYIOAVHSN4cb8ihURZI73Oljs9WbWVzfMej+MFi9+6d0afP2xJNGZdZb7ZkslEgUNGkIumnGkYhno6WWjzqKSAtnUnLznpkk4PBoYTQqZRBKFmpZMvk5wLiKdqGHLhi5MrzUxMkALknibDALkCsqkZGa7FsPDTmQq3aiSVrmDQXziVz+Gp556AclMBZu2X4/FxWVsdK7gH54poFC1IptoYXDUCI/eiMjiKpbDJA3FHBL5IPo8RMdGGVa7G/0+1mgi+erqGqrlPM7Nr2F2roxNm66GqTpNQExifNABjdEOhZ6rZhqYj5fY+RKdIwaI45kXo51ODo174TC3kS5aUCSCkiUikSxhgeg5v1bHQrjAiNTgyLkCrB4DQnk91qJEsLKCuajC5wXsHa0w1DXo7/UzzNKoV/LM5xpeO36GHRqHc2gHcuFlhn0NbmMRS5Tsy8zV7gEjAvSw1exBt6eKjQMKvF4dO5DC7DK9XCIfXi1jZrmAGeawjp5tt8K4EEoyrRScmskjm6F4JlguRWtoVkncFT1xooGBoBMPP7Xc6aSvvwfxdImWbeHETBapqha5CmUXw6pvhPRJ54ZCOFZYQ2/Y4QQDCBtGbGjJ0E+bSOvSI0oDxSJtdezJzPLQ0FUYDS0U8i2yKSMO3nI9wumXqNwbSJKX6g0mEn0zBvqNMLuqKvLazCXWRivs3jb6B13kz0H4eivo7lKwb3c/Du72YeO4HlPjFZgJhCN+AztQhsfO3PZaEAyYkSV/JrijQiafzpdx+PV4p5MGqwlVNj2UJhMhRbNrUxjvUbB3u1+lRAZNCXmGsKKzYnpZj+m5JBzMiQN7+iidDMyzKrp9PTizZMB1e8axeXIWwywbwi4WF1rYMBFkOlAOpeYwNRpATw/JRKOqGia6lkM4xc+oOOwsSzFWoVKlxYZrsRBNI8TvD/RYEGEdbbSbyGUL5M+UUQ4Z86mqg3qBLgdLXRYOsp5gIIfpxTI2jBIwabTHDmU6tI6P/89umtVUUdGz9yKPOmMrnUK/ritlAOByjakOg1y2Xf6ZbD/p9fp2+fEvnZZ/5L/L7d15/k7HuHJbH+NZfy4PrfDvKzv3o60jZN8c1/kZOifPr/xcts77/MtCrT6I3fJXxnU6V52kU53HOx3jnbb1fWXYV/3L/7TqUP1bOsc3+UcsefmV/yu3y0/8Tg2RY9TJeWWQSjohqq/TMemMfP5jvvs278m2vv/bfU861iaziccipHEVojErwfrgk2yXd+ryL195oCtfd7aO1eSvOqonHeJ+R46+ob775nEvPWR7u+PIe29/fB6Dlu98Xzzf8fj66J48GvUaKuUS0qkEUgmKAZLzS+eVnX/U08tPcOXJOqNycoLLhhT5Vwwlz9XpGq22OjIng1cyolajF2UYcn17u07IS2lkp/GXjn9Z45uspc889W3VQ/Jd6ax4af04cp1MRgKffOIHeOSRR3D45Rfxla98oXNRtXOCH52044HOe/Lh5U1Z32d9u/y1PJcTSWcq5TJJcxFnphdx1Y4NbKQWPp9fbdj6duWxLt/e+pmCB//sszCSf+7ffwBBbx9OnHxZnUIyOjKF4dHNeOPESVLHGC7Or6gpJzNFmmyL2sFOzl16XDrw2538yvfE/ap1uKmeVV8oSKbSUFi3JFxOnlvAtk3DcHs8cDrd5JVGVVNKwZecWVq6iLGxKdUw4p10OgmP24eLF8/C4fSgt7cX3/ru91m4j/LQLZICE3OYhBt1dQTcZtShqYi+9aNVEdEuqcKO0aD8CJp0Nq9IuyW636lzl7+W55eHc6NRR5FMRzpQJCd85NEfYGrDGF588TAcdidcgWFcOP0KZY6BksyIDWO9yOfyZBAuCu4MpVcDfT12+LrGSb+SSKXCcNrkmrFCuVWDxUrm1NLi+NkZUMpSALPxZCs2s5bKgp6iUnE7jOooXCpHokDapqWhHDY9SuTXmngyrciYB1uuNni9M29FUOYW60kkGiUqFtmQIpo1qm1SukpdgwtnzmFyyxReePkIeW2WgldHnitEqYlrt23Fybk5xLM11BQNha0BBWaFlVKthhZDlh5os0jQZha9BrlaHQZ9G056KleuIZaIk+k06A0NPdWpbXZ2TEtPmYxa8lkdo0EyX0fhoKXvmItsk1oe6HFdXat70KSpCC4QGCrsmA45yh+bzaaG0GOPPYK+/iF85nN/RQl1FsdefxXHj57E4vQ0zl9YwKnz8yiQr750eh4NhqQM5ErsS4srNVKtQADaZgilgkzPojfaJn4mRVWDMgVrVaYOkJ5ZdSKBCDL8bqXSoLhuo0pUrNFjImzlKwJiRgpmUfJNmRQF0bEtNeeNMlDNR6vVVIUylCaPW4fO6h98MBSax9MvnsDK4ml1zuji3DR83gCikRi++8h3KFyjSFIL5nIF6NkBmfhHH8OsowKpKqSdWp5EIQmXA8todWdOLj+m5uyHpZ7C2RXyQi01Jwl3odqixKmzA202lhbnMedPvIp9oyZQHqqGKTfaJNBZ8s8sw0+mVzVpjAbDvIkaDSKdlCHyFh8yQigX+WladRQuV2jwOdtFD+sGxrY9mC9rGG4apIpNlAntkWQOz756GifOnCJhjmA1tIZyMY0G5ZDd6qLx2Ql2USbBNdhRl4mdZXh94u6tyGYrqIgIZdSXyg0M9/ch0LqI02tVhhkbp9gon2RMlh3IlZGJpDHY54OBx775NiqPaAxGHl/y1W21UKtKVDSoWLKosr71UxyXGbqMRLQZ8nV1qLPBlNDDZNGjUGCbeGwZqa/wRFq5qNK5ysOd+b2VWB3ZcpNFmsIznGGONRFJlymrymxwBaHIPNHNjpHxKQxObsGWiVH0d/nVGdS/92dfwsffM6LCdINezObZKAKEXPsvlMhoNMw5Il5LEo5Wf+OVV1BLnsOZlx/FQsGHf/nrz0F78SgsNhf1H0sNAcxJcNK2arh+eAPMSg33X0e1b9TAZtURZPSw0rhBjx6JXBvJdBNmyi+NyY6WwYq61gGt30kxqRZPCTpJTuZitQ6rnicoZJgXdD0/rzMUciU+ym1EWG+YUdg+1Y+tG/vgdRrQLKUZWjV87avfwQdu30hdqWB4coc6FU5yeXTDLmgsXSg0DWrepFMifVIYctiQYFheuPCqzI3G6FQQLz1zCqulfoafgiK1pYRLLhnDSSr800fOoc9jUi/gGA38gMlZ1/XCG+iF1UrFys4H3DX1Kpjf54Hu+ts/9GDAF8S7D+7ER969ExbG+7n5COGXcc6cqhPV1MJPiwvCCteo1AntIxsZpAQKwnKduuzcay9jm89OlW/FI/MW9I9vh91mgYWJP2yOIGPejKHxzVhYDOGN104gEZWC3GRtNOKuO27G6+epO4s6BAwtPB72IbK8gt3XXAd9vcQwXsNjr7ykzqx78UIcA143fD39sFrc8HoCsFvMsBBJnWYrdC0LDFobNNSLrXoZul+9d+uDffYiumwMB4+TgnaVca3AYrJSUfvh4wFMLBEyTDfU24OxgSFMDg0wT2pYnV/Aq0fO4O8f+mfcsGsKTibG2ORVmFkNwWUkimVisDpcGGifwGsLbaRjITz5zCvqML8Yy2azwuVgOFXLOBcyoMFzHIsxee1DaHnGsHT6NEb9LezYOoFTJ1ZpXKInUTZbamCgv5vP66iRzVSYv6VqldFVQZ5IniuV1GOpBf/Jf/41xcw8rEldkXDiiYXZ6DQGtJkzPB0MRgtrEGFchiAV1hyWkiZzJM7Y+tUHDzFHGpjotWDcxh1c3YjnFdz87huwa6zM3BrHdZrv4Ux9E/7iq2eIxhGS4gJzxcMGE0Xp/V/90B34i4cLhNzr0cou05gsCI0UjLFj+PA9+zHa28J/+atH4THWEWcdFsz4yz96gCEp1UZh3SRroQdlFozeQLAhemrYXo3kfJ0FW6bVNEtZNKukWM0ST8r8IGo2ywVau0SGkmSNS6FdSQLVBP+G1esEL71+ERrC8+TkGLbvuRrl4A4sZloMHx9ioSX87p8/w+M1YGtHMTnuYNkJqRNxhcI1SJ7bBJt2s46H/vUZ6DV5qu+nWZiTaOmsMFVZmzU2+LEEi0aPkRE/8m2DWt+kXq+uhDDobWIkAIZsGwFHC0GXAq+1BcYCa2cDbaKm1s5EbVRIidjrFmtZoVBhrasSnaSk1dRiK5BcJppWWLNKDN+20YB0sYLZUAfCz505SdCIkkx71Ys5h18+jleOniHtyiGaKvL4KUqXJfz2R0dZy5pwkSzXyBsligQUbO0UBlqvwZN/Esblr+A+72G0iifxxc9O4O5b3Ni/pYiDg0OkavQeo8xlM2JykJFlqLPgF3jMEgGJTinE6YgEGxuBkRGgbWSgPRuuYpkEdzWTRoycMp7JYylZx3KyhFi+iXS+jlBKYpwNJZpWWaQL+Yo60/z0BblWocUIc7LADv/wiSdx4eIctHojSXKQXDPOkAfWlrvJw0YwOO7DZz65Dbv6jfSkieBUIkrXcc+d10FrcGOQ/NLiH8f3lmowTF6LQmADck0t0jUDnpmnemBxb7P83HPb1Qj0OMk9i6jpLKjTOcWWBtmWDemWAbGqGTHStuVUGVoHi6/dZCSF0qlXe3t9ZrIBuriRZ1y3EU5mWKBzOHeBocNQnqP8KaTjiISy6OK+wk5kMqVOijM1oMHsxNiQF6+dWFC9KZMQ4nUzQWcEiYUYPGYNFiMM9WZZpVrC6l46fgFLFT2OmW9BynYV4NuMyVt2Mp8okLJUCOU0VmMVtVzoqYMECyKs0edmU4hHlpBLpZCNJ6BrJFFhCUM1zn3pPR1DVAZcUxlaktSplJfL3nm0q21kGKpnzoZAXktirUEmnsW502twkywnYgUao4b339RF1JHvxVlkszSUjFe2ceLsLMOF3mWLDAwpvXYZv/b7n8P4gB0DvRqssiBXWH70qODard2k3BTOpQgc+ZMwJo5Bu/oa4v/y19Avv4A8U2M5WWRNc6vj8gZ7EGPXvg82Sx3dfhkSqaosS6svkQWlkKwU+CjSMVkSljy04bUirMwp0JNVotsqGy8XR3VNEwa63WhrDVgONbCFRX2QsoaVDRsng+jt8qCbyS1godFbMbsUpybTsLHspCkAjdGNz/zyJ2Gbp9LY+1586N4uvLGcwGo0w3rWIjmwIF+qsuFkGxrqOyaknqhnasagzZ4j4JVILuhjgk2X34jt+xmWE7fCPXitOsesTPKeI7vKkw5mGEHRuFwlZtlg7XbYTeSuNL1MsTXqayiSoRSLbTiEBRB73eR1HmcDARfJKi3iNDfQQ/agMDxabMjcWgbnF9bgpeayGUksCUqERAIcZVSd4MG/CkOwllqGxQIkLrxIKaRlZ1iItQ1s3uAip2UTmKBerxnDAxYSCT29oIPPaWN91DMMhXoRvYmk4VgSQ748Q5Z1QakgE36GYZ+FiW3yuM3wuY2wMc3yJNlOqwEGxUxubEev0w9tlO6v5Em9ZBoVybbRUkaIeZenN86tRBEnShUYhjMk4JF8Gi+fXqLlS8hS5jx1MozbDwSJZOyYdIqoqyWHNerqsJvJCxmSjY0bkAmdR1PnhJ5MpFyzIMBOlagMRH2bLQqCQSuLttQtBROjPjbaAKPJjF43KV38Ir1ZR7+D4UYjbN44iC6iZ5c5CAeByciSUq2bSChsCASFapDW5ZNE+QxKLIFas8vLuuWHzW+hlCFKEgGrNG6N4LESb9L9zIGVAuYuRhAlshqdetZy1imXA1NbuhAmydXTWhqdmVavY2QgiKmNw/jEL75PvdOpRANO+Ssw5rKUVxUqiSxZvkJV4GaHwPJCUCCtsrFD9UoVV293wuswqBd0WuTBg11ODA34yKqkPGhx9Y4etq2NHD0YLywjml9Rr5Lp9HWGvY3SzQqPx4cuT5Bi2AVthDLk1EyKnmcdpEXDfF0o6ZHMRLB7swm9fg9JdRDBPjf8Lhc297kw6nIiaMgRfdL8vKkqAwlTHTtpMFrxxplFeN1uyhcLnMlV+Mk3t04fxqETK5idyxIMytg4PkBN18LEBidJQDc+9N4Bhj8L95CdIteIVdI9O89nJmluiNZr6VleVvHKSTKcVgFdXg9JdZAdYsEWwa5liNayMDACK80sis0MiUKBEcXQ6A1qcW5hmZQL6BIp5DUhsqbFsQt5vh/HyjKBQWYvN8p47UIYD/1gHt8/0sDhI2WqeY16qRqkdkLI5xbDGO7zY3pmhn0uIt8/xI4peG3rjbh+6wB2Tw3izut7kaSaMMm0SZ0GLp5TJrhqSNHkokk4WsKu7ZMsPVIrtbAbnbCYvdgyZsPLL70M18A1yKZIzzQWhqiTGEIRwPZFqJYdJgePY1eHVFKZKrT5mhFzYR2SZSdWEnQ1DxbJ6rFtowubhrsRsJnJFApYXsviPOuOjUDU66piU6CJqb42vGZGPWNNwq1N8iu1b4FK4CwViblvIxtGckwVn6vEkI2VsRQNoaqUcGp6BQMEiV5SJq2hwkamyW7ylE5VZPINTE14QCnIsLaqQxjNehVuCgKdpolsMgSzi2K5ymNV0pRKcheEXOVqI55co6PKNJ5free6+9+/6UG32YzRfg9LgpkNSKCh3spG65HVNPQKRsbkarABXqqJIDtmYUI3FXJHdkZGwJiFCGcIzTYntuzYSjFqJTFYxeDoEMbHtmP6xLMo24b5nRxMJMEGsr8Nzho2Mpz8bheeORNiw4HTM3Xs3RjEs6+FsHdbFzUphSJFbpvlS0qXcLu5NSMO7NmKfHgJPd4u1uM2nASbFol2o6ZDoazBykoOF88vY9uWKUYIqU6VVimQpZSqYdYcQr7cEkCL14mGPosO6awP5+dZShIFrJwvIhtJY27VBJ2VdKmtwY6d/cxDmzrL6cbrdmBudlH15tziKvO6BSvz8+xcCC9O63BqVoeL9OR02Y4VbQ++8TipHRu3lHLB7daTkEdxJ1W7jeLVRgo2w2OwQRTZOcTW8sxxB1F2AKF8FIupWbRNbSwWI0iRfyaKJZyW/cmWdu8dJmOag2540P0g20JAaGJuoYouFz3SriCbZtFmw5aTLJzaAqKkSgp5Z50HTDGsmyyqhaqOKKthGLLh5/OscU1ce/VuMv2TDDkdoizqGzZNwDRLqTOxjXBfpLcbcBlY/2i4VVKwHRsHSAwI8wZ6s8eAQEAHrcuNY+fPw2iuIp9pI5ppsrwU1KvPBn0c6cgM+np24cjpHM7PLBMDXGgWNDi5EkapZEAqW8HFEPO/qIFu++ahBx2OJl8YGbMWxCh3ZNZTkXE/u0IQIVMoUyXHeAANwyGW0hD+2yjkuE9VVEUbTXo7kSHss1D/4kfuQmTlVQrnijr6NjI8hKciegSlseW6eiW2yrB7nflsZCnS6ZuwMUWyWQUOQn2Ppc0yUoSBqJkhdaw1jCiS3C9kFKykyEwU1lIS7kx1geyrpA5TGPjXRHZU4n6DHiPrYwO7NzngpNN0rh7Pg16XjdyzwQJZJAK10WMr0f0ajI0zrwwmNee6hpmTBIuAo4J22aBOIpJJrDKAqGe+Lq622Fg9rtu3AeX4eWzf6GX5KWKQSiOUSMLmIpS3qjSShQbTwunqkfxAKN1AknxSY9Wz4Q7EmUNGsqOg347ubnqANa6hq2LLSJso6oDdUUO3u0ZwY7GWKSokNyYD1USpCDMpZ6JQg4dEQmdosU8F6AaHvA9Gi6Ri9jpyRS3C6gkdiERy2EpYXkuxw04rLkxHsK+XzENrRU/QRM6npWbsjHMa7RqEIiZVQdvtOiyGYljM5ZAIN9R5bhMT3bjh2gGecJVyi5DERjXqZYwPt7B1I1GWnpocamKiq4WhwRICfhuGhh1wuchmSO67/GYWbjf6h0zweSwwUVbZHKRzpG35Uo1AyO+OyXRPIzLlslo+siVKD8orXU9P8EGalBLHhAP77JgYMJK2NRH0kdHI2CLDSqZn2Oix8ysNGIiU3Z42btzTzeKvQyJZJidtEDzs0Dbz6As08MEbrBScOrx6qoC9+zajp9eLiT0HUU8cxsYRFz2gx2gfOaPNRgXiwk1XjbAjblhtLiIlddyqgosLEZ7XDLeMxOWrFM4xhq0O9YINY1T3M/PLsNv82LrJifnVFCLpGGtfnccwYzPDc2k1TS1Zh2Zq26BidFkZZm2VkMgVGwcp1dQ4STcLcDxTwfRyFpq6C7W2HolQAhNkG3t2+lHXCo81YnS4gt//bx74gjbce4Pch5NCiLX18ad5nC1b4Q+asWUiS5RfpQZkDpJbroUMUIh2zVwZJSKx38mwJ5oavQYCDsPNZMXcTAM7t/iZZzV+V0GhboHbQMKPKstYC2vRKpW9DbkqmQ71q0ZGG9pWdXzU48nTQJeWwRC9JcPsMtIlwvXyCzByVezKbf3z9b/r2/or6cSV25v7vnlAef2jg195rCu3n/S5bD/NPuvbT7uvegVc9pXd+fztv3V5nzq7dzZ5Xz2AXKq5tL355H9pW59kYbUQGuR1KL3uxE4zrnTelR2W1/K5DLmor/n83xmFb/40hvpJ+/y4z3+a41++vd3+6/c3q32RfogF1P8vM8BPsf2sbflZN3HY5edYd6KFBUVtejRHccFeyE5XNuXyL8qnb7665OW3a/xP06Eft89P+v5b2nTpuXRIvCCv1s0vlfrNNy595fLgvHL7adp9+faz7v+/stXrNXWqhVzPluFv6ZRcOHTaqcjlVTxXVC8xXbl1GtkxDF/8uz3erhM/rmM/qdNv//lbrb6+i/yR/d84eYF6q4yr9+3qfMBN3eUnnGt9+0ltunz7WfbtbJIYl56+43apf28GGp/wr9yaJKtaiNXVy9d0Yj6fI9MiZXN7yK8N6jV8t8t7KVjfYid5IRNx5FgdB0rjL2+L+vqK1r3de+vbWz/rHL+zyXCR1ODOxJ+3TAgiP+5MB5P5OzLZSB0ihUYup/MhN4QpFAAyF0c6Jjdnt1tyzV8ua7/ztt6Wt7bpnbe37rve9rc+5BMx5PoEJilNCuVau0URLBeEuI9WSJX6+NE+6opL/LJqa7X/68fi+dT/oN7dt7Q4i5npC3jp8PM4d+o44vEwLlw4iccf/Q734Hf5UJKEU/mKNEneWO/clZ18833uqNYQPtRTXQZlsslfeUc2dbcrjnP59k6fXfm+wKVEZoVZJzNcxFmyyxKZZCqZxMRoL7m6W3Wk3mCgmhJhxHohFlLbdvnx1nsq57m8pT/d9uPavLi0gLm5i3ycQy6zgquuuhp7975LneMk2SVT6mRsbm11AWvhZezYeQ283qB66UbMuLx4EVWKra7uXuqfCJ588mmkUgl4qT1Ca1G2koEt/Wc/ZWrCF/7+0sJEct3mrQ1jp/my49iOczqPzj7v1Ikrtx/X2Z+0yT6dvRTCiUwkqbPRDRVW9AxjPcVSMhFVZxKEQiFctWOT6lyZJGampLbbHeq39VStl69Ask4Q1v92miL/yHuCDLIxQ+j8Tp3tfG/98/XvXb7Je/lCXr3747FnnsEbZ85S3lOu87RGvQ52i5FywMvMM6BYzKhXV0TVGsxyAZ6aiTpOZi7J5ehiVaY3yftApSgrdsn0xgY/FAXOfRsKbCbKFr7Pl/i7v7vkxHSW+uNSw9abd2VDr3x9+fbjPpPt3x3r0l/Z1I/4j/xRZ0WxcR1Dydsy1amG5eVFdTqW1WZXpzWurCxgeHiMxijhzIVZ9cqNrl2gZqoiGOymsC2gq6cHVruXTtQyQ704ffp1uB1OTExuRZyZa6SVkqksTp45Q4NXEAwEsGHDNvT0DCKVyeCVV17Ejh071fOdPnOSDlHQxX3kVtdiIatO68gXSjyOnvvtRjpTwA+ffA7RRArVOoU14V1vYLtIRMRRpUoF9KW6XoDAqNw7XGswr1oadFOQ63USIDI9VW5J6ji1XKHerLXVy+NWHksClFYi3Crq/YgyieG/ff4fOrZL5ehE+e9touydXqtfVJ91nl++dXbpRG69XmVmyK3rcvd1DaVikdDiVF+32wKJWmQyacSjYVTLJQwMjcLl8SCVzuKZF57HyvIK6lW50pyH0+kijMpEpiKPLxFah69rBFvGB1k8DuOVVb1a7GVRkibxvtpoMwu08LmM6nuJjEywkDtMSRbY+CotZWamyuQo6DsRrteaUGl2LsnZjVqw6ciV5f7LNvzqvVMaZIpN1Gh8TVsWjyqwJjdhoV6TyR2JTFZtl2onPtr8nqCZXJUzELrlYps4t07nSCDJRV6zqbOMmtyoajDKmjRSLoTQsIQQMpt85HlOM79Hq9J2gixtdfLWlx76p44vXjt6VJ2/unnzDpXCSgOKxdybxlfnB6lm40Mczb+ySTulc4uLcxgcHGIdkpHBPErlovq96YuzzCJGut6M8FoC2rYGhWwabpsVWjY2T6fCIFfb2jREAx6bCUVCi6wQJFGpEhtCqZzQRMOLI9rsmI2OkVJmok0Nrl7s6nNiX+V7+E5pH0KxsjoyU2nL7FEtLCatOgfCbNYhnyMtp4PkDguDOIwGLZUAmbcoxlTYPv6vzqox08DsAow8Z7HKzJLes1EWgUFmFuMPciNYhkGZIZQ2eGDJMrGNZJpsbR5TYFkyRuwuQd2UuYzsg2SwTAkymeSGdCkPWvaP7ZTjs18tOlKFdO5bqQI12kVm9siM0zq5gfhCysxDD11aN++2+z4Kt6WFkX4f9uy5HudnZmikMvZctY9Y3oVYNILV1WX4CCG7du5DsKtbdaysaXD45Zdw/sIJTI5vQE/vGL756DOIZXNwWWkBWkbLTLRqBQY06nRZlm86mH/5qNJiLUZ0mTiaJuwHLXxNp+YrDWgIRzL3SuoKdyV88Ak7JZ2Qu0DqjGy5ZuLtGsCOIQ/e3/oivhLbjefPlxkkdB6xq6VxoK7I1Cc6hN+XlXzk3GIYmaUqvFG9lZt27cyuZBsJn5GF05josaN3dBNSdUIdg6LBtjb5PdlHanKjJcPcRXUmQp0BaJD1dFRrdqYtSQYJDMoCTMKgpUzIwloSfZJZsoihQLT0TxxoNsriT50VBmSRH1n/SrKRriL08t+mHoWyMHSF6GLg+cWZdOKXvtRx4sG7P6JmmNVqgJeEIJqVcT1QSOrhd1pgNRnRJk7LPMfdxH9ZizKWCLNOOXBmehmVXIoR2mLNMRNyfIwcaayB+2XZCRvPIFnEM0n4Mn3lP1l/VaZ4VGiYcEViUo9+Bzsh7xEGdeyYOE6dFMr3xOg1GkLM7WB2iVFlPpc70Ierxrvx7vBf4WX37fja4TVmaBtOBpGidTBwrAx8LZ3JAOH39Tx/U+SJRLnAHd+TdbNoZ0E8VBMrsPG4+7f0Y/vmfjx+PIwi2yNbta6g3JQ72WRemaBBHYVSnjW5oma3sM9OFrJt7FebGWMmftb5vlwNltm9gmkiMWScVGYCawVaeXwVHaTPdKJcVpD5am1FoF4cKtOr+R2iHndjPxiAfMj+//z1f1al14Ojm/YwhWXFH9YtwROFMc7n1bqW7A9IZBuI5hsq9kciqzhyPoyVaAmLyyHESYNltYVMsYFktopQPImwFPdKipKgwr9FGJQaXAy9Nj0pow1C/SWTFeKVMEqX1QS/zQj+r26ra2GEluaxudeAj9+3C1vGAgjHSqwjDQaSLDDKSCbkrEaT6uzJoa4AhmMvIO3w48RKCSY96bdAGUND9idocT/5FqGTwSo1UG6iPnn8NKZPn8fi3BxahTh6Ay6cnJlXr2p7bW08d3oVp8+eRbc+yzbKBEYdTEQVmdYts6H1zKQKEaNJKG0yc+R2i1qmjFqSdpifQSufxh1bvXC4nep+LRIZcfB6RtOd7L+RdZJBZ2d7WWN9Lj1lFANZrq4z64Q3ENLowBYdyQezXoJBsrxJH104e+l2/JFNOzsHVSNTEEFKMaGA0SKvhc7K6WWYRw4acAkMsb6VqmRvsu6uRBlJDDsjxVbYlRT/fKmJMjMpzf1k/Z/enl4SkWE4HB54uvuwe+cGbN44RMi2MTMVuO1mnDp1Etl8BtVqGWdnQ3jttZPY0qfDrQc3EiEUrCSqquPa9Qrscj+K2aou/pq4+Dq0LjteXdCiUGmT1TXYDtYp1IgCZHyMaMlENQvYl9DyGlap5Wz6Jg5MBPChG6ewuBbCyfNLqBgnEC56UF9+CUomh729Vtxx17WYjriQoSPUikSolynlNBKfV5kEDBwSrvRKDPsmNtJGHlxYXeXHNdw4LnfRW7GYKKlwLlPjRR5YrZIsElQ6Io7UQAYbHNBbPCQ/MlXdqq64anfaYHZ0w+Tsgd3TDaPNR1LGcqE1Yub0kY4Tf+6974WNMGi0+eH0yMOH4b4e3Lx3Eu+6Zoqkp4JoMiVrrBJziPX8m88VkE5kJVZUuFNHIdgyqReyD9vWgStGvQSHzKVKpZIkFBaYvT1kd8BIt41QUicb7ECn3Ox69tgxstUEzDyHrV2Hkc5anFvG1q1jyMKLpVgVFjc7xAzz9m6A2dkFHxmkceVVuEc3oGAcxIHrb1Qf45NboHP0IZQqURrUKLQLCNPIywuLiK0w+2h0mYroI1FaS5dwKlQm25RpE0SWfBs9bgc2DljQ0x9ESefC5750CItxA1aTNLS5C31BC5rcV1FM7LIBbhK746dPkSuUsRpbVi++V0h1j88kUCFP8DtMcPp9JEpiHD7IrGQGu5UE0uOzw+52w2KTpVFMhGMhQay3MvmN9tewnU4bk6dZVC9w+r1e9TLaq4efVRNM+a3//bNwEJ5M7SrrmhXbdm9DngW7vyfAhFfw6PNH8ca5i2pBFspsMcslW9JgQm8slifekz4Jk6RD6UtGlOC+1EEDnapnFDpUWOvp6Yare0w9psKs9jtJ51lTapkUmtx/evoc3dSCXUKrVkIinYFdX8fHH7gFte7N+Orj5+DvHoCPj0o6xMALdpZXECe+/k/YdmACL2d2ELpYS3heWZhKCMbDP3wWsUiIbZPMkR532iioYlAquGn3BmwYH6VNDfjuiymcnq/SaFl+3oBTrvshg6hmEjrXKFAMoWXuhbWZxK7dW7BtQIdGIQIdS8Ty4gxeeu2IenuOgQ4iaKu+Uiuqxohtm0axeawXbaONNhBIF8LS4r4dRtsZbJDO80vyIL0VLiB1W1EEBYmG8hFtpQhDZu3+2le/3unSM9/4VAenJYmE/3BvSWeRlTLQKo6T5S0FLml7foNEQbVHhz3KwpPpAmsD95OhMVkGU2izRkNIoA6rsl4UZa4Os48pp2asTLdW2MBCoYanj0VRKLKW5GNsQA0buswY9dlgoZG7qSn7Rgbx7Mk1RAjL9oCbgn2c0qHDWnUmB4I9wzAf+b+wc58P312ZUOuf1NzFlTxr2pI6Y7LF46r3FotuECPQulKVmqxV0uaBLicmh/rx7Bktym06wDMMxRqAwqxol1O0BP9jB1ruISBzEbrEWb6jQ9/wIA7uIgOuUzo5bJidWcEzDHpZh7TFGspT0diyPGWTQWXHe2/Zh0BfrypbZJkclbnShrKftEd9Is7kXx0/EPuq69auJ0ZnRxX5JBn++E8vrXL2yFc+TqMLHMqCXi2YZEEbfiKDygZmkxhEjQY6je1RIVPHSJB3OgelaKWDZaaJLM4pmzyXKJTlauR0amNZC6QuyVdk8uHffuU4Dr2+prI4MEv0JieCPic+/uHbsLCaodMV3Pe+G/HHD/4VITaDvft3qwummFjH9GRxQXcZExuGsZLpgf7QF3DdDRZk+66n0dp47Pkovvo9WQiJcoUsslbJsO7UYbZ5KeDJItTe8F+SGJmyvnmiG8HgGB4/xmCzdrE/dLqPDhNiIfFtlGkLrIb8vhI/AX3ynEpK6jzuXdf14zcf2Epp1MKzR1bxw6deRyKeg5HER9YAa7MN4kTJxp1TY/j4hw5QzlnUTJTsk5ndYmPRieI0kUOdUSu5s0IyU5yn/lH/Ef7R8Ryw6fpPd2riB2+bJJFgo2k0sxxQvVOBkMJskehVrxYQWkTkWox6deRAGqgl9EkJFL+JliL/5Pvcl40m2IqnWNjl0VDnDWuahBn1FhWWbzKyRtOAw8fTbLxkZl2dAv+hn7sTNhKWudUUpi8uqIsWxpJprEXX1LmMhUIGkVgSrx07j+deWcHxC3l09XZDWTyF8cE8Wq5ulXoL2zt1LqrOldISTbQGu9r5Ftsg55L3NBKIkp1sYzpewPTsAqytVUz6okDpBNprz8GWPwZd9jR2DvfAqauiFF6R3zXg96rw2Wt44M4u3H93F89ZxUq8hddfD2Fr7ygO7tyF6RUSG2av3LsgqCRWX1mLwWlRcPVWD+OWREeIF9m7hjKlXauwTpdQo/6slSusKFl14apmuYQSa2o1X0S5QG1aJqEkJylk8wzUVzv+/Lev/QozpE4KTcov7qUDCAb8UKCncyVA7hyR21CkLsq+Mpgrg8vqcnp0p4HCT0sHttp69Q5LSl5V6zRpIB2zWTJcNBB4DnF+tVbD7//nk0gmOzdASY0SGPG4bYS3BoqEVwMDJkgiIEvqyVT8OiXPVdsGWeirOHNhQa0R3QMj+ODP34e+k9/ANVfVUN/9bsSyae7LYGHALKxU8J3HlzG7VCb7tZGI5BDPl9gWA5HHTGewBlPbGJUyfI0CHWDHubosO8joLEeoY9vqrxCkknE4uydhGN6MFRKVq++8Bv/bjSQbpQvsq8xCJpIxjVbWgG9+4w28cHaBocqNfRMjyzzuj7znGtxzex9slhozk3DJDBA+0WZ5MpLcCCKoy/MzI2UkTAX8S98XK8uIjVyCE8QUlJO2X//BL3Yy8dp9/SjzYFVGgbC4XJ7PyYpMzDiFJ2vIsA+NrrJNHlKWK5Ibk+U9tl693if/lYp1JBIJlc26yU60JErlEr/HKHOYBXrrzErWAma9zHx84fUkdZtMZ2aw8Hhet0uF9dHBgKqJmpQFcqdpisyxVMxTfI9wXy1KdQ3iPE9dbr1jFm/YvAml1Vm4bAGMbDgIV88OvPLCIbZTy/fsGB7wYH4pg41+kHEasJak+NWZGDMMVmrZcqmEYTLQG27ai6+9sIDVTBulRg1Z0vi8oRvRuhNF8yRSdRc0vWPYee8BdI2NQ1dOoJ2LIpJuIFti7W+ZML2YwLefu6COrQqxEy6hZ7DI4uObJwcJ5VrkCeu5ip7B1qAkY6zUjMgWZWKkjn1j+TFaUajKhEmZbsfP+bytGOkfDT9nm5lYqVKbBM6Abz1ySWJ84FYyL9YGhZgvM7Js8oMXzCj1jlZmDdoVEo+aoCOzQHShrDzYIT71plElJfEkdZuJUEtHiTDPZCp0CCGznCeDVRBPV5BYSSGXKWBxsYhMkjDBVJJfNxCiI/EmGS+XkNxONpiBUiR8SG1oMYoYTgyuAhIZas4kmSNRoU4HyGWnqc1bKKzX0GVaxb8dX8Nff/Fb2L1jAJMDTnWAwuuWG9Mr+MHzi5iPMEvlXhhBFuaKLB442OXAvm29+NbjJ1AmdMHkRsO9C23rCFmuHRpLALB1QUc5U8rRFqEV7Js0YlQbhrGaoRGlZikM/AKyuSpOXIips93kWqWwcMkYkVi9ff3YubkfVlkkUH8JRmlfi4mlytRiKWvSZk00KkV1LUAhefI7I4JwGr6fKySQLxYpYWTprBKdmsP3n5juOPGuG4bRaNPrrIlipGaVcEgyoKGEKJfbmF1JoM8vd94SnpZSKBbKcBLiVkJ5pPJZhLM1dYhOz8hu1/VCQGGXabKZOk9koKEV+FxmBIIUEMw6+b0Zv9cCp0OP07PEf6G6rJmiifIMiFROIrRNYwujFWYmjJmZSae3mNVy1Vzu8tg63oVNQwMY6+rHVh4z6G3htVABt904jF6+TqbzJE2yukBDXRvwpHqLWhsmkxGbR4PUcCWVcEyN9eDAXq+64Gk0IT+UUSczzlKnRmCqr7EmnieROQZD8jhMuWmY8kvYHjTB1qK00DV5fDqknUOuLAPkFPztQcSzDEgf27H5Tti7tsI9sB0f+Pm7YG8vsp8x9YqO/OKJzAWVdsjUfbkYXKXurLNWGlme8nkmDn0gxU3+FYBtq7KtDauFSpqB+PC/TTOVuNltTvWecCuzy0YKbpHLA0xtDbNMhpgcFh+zTQsbtdBknx2bR3ywW00IeE3w2M00og69DlJ1gnfboqMAtzKCW3C4tWSDJDbMyGaLpEAuhmrLMDOyPFYjDmztwjWbLewUjc2M0BFGGAUo5mIoFws8t9ps1gFGLKm+VmuGRudES2tl5uzDvTd+ENcMjsMQWyKCuNC/9WbccXM3A2sNR6dnMR+ldGkUka0UmOEltpcEik70Oc3MdguSGQYODen3yLQ/uaGfp5fSIAWHRE2u3wkRkrvRPnDbuPpaHS7k50VmA0uTOi5aZa3KiIQC+8Ej9VAiWT0DfDA5KNirlTyG+ogw7eMM7AtIMQmyhTryJSINA0ZW5uSZiT6ykAH7TDEvN/jpqHNzlSqyRCQpKZJxcgc3zaEiiayVKpuaiQf2epghhKlsiaynhKW1FNK5BBpapjbrpBiWz1RYKLNRcreZ3M5jszQpR+TyiTA9PaFJoIFUmZ/LTVdtOksutVhNVhSZVUWpP4z8CDM3kS0gSqE+Mmhh1pURCpdZqYUKiBkEhliIyYCZKnxfooON5vHbzETiKyElia4gjewKoerqxanT52CY/Tpc4y523odur4cVwUKYUogKejhcBsjPdpyfkZU1rbCajVgKJzHY7cN11w0hU42jwM+XQ2wHY9vANutIrJpEieFeDzZNmTG3RNRo6tSb1fbuHGZGyM1xafKIgrqmqiydYWCW+F1azKzaSNntdHyL0sWO9986ilryCEtLASUincVoJnrZoCNrNptlxpqsU2BhVBgpZWg3rZGBXISZmWdkkOjYf0Yg3ycqETHllimDxoTvPHH2khN395I9Qr1RzGjVwuu1wyHjkox+J5/T8eo9jcJMXW5Z/1iL5XgVizFZ6rCsDisthlPqbfEJ0l75VZBEJo1ZFvmzhLC4XDhlha4xygoypkpjycoWySxf82+Vhf3iXJLQpP46Dlmy6ErxW5UCWYcuvw0BjxWjA15cu3sDtk4NseMWXLV7u2pQnWMA+mIG26yLcE+O4myoycyvqRdprXYaUgR+04yZuSJZak5lfzUy4CxZqplBt3enE27+latnF5eIGCQQcl+1TJSQEZXtGx3odSmYWcwjV2Qme5y46eoJNDJn0UV7OBmolXKLQULYY7v9di30RhNW06yt7MNtByfRbzmBdHQGRoKcl5/L7BHGPWGT3yMSaYhcQgaNxhbfI9dgXsvEYLkBXs+Ac3scaLIUletycZluY6LIGO7Dj1OvihPvvG0TZOH4ukKlx1YoBhOzqMJUbrLeFdihOoyMsDQdIEvlJFNF9aq5XLQtVTQY6DUzY41YizMSdDY43XYYaJHeQQcmRmkgj53SwYRgQM/MZTYxquSeUadPS5jR0IElLIdpOOoprSx3SOMJcxQmKovRezxuXKRelBsS7DYbNk0Mq2xWHEmfo56oYUSzgqt7qCVjF2BImbGgldkDhCFKmLmFCOqMliOnM9SNNRzcPYEiYSoSz2DHphH09HjV8czlGGu7ibWaxCpL9idzW7aN+vGpB0hykMHiSg2r0TLGR7pxzQ6nWtutZocKsRp6Z2Skh+2Ru1P0GAjUsUi5sZbW45pdY9g2UGU25VTJJD8rRaHAfnb0tsFgpU9MhGe5AYP9p1yRhfWdNr6mowWhZF0lHf1jZdY2mIkmGXChI7/92KWrGJtoaA3rXbXEusAUt+ga6oBrb8DKmudkRjLt6X25KB2KEz4oIYSJ9XfZ4HL4WDMN2DbswFivFVN9NvjZCSujRiHylZht1UIT0SiZlnoTlQmJggHlto5SQ4PVWBvxXAsRwqmMtKiMjH8FujWEFLkCLprU45YVtMzI5ORuzT4Kf4f6WY31E7KaZH0RPkTR8nuxULai6TDA4nLD63DD7/bATWmxGiljYbmIbRuHWJOqCEVSDEA3dm3RY+OQC0E6Zfs2D7PXgvOzJZVY2SwtXLPHQ7ljxpOH15gJQtTM2HeVXBhnZlAKlSgXjEStTEIy28Ysl7vlqIu1dZyYKZMY5jG8YRcsSkSdMZEpURuy5so9UrQ08kJmyKIbZKsVlqsodW6D77WYMGKPlirnaB8wsUoZdVlPvU5+RAn4xvcvZeLmqT5kshWmPhtUlB9PSiNEWRBKGLCSMCKabiNJxpgvMDobdKjeAYfVj/m1KmIkB5UqHcEOrEUzmJ1PsOFrSJVTMMvPuGnK1E+yKmwVb5yLYW45q+pHn6GzJKeIUK9dg5VoA/Jbcp3hJ0ocZpgM6Uk2ZAnHeUKfDGLJTdOiXzMFGpkRW66loO8ax1KURkssoNq3CS+GzEQKI9LpOCEoixaZYKtBgzByj5xKoifgIkS7KIVS2D41CC+hWgI16LYwYMyYp6OPn4mq5cPKAL35uiAizMBHnwvRcGbcfftVGA8QKWoVGAi3druVdYvM1CaDFha4XB4ijRtD3RZqPAVHz4Yp2xyUMhVmFmWRltlUI1TLuB9lnNPWWVFJ9Lf8MIOXQdRiEcvkZe4T1Q3hX+5wkpEzuepioZaWUlGnvb5Fdqo68WPvH0Wvz0QSQgMSy4e6u2BlQbUTj/t8pMCZDKO2Cr3FThgqEL8KMCGLUS8PRtvMzacQ8LEDNFK6qGBqnJ0gS12KMgtJQnp7nUhnQMzXMAvMzF5Q3MpF0ir6gnJDaA2Ly1UyPkabZDD/k4FqDYmCnnJAxzZZyYZl4eoC6+18uMiYtGLn/mtx4Lqr1TvhwyurMFTWMLFnCJGaBAL7Q9bX7SeCtC04djJJR2TUK/4zsyHUiinctUFHdttEj6eKlrGiXtSuN7I4NxPDWWYQ4YAIVKXe1OPUeblHPIv+/iCu2+GBXZ9Rs1TKRq1G3WeoMLiFcFAaUZ7Ij6xVarRRvwHnlxRYbT7sn2BZasv00AqCPisZPhHLqKGGZWAzeL1uJ0zsqyxNrteTEHlcZKxVBqqFhLFTbs6cr+H7T0VhNPeqt6w99cKFjhNvv2kPiyVZkNlLxkRWRrytkBFqyepk7gfI1OS3ESYJmd0udpo1xBcMYC1SVxd42LbVzwAgLSZmn5ljupvMqGmcSKXISPMkRLkiJgdZ33w6koMK4aShroswNe5GIMDvOlkfXUZGvdxwZ2f2MNvZGT3rk6xVdP/P3439V+/FoWdfUK9jyoqMuUyWn1nRPzAKuff77PRFKMUVTE06eG7KJoeGsGglSrBfdHKfS4eJLhMG6ISRniCu3ehCPlXA2qysFxigRmaAUGDLei7FSp1lw0TCRbJh02E3ic3yWg4zS8wksw27Jr0YY/ClsgoRjGKcrLFEpJpfiqGQT6JdYe0M8znLhJ5E5MiSDV09vTiwaxzTp14lwpEUhjLIpLIkMjJ90YJ0lrKDdsoVstTJeSjM4LVkGtF4DoVKjsy1hkgyi5FhC3ZPkQ/Y48xe4OEnF9VsVX7j4zsZHTI9jzWL2kPGO81kXKl4i0WYTMquUKc0KA1kbwVjfRZqLSJhg/EmNYL7+v3sdCVFHVRjQwh8ZMQyLjgQkEEE6kRCpIHRJoU9RRErtUGuMeaJSqlsA07ClgxTvXBcj0S8zM86dVEY2r3vvZlkQcG/fO3biPEzWeNFRzJgdblwz903YWh4FEeffQxbsk/gwJ0BfP6QBQtR1ikek2dVYd7FmkgwUlm4yAYjoVh+ftDO4JGxBg8t4iJpypdpB6sTHq8GS0tz6O6XRT306HKZ1ZVOaqxT+TJrGmtVt9fIjK4hFKqhVmWQOk3Ux2TfFRm9sbD8kEGSYNkoc6bGPDiwbyuOHXuWbcipd25bzPKZzLqrwMUAXokWqHdZwx2KunRMo21nGSuQG1jYdpaelpGkhq/ZB4oFkkg9/vYLxzpO/OynbybFrfFgdsSSsqi/HTKbUNZMc5BNiv5rEyrlYmeT4jieLLOBPLFDjwAhbjWW5YnIXvNktsxG+YkIhaTExiiWRXHyxTolgsxzI7YTOn3MPLmoTJJFKJXrldSarJ8VHjNJNje9JJ/L5RaFmdOF3/q1B/DEU0/hzMmjdDCLP+uJRm9mzdSib6gPt95yM+IL1Esrz+Lu945jNmWjxKCxWTOybC9ash5WXiVScglNrm2GmQ0WtrHF54Ggm+hhZC2TGXIFul0IBsiyTTRujoxVT0auQyQnokPBRrLtRkXL/pNw2awIpSroIbLIrb3FRg0l1rZIJcN99DwXq4/oTpIgQ81LQsfAcTPIyfgVbRUKIVEG6yvc0UlCqGubeW6Z0iI/h07ZQy3utlB2NWlXUoWg3cX6S6lnB5Gjgt/73CUnfvSBgyyYDTZYywgCpUWbopxcqFCE/I6NLGTnspO5GlmkT1GsUnqMDNgId6THzF6Hy0QGaGE9oCA31gl5OiwslWA1sNOEkxrhxkJopH8JO1k+p/5Ro1sodB0z4TphrAEP3xPq/MoJmZLIzKSjRweD+OTH78WJV75HokLCxKydWaSR4qS+rJ96osB73nO3uhzqzPIyfvMj1+D4i4/AaWRJoIOazP6egJOCX67r1bCWIhQz2zxOD6IZ1idGtSx3LPVXpooUWQpdVhu0NBxtxbrKmk1Dy2/qOlwyXZF6TdZ9YCYUub+MyIgRG222hTLMbK2h3KxhIthLVGNZke+SoGyf9DOAWnSYzK0hBOuqlBc8Nlm6Wc/v0SYNZnqu1GRgVVBq8S8RUWYEWmgHkRNWslL5uZ0i7Z9llOnJfj/zX850nHjne/cT+hgdbJ3TBmafkUYlnJKklEryg8+dxQa1rJs6wludGaJpFknbmZ0lNpJG8TJ7myQ5Naa7jD1OBMwkAcyGbAlaUn6r0cXgYFYzqsOxMqFLIalxI0rVL5dWHMYmRS4jjiL94efszHS5FAWyUTvuuG03jh9/jnW3DYdNpr8b8Mrr1KrFkqprb33XTep1xiID77679+CVV59k3RRjdmaYGdokGwykCjNehL78oqhcB5UfkPATUmXhNhkHrjX02DxqhdvfRBe1YpPnAfvuZaDmqSubrFMiC/Rsg4/QKT9bKveg15n1K9E0j2uVH7zEYK+LQVqgMzRIJ2k3aj6RKKlkngFSg1XP13SwXJzOMFFk1oHbTvLG2qglH0jno7SPie1vIZyifLJSh7LtbbbHamDpIQKyMKhTGz/x+8c7Trz6+q1kOg06ro2gpU0Ra4NZU8POTUFkCHfL1HAZOjUeKTKCFHXMcMsoU9ohUwGB5SWmvlWnrvAvi4zKxeNsilFOp8g1RK/dT1jTYbJLBy9p+BodXyy3Mb1cwiqxX6tOZ2ftZbZotL04cbpJYZsjmtaoyXS4611b4TenqRFLSBYLrAvMxKgBZ87E2Bk68bYbaIAqgn392L17Cl6/Boee+BsyyAYGgx71t/TTJFhBv4W1uIVWxYgyA83iIHuuNmU9LwwzWPROO9qGArrIJBPJDAqlEqZDKcgv53pZs2TNxSbLxqCX+tjkA4wN6M2daReypkWzRnu06+rQm0aXp630qGZtLCsGIgazPE+HkVPo9QzemExnkTlN8iu9zMACUSJaYpDYoZjIfEkMZVqMXELPkGc4HSR+5gCRKAeTrTMEF0uV8A8PLXWcOLVpkI3TYc+UG06Pjo2vI8WU1eoJR4w+LWtir4cHYQRU+VoWPJYFOhyMlvloSq0TVipQWaFPfsJF1giWeawOiu2mQa7+t6DQIDJbbmzQol5hGOux05Dyu29kZjmBZTJIZsULp134H4/JcvF12JwuGsCIW/cpNGJarUGprIGZQ92a0uAHpNp+Gv/ArTdiKbyIWw/uxjBrqM6uRSH8KprZ88jKUJgs18vAa5JtivZMpFpYisv8lyb6vWImZlSc52NJcBgtzKIa/GR+RlnFyFQhmihwuGWaoaXDFilhiqyJJSLB7q06eAxBEr8yQllKC9a5oNNAXuFGvWqk9tQQ+lhWmEFDgzZ+R4eVVWGbDbL0FqbINke6e5Ap5hHKxVkja+oYrFzfbbdIHGs6MnFFHRLt3AtipGwjMjIJ8tSOf/rXHTiN8NHNx/+//b9yQ/R/Ahh6xFTn0c7uAAAAAElFTkSuQmC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 name="Group 14"/>
          <p:cNvGrpSpPr/>
          <p:nvPr/>
        </p:nvGrpSpPr>
        <p:grpSpPr>
          <a:xfrm>
            <a:off x="-1" y="5853722"/>
            <a:ext cx="12192001" cy="1004277"/>
            <a:chOff x="0" y="2667000"/>
            <a:chExt cx="12192001" cy="1524000"/>
          </a:xfrm>
        </p:grpSpPr>
        <p:pic>
          <p:nvPicPr>
            <p:cNvPr id="1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1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8" name="TextBox 7">
            <a:extLst>
              <a:ext uri="{FF2B5EF4-FFF2-40B4-BE49-F238E27FC236}">
                <a16:creationId xmlns:a16="http://schemas.microsoft.com/office/drawing/2014/main" id="{79FCC39E-2CEE-4163-A0CF-B0DA7CE0CDC4}"/>
              </a:ext>
            </a:extLst>
          </p:cNvPr>
          <p:cNvSpPr txBox="1"/>
          <p:nvPr/>
        </p:nvSpPr>
        <p:spPr>
          <a:xfrm>
            <a:off x="761920" y="2874667"/>
            <a:ext cx="2565647" cy="369332"/>
          </a:xfrm>
          <a:prstGeom prst="rect">
            <a:avLst/>
          </a:prstGeom>
          <a:noFill/>
        </p:spPr>
        <p:txBody>
          <a:bodyPr wrap="square" rtlCol="0">
            <a:spAutoFit/>
          </a:bodyPr>
          <a:lstStyle/>
          <a:p>
            <a:pPr algn="ctr"/>
            <a:r>
              <a:rPr lang="en-US" dirty="0"/>
              <a:t>Membership </a:t>
            </a:r>
          </a:p>
        </p:txBody>
      </p:sp>
      <p:sp>
        <p:nvSpPr>
          <p:cNvPr id="9" name="TextBox 8">
            <a:extLst>
              <a:ext uri="{FF2B5EF4-FFF2-40B4-BE49-F238E27FC236}">
                <a16:creationId xmlns:a16="http://schemas.microsoft.com/office/drawing/2014/main" id="{B1824960-0579-4DD4-8951-7D1C3FF7988A}"/>
              </a:ext>
            </a:extLst>
          </p:cNvPr>
          <p:cNvSpPr txBox="1"/>
          <p:nvPr/>
        </p:nvSpPr>
        <p:spPr>
          <a:xfrm>
            <a:off x="4817111" y="2882186"/>
            <a:ext cx="2565647" cy="369332"/>
          </a:xfrm>
          <a:prstGeom prst="rect">
            <a:avLst/>
          </a:prstGeom>
          <a:noFill/>
        </p:spPr>
        <p:txBody>
          <a:bodyPr wrap="square" rtlCol="0">
            <a:spAutoFit/>
          </a:bodyPr>
          <a:lstStyle/>
          <a:p>
            <a:pPr algn="ctr"/>
            <a:r>
              <a:rPr lang="en-US" dirty="0"/>
              <a:t>Major</a:t>
            </a:r>
          </a:p>
        </p:txBody>
      </p:sp>
      <p:sp>
        <p:nvSpPr>
          <p:cNvPr id="19" name="TextBox 18">
            <a:extLst>
              <a:ext uri="{FF2B5EF4-FFF2-40B4-BE49-F238E27FC236}">
                <a16:creationId xmlns:a16="http://schemas.microsoft.com/office/drawing/2014/main" id="{E9C69EDA-9B40-4D00-94E0-66EE16E1DDF7}"/>
              </a:ext>
            </a:extLst>
          </p:cNvPr>
          <p:cNvSpPr txBox="1"/>
          <p:nvPr/>
        </p:nvSpPr>
        <p:spPr>
          <a:xfrm>
            <a:off x="8872303" y="2874667"/>
            <a:ext cx="2565647" cy="369332"/>
          </a:xfrm>
          <a:prstGeom prst="rect">
            <a:avLst/>
          </a:prstGeom>
          <a:noFill/>
        </p:spPr>
        <p:txBody>
          <a:bodyPr wrap="square" rtlCol="0">
            <a:spAutoFit/>
          </a:bodyPr>
          <a:lstStyle/>
          <a:p>
            <a:pPr algn="ctr"/>
            <a:r>
              <a:rPr lang="en-US" dirty="0"/>
              <a:t>Year</a:t>
            </a:r>
          </a:p>
        </p:txBody>
      </p:sp>
      <p:pic>
        <p:nvPicPr>
          <p:cNvPr id="2058" name="Picture 10" descr="Forms response chart. Question title: Sex . Number of responses: 42 responses.">
            <a:extLst>
              <a:ext uri="{FF2B5EF4-FFF2-40B4-BE49-F238E27FC236}">
                <a16:creationId xmlns:a16="http://schemas.microsoft.com/office/drawing/2014/main" id="{3C339887-403E-440D-B6C9-C466B8D7667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26" t="23465" r="10130" b="4775"/>
          <a:stretch/>
        </p:blipFill>
        <p:spPr bwMode="auto">
          <a:xfrm>
            <a:off x="212725" y="3302492"/>
            <a:ext cx="3687795" cy="1613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60" name="Picture 12" descr="Forms response chart. Question title: Major . Number of responses: 42 responses.">
            <a:extLst>
              <a:ext uri="{FF2B5EF4-FFF2-40B4-BE49-F238E27FC236}">
                <a16:creationId xmlns:a16="http://schemas.microsoft.com/office/drawing/2014/main" id="{446BCF70-7792-47BA-94CB-751AE87939A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379" t="25023" r="8472" b="6916"/>
          <a:stretch/>
        </p:blipFill>
        <p:spPr bwMode="auto">
          <a:xfrm>
            <a:off x="4061752" y="3302492"/>
            <a:ext cx="4068494" cy="1613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2062" name="Picture 14" descr="Forms response chart. Question title: Year. Number of responses: 42 responses.">
            <a:extLst>
              <a:ext uri="{FF2B5EF4-FFF2-40B4-BE49-F238E27FC236}">
                <a16:creationId xmlns:a16="http://schemas.microsoft.com/office/drawing/2014/main" id="{6691B7A0-12B3-4076-AE09-9E7522FE24C4}"/>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096" t="26990" r="14930" b="6627"/>
          <a:stretch/>
        </p:blipFill>
        <p:spPr bwMode="auto">
          <a:xfrm>
            <a:off x="8291478" y="3302492"/>
            <a:ext cx="3687797" cy="1613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66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9497" y="4975201"/>
            <a:ext cx="7133003" cy="646331"/>
          </a:xfrm>
          <a:prstGeom prst="rect">
            <a:avLst/>
          </a:prstGeom>
          <a:noFill/>
        </p:spPr>
        <p:txBody>
          <a:bodyPr wrap="square" rtlCol="0">
            <a:spAutoFit/>
          </a:bodyPr>
          <a:lstStyle/>
          <a:p>
            <a:endParaRPr lang="en-US" dirty="0"/>
          </a:p>
          <a:p>
            <a:r>
              <a:rPr lang="en-US" dirty="0">
                <a:hlinkClick r:id="rId2"/>
              </a:rPr>
              <a:t>https://www.youtube.com/channel/UCCGet3NkAJHD2hr-q8MuCUg</a:t>
            </a:r>
            <a:endParaRPr lang="en-US" dirty="0"/>
          </a:p>
        </p:txBody>
      </p:sp>
      <p:grpSp>
        <p:nvGrpSpPr>
          <p:cNvPr id="4" name="Group 3"/>
          <p:cNvGrpSpPr/>
          <p:nvPr/>
        </p:nvGrpSpPr>
        <p:grpSpPr>
          <a:xfrm>
            <a:off x="0" y="5853723"/>
            <a:ext cx="12192001" cy="1004277"/>
            <a:chOff x="0" y="2667000"/>
            <a:chExt cx="12192001" cy="1524000"/>
          </a:xfrm>
        </p:grpSpPr>
        <p:pic>
          <p:nvPicPr>
            <p:cNvPr id="5"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7"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142270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543" y="0"/>
            <a:ext cx="10131425" cy="1456267"/>
          </a:xfrm>
        </p:spPr>
        <p:txBody>
          <a:bodyPr/>
          <a:lstStyle/>
          <a:p>
            <a: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Project Overview </a:t>
            </a:r>
          </a:p>
        </p:txBody>
      </p:sp>
      <p:sp>
        <p:nvSpPr>
          <p:cNvPr id="3" name="Content Placeholder 2"/>
          <p:cNvSpPr>
            <a:spLocks noGrp="1"/>
          </p:cNvSpPr>
          <p:nvPr>
            <p:ph idx="1"/>
          </p:nvPr>
        </p:nvSpPr>
        <p:spPr>
          <a:xfrm>
            <a:off x="921543" y="1151794"/>
            <a:ext cx="8613226" cy="3550354"/>
          </a:xfrm>
        </p:spPr>
        <p:txBody>
          <a:bodyPr>
            <a:normAutofit fontScale="92500" lnSpcReduction="10000"/>
          </a:bodyPr>
          <a:lstStyle/>
          <a:p>
            <a:pPr marL="436950" indent="-285750" defTabSz="914400">
              <a:lnSpc>
                <a:spcPct val="115000"/>
              </a:lnSpc>
              <a:spcBef>
                <a:spcPts val="0"/>
              </a:spcBef>
              <a:buClr>
                <a:srgbClr val="FFFFFF"/>
              </a:buClr>
              <a:buSzPts val="1800"/>
              <a:buFont typeface="Arial" panose="020B0604020202020204" pitchFamily="34" charset="0"/>
              <a:buChar char="•"/>
            </a:pPr>
            <a:r>
              <a:rPr lang="en-US" sz="1800"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Students for the Exploration and Development of Space (SEDS)</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Third year organization</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Design and test a hybrid rocket </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Applying rocket mechanics from last two years knowledge</a:t>
            </a:r>
          </a:p>
          <a:p>
            <a:pPr marL="436950" indent="-285750" defTabSz="914400">
              <a:lnSpc>
                <a:spcPct val="115000"/>
              </a:lnSpc>
              <a:spcBef>
                <a:spcPts val="0"/>
              </a:spcBef>
              <a:buClr>
                <a:srgbClr val="FFFFFF"/>
              </a:buClr>
              <a:buSzPts val="1800"/>
              <a:buFont typeface="Arial" panose="020B0604020202020204" pitchFamily="34" charset="0"/>
              <a:buChar char="•"/>
            </a:pPr>
            <a:r>
              <a:rPr lang="en-US" sz="1800"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Spaceport America Cup - June 2020 in Las Cruces, New Mexico</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10,000 </a:t>
            </a:r>
            <a:r>
              <a:rPr lang="en-US" b="1" kern="0" dirty="0" err="1">
                <a:ln w="9525">
                  <a:solidFill>
                    <a:schemeClr val="bg1"/>
                  </a:solidFill>
                  <a:prstDash val="solid"/>
                </a:ln>
                <a:effectLst>
                  <a:outerShdw blurRad="12700" dist="38100" dir="2700000" algn="tl" rotWithShape="0">
                    <a:schemeClr val="bg1">
                      <a:lumMod val="50000"/>
                    </a:schemeClr>
                  </a:outerShdw>
                </a:effectLst>
                <a:latin typeface="Average"/>
                <a:sym typeface="Average"/>
              </a:rPr>
              <a:t>ft</a:t>
            </a: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 altitude student researched and developed hybrid class</a:t>
            </a:r>
          </a:p>
          <a:p>
            <a:pPr marL="882650" lvl="1" indent="-285750" defTabSz="914400">
              <a:lnSpc>
                <a:spcPct val="115000"/>
              </a:lnSpc>
              <a:spcBef>
                <a:spcPts val="0"/>
              </a:spcBef>
              <a:buClr>
                <a:srgbClr val="FFFFFF"/>
              </a:buClr>
              <a:buSzPts val="1400"/>
              <a:buFont typeface="Arial" panose="020B0604020202020204" pitchFamily="34" charset="0"/>
              <a:buChar char="•"/>
            </a:pPr>
            <a:r>
              <a:rPr lang="en-US"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Target apogee 10,000 feet </a:t>
            </a:r>
          </a:p>
          <a:p>
            <a:pPr marL="436950" indent="-285750" defTabSz="914400">
              <a:lnSpc>
                <a:spcPct val="115000"/>
              </a:lnSpc>
              <a:spcBef>
                <a:spcPts val="0"/>
              </a:spcBef>
              <a:buClr>
                <a:srgbClr val="FFFFFF"/>
              </a:buClr>
              <a:buSzPts val="1800"/>
              <a:buFont typeface="Arial" panose="020B0604020202020204" pitchFamily="34" charset="0"/>
              <a:buChar char="•"/>
            </a:pPr>
            <a:r>
              <a:rPr lang="en-US" sz="1800"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Build, test, analyze, optimize</a:t>
            </a:r>
          </a:p>
          <a:p>
            <a:pPr marL="436950" indent="-285750" defTabSz="914400">
              <a:lnSpc>
                <a:spcPct val="115000"/>
              </a:lnSpc>
              <a:spcBef>
                <a:spcPts val="0"/>
              </a:spcBef>
              <a:buClr>
                <a:srgbClr val="FFFFFF"/>
              </a:buClr>
              <a:buSzPts val="1800"/>
              <a:buFont typeface="Arial" panose="020B0604020202020204" pitchFamily="34" charset="0"/>
              <a:buChar char="•"/>
            </a:pPr>
            <a:r>
              <a:rPr lang="en-US" sz="1800" b="1" kern="0" dirty="0">
                <a:ln w="9525">
                  <a:solidFill>
                    <a:schemeClr val="bg1"/>
                  </a:solidFill>
                  <a:prstDash val="solid"/>
                </a:ln>
                <a:effectLst>
                  <a:outerShdw blurRad="12700" dist="38100" dir="2700000" algn="tl" rotWithShape="0">
                    <a:schemeClr val="bg1">
                      <a:lumMod val="50000"/>
                    </a:schemeClr>
                  </a:outerShdw>
                </a:effectLst>
                <a:latin typeface="Average"/>
                <a:sym typeface="Average"/>
              </a:rPr>
              <a:t>Need people who understand manufacturing techniques as well as proficient in FEA/Solidworks</a:t>
            </a:r>
          </a:p>
          <a:p>
            <a:pPr marL="36900" indent="0">
              <a:buNone/>
            </a:pPr>
            <a:endParaRPr lang="en-US" dirty="0"/>
          </a:p>
        </p:txBody>
      </p:sp>
      <p:grpSp>
        <p:nvGrpSpPr>
          <p:cNvPr id="10" name="Group 9"/>
          <p:cNvGrpSpPr/>
          <p:nvPr/>
        </p:nvGrpSpPr>
        <p:grpSpPr>
          <a:xfrm>
            <a:off x="-1" y="5853722"/>
            <a:ext cx="12192001" cy="1004277"/>
            <a:chOff x="0" y="2667000"/>
            <a:chExt cx="12192001" cy="1524000"/>
          </a:xfrm>
        </p:grpSpPr>
        <p:pic>
          <p:nvPicPr>
            <p:cNvPr id="11" name="Picture 2" descr="Image result for starry night background"/>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13"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pic>
        <p:nvPicPr>
          <p:cNvPr id="14" name="Picture 13" descr="C:\Users\User\Desktop\UNHSEDS\Business\Organization\OutsideBoard\Companies\NasaLogo.jpg"/>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76631" y="4440200"/>
            <a:ext cx="1809750" cy="1130997"/>
          </a:xfrm>
          <a:prstGeom prst="rect">
            <a:avLst/>
          </a:prstGeom>
          <a:noFill/>
          <a:ln>
            <a:noFill/>
          </a:ln>
        </p:spPr>
      </p:pic>
      <p:pic>
        <p:nvPicPr>
          <p:cNvPr id="15" name="Picture 14" descr="C:\Users\User\Desktop\UNHSEDS\Business\Organization\OutsideBoard\Companies\OrbitalATKLogo.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2877" y="4572330"/>
            <a:ext cx="2358465" cy="866736"/>
          </a:xfrm>
          <a:prstGeom prst="rect">
            <a:avLst/>
          </a:prstGeom>
          <a:noFill/>
          <a:ln>
            <a:noFill/>
          </a:ln>
        </p:spPr>
      </p:pic>
      <p:pic>
        <p:nvPicPr>
          <p:cNvPr id="17" name="Picture 16" descr="C:\Users\User\Desktop\UNHSEDS\Business\Organization\OutsideBoard\Companies\BlueOriginLogo.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3208" y="4220379"/>
            <a:ext cx="2091561" cy="1108393"/>
          </a:xfrm>
          <a:prstGeom prst="rect">
            <a:avLst/>
          </a:prstGeom>
          <a:noFill/>
          <a:ln>
            <a:noFill/>
          </a:ln>
        </p:spPr>
      </p:pic>
      <p:pic>
        <p:nvPicPr>
          <p:cNvPr id="18" name="Picture 17" descr="C:\Users\User\Desktop\UNHSEDS\Business\Organization\OutsideBoard\Companies\RocketLabLogo.png"/>
          <p:cNvPicPr/>
          <p:nvPr/>
        </p:nvPicPr>
        <p:blipFill>
          <a:blip r:embed="rId8" cstate="print">
            <a:extLst>
              <a:ext uri="{BEBA8EAE-BF5A-486C-A8C5-ECC9F3942E4B}">
                <a14:imgProps xmlns:a14="http://schemas.microsoft.com/office/drawing/2010/main">
                  <a14:imgLayer r:embed="rId9">
                    <a14:imgEffect>
                      <a14:backgroundRemoval t="9873" b="89809" l="9083" r="90667">
                        <a14:foregroundMark x1="42250" y1="49204" x2="42250" y2="49204"/>
                        <a14:foregroundMark x1="40583" y1="46975" x2="40583" y2="46975"/>
                        <a14:foregroundMark x1="46500" y1="57166" x2="46500" y2="57166"/>
                        <a14:foregroundMark x1="47000" y1="50000" x2="47000" y2="50000"/>
                        <a14:foregroundMark x1="47167" y1="45064" x2="47167" y2="45064"/>
                        <a14:foregroundMark x1="48750" y1="49682" x2="48750" y2="49682"/>
                        <a14:foregroundMark x1="53083" y1="51274" x2="53083" y2="51274"/>
                        <a14:foregroundMark x1="61083" y1="50000" x2="61083" y2="50000"/>
                        <a14:foregroundMark x1="53833" y1="50318" x2="53833" y2="50318"/>
                        <a14:foregroundMark x1="54083" y1="50000" x2="54083" y2="50000"/>
                        <a14:foregroundMark x1="64750" y1="49682" x2="64750" y2="49682"/>
                        <a14:foregroundMark x1="70750" y1="49204" x2="70750" y2="49204"/>
                        <a14:foregroundMark x1="75250" y1="51592" x2="75250" y2="51592"/>
                        <a14:foregroundMark x1="73500" y1="50318" x2="73500" y2="50318"/>
                        <a14:foregroundMark x1="82000" y1="50955" x2="82000" y2="50955"/>
                        <a14:foregroundMark x1="87000" y1="50478" x2="87000" y2="50478"/>
                        <a14:foregroundMark x1="88083" y1="46975" x2="88083" y2="46975"/>
                        <a14:foregroundMark x1="90667" y1="48089" x2="90667" y2="48089"/>
                        <a14:foregroundMark x1="88417" y1="52070" x2="88417" y2="52070"/>
                        <a14:foregroundMark x1="57667" y1="51274" x2="57667" y2="51274"/>
                        <a14:foregroundMark x1="46750" y1="41720" x2="46750" y2="41720"/>
                        <a14:foregroundMark x1="46167" y1="38854" x2="46167" y2="38854"/>
                        <a14:foregroundMark x1="44417" y1="38057" x2="44417" y2="38057"/>
                        <a14:foregroundMark x1="41583" y1="51274" x2="41583" y2="51274"/>
                        <a14:foregroundMark x1="9083" y1="49363" x2="9083" y2="49363"/>
                      </a14:backgroundRemoval>
                    </a14:imgEffect>
                  </a14:imgLayer>
                </a14:imgProps>
              </a:ext>
              <a:ext uri="{28A0092B-C50C-407E-A947-70E740481C1C}">
                <a14:useLocalDpi xmlns:a14="http://schemas.microsoft.com/office/drawing/2010/main" val="0"/>
              </a:ext>
            </a:extLst>
          </a:blip>
          <a:srcRect/>
          <a:stretch>
            <a:fillRect/>
          </a:stretch>
        </p:blipFill>
        <p:spPr bwMode="auto">
          <a:xfrm>
            <a:off x="9771265" y="4374660"/>
            <a:ext cx="2116485" cy="1107654"/>
          </a:xfrm>
          <a:prstGeom prst="rect">
            <a:avLst/>
          </a:prstGeom>
          <a:noFill/>
          <a:ln>
            <a:noFill/>
          </a:ln>
        </p:spPr>
      </p:pic>
      <p:pic>
        <p:nvPicPr>
          <p:cNvPr id="19" name="Picture 18" descr="C:\Users\User\Desktop\UNHSEDS\Business\Organization\OutsideBoard\Companies\Virgin_Orbin_company_logo_2017.png"/>
          <p:cNvPicPr/>
          <p:nvPr/>
        </p:nvPicPr>
        <p:blipFill>
          <a:blip r:embed="rId10">
            <a:extLst>
              <a:ext uri="{BEBA8EAE-BF5A-486C-A8C5-ECC9F3942E4B}">
                <a14:imgProps xmlns:a14="http://schemas.microsoft.com/office/drawing/2010/main">
                  <a14:imgLayer r:embed="rId11">
                    <a14:imgEffect>
                      <a14:backgroundRemoval t="10000" b="90000" l="10000" r="90000">
                        <a14:foregroundMark x1="68308" y1="82353" x2="68308" y2="82353"/>
                        <a14:foregroundMark x1="59077" y1="84967" x2="59077" y2="84967"/>
                        <a14:foregroundMark x1="52923" y1="86275" x2="52923" y2="86275"/>
                        <a14:foregroundMark x1="42154" y1="83987" x2="42154" y2="83987"/>
                        <a14:foregroundMark x1="32000" y1="83987" x2="32000" y2="83987"/>
                        <a14:foregroundMark x1="51692" y1="68301" x2="51692" y2="68301"/>
                        <a14:foregroundMark x1="82769" y1="40523" x2="82769" y2="40523"/>
                        <a14:foregroundMark x1="27692" y1="68627" x2="27692" y2="68627"/>
                      </a14:backgroundRemoval>
                    </a14:imgEffect>
                  </a14:imgLayer>
                </a14:imgProps>
              </a:ext>
              <a:ext uri="{28A0092B-C50C-407E-A947-70E740481C1C}">
                <a14:useLocalDpi xmlns:a14="http://schemas.microsoft.com/office/drawing/2010/main" val="0"/>
              </a:ext>
            </a:extLst>
          </a:blip>
          <a:srcRect/>
          <a:stretch>
            <a:fillRect/>
          </a:stretch>
        </p:blipFill>
        <p:spPr bwMode="auto">
          <a:xfrm>
            <a:off x="10000567" y="2551348"/>
            <a:ext cx="1657879" cy="1560837"/>
          </a:xfrm>
          <a:prstGeom prst="rect">
            <a:avLst/>
          </a:prstGeom>
          <a:noFill/>
          <a:ln>
            <a:noFill/>
          </a:ln>
        </p:spPr>
      </p:pic>
      <p:pic>
        <p:nvPicPr>
          <p:cNvPr id="22" name="Picture 21" descr="C:\Users\User\Desktop\UNHSEDS\Business\Organization\OutsideBoard\Companies\LockheedMartinSpace.jpg"/>
          <p:cNvPicPr/>
          <p:nvPr/>
        </p:nvPicPr>
        <p:blipFill>
          <a:blip r:embed="rId12">
            <a:extLst>
              <a:ext uri="{28A0092B-C50C-407E-A947-70E740481C1C}">
                <a14:useLocalDpi xmlns:a14="http://schemas.microsoft.com/office/drawing/2010/main" val="0"/>
              </a:ext>
            </a:extLst>
          </a:blip>
          <a:srcRect/>
          <a:stretch>
            <a:fillRect/>
          </a:stretch>
        </p:blipFill>
        <p:spPr bwMode="auto">
          <a:xfrm>
            <a:off x="5056296" y="4630052"/>
            <a:ext cx="2091433" cy="941145"/>
          </a:xfrm>
          <a:prstGeom prst="rect">
            <a:avLst/>
          </a:prstGeom>
          <a:noFill/>
          <a:ln>
            <a:noFill/>
          </a:ln>
        </p:spPr>
      </p:pic>
      <p:pic>
        <p:nvPicPr>
          <p:cNvPr id="1026" name="Picture 2" descr="Related image">
            <a:extLst>
              <a:ext uri="{FF2B5EF4-FFF2-40B4-BE49-F238E27FC236}">
                <a16:creationId xmlns:a16="http://schemas.microsoft.com/office/drawing/2014/main" id="{C91CFDB2-3313-433A-A32C-D5A5EB5043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89740" y="1105092"/>
            <a:ext cx="2676287" cy="133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58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2" y="-85431"/>
            <a:ext cx="8447086" cy="1155006"/>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SpaceVision Conference</a:t>
            </a:r>
          </a:p>
        </p:txBody>
      </p:sp>
      <p:sp>
        <p:nvSpPr>
          <p:cNvPr id="3" name="Content Placeholder 2"/>
          <p:cNvSpPr>
            <a:spLocks noGrp="1"/>
          </p:cNvSpPr>
          <p:nvPr>
            <p:ph idx="1"/>
          </p:nvPr>
        </p:nvSpPr>
        <p:spPr>
          <a:xfrm>
            <a:off x="641838" y="823014"/>
            <a:ext cx="10515600" cy="1641965"/>
          </a:xfrm>
        </p:spPr>
        <p:txBody>
          <a:bodyPr>
            <a:normAutofit fontScale="92500" lnSpcReduction="20000"/>
          </a:bodyPr>
          <a:lstStyle/>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SEDS USA hosts a national conference every year called ‘SpaceVision’ where many of the various SEDS chapters congregate to network and listen to speakers. </a:t>
            </a:r>
          </a:p>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November 2019 in Arizona State University. </a:t>
            </a:r>
          </a:p>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November 2018, UNH SEDS brought 16 of its members to take part in the 2018 SpaceVision located in San Diego California.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9327" y="2644857"/>
            <a:ext cx="3582317" cy="268673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838" y="2644857"/>
            <a:ext cx="3582317" cy="2686738"/>
          </a:xfrm>
          <a:prstGeom prst="rect">
            <a:avLst/>
          </a:prstGeom>
        </p:spPr>
      </p:pic>
      <p:pic>
        <p:nvPicPr>
          <p:cNvPr id="1026" name="Picture 2" descr="https://lh4.googleusercontent.com/eS_gc0abKPn9CpGc5QcyqWV-ZPBNbsYkPZUTR9IsIpSTe7AdVZva26pVT91goznIHrc6TQ82uNc8v-oCwYJLgNpEGOPN2duQCvpl3PEljdEOLwfaWdI340FCGN-zh4ieTykXxMUVsd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6816" y="2644857"/>
            <a:ext cx="3585534" cy="268915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7"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224491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2882</TotalTime>
  <Words>444</Words>
  <Application>Microsoft Office PowerPoint</Application>
  <PresentationFormat>Widescreen</PresentationFormat>
  <Paragraphs>45</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Average</vt:lpstr>
      <vt:lpstr>Calibri</vt:lpstr>
      <vt:lpstr>Calisto MT</vt:lpstr>
      <vt:lpstr>Wingdings 2</vt:lpstr>
      <vt:lpstr>Slate</vt:lpstr>
      <vt:lpstr>UNH SEDS</vt:lpstr>
      <vt:lpstr>What is UNH SEDS?</vt:lpstr>
      <vt:lpstr>Who is UNH SEDS?</vt:lpstr>
      <vt:lpstr>PowerPoint Presentation</vt:lpstr>
      <vt:lpstr>Project Overview </vt:lpstr>
      <vt:lpstr>SpaceVision Conference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UNH SEDS</dc:title>
  <dc:creator>Nitschelm, Charlie J</dc:creator>
  <cp:lastModifiedBy>Thomas Collins</cp:lastModifiedBy>
  <cp:revision>67</cp:revision>
  <dcterms:created xsi:type="dcterms:W3CDTF">2019-04-03T21:17:49Z</dcterms:created>
  <dcterms:modified xsi:type="dcterms:W3CDTF">2019-09-25T01:58:31Z</dcterms:modified>
</cp:coreProperties>
</file>