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1/18/2020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90487" y="243657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Board roles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4179534" y="1395256"/>
            <a:ext cx="1782000" cy="420296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  <a:scene3d>
            <a:camera prst="obliqueTopLeft"/>
            <a:lightRig rig="soft" dir="t"/>
          </a:scene3d>
          <a:sp3d extrusionH="190500" prstMaterial="matte">
            <a:contourClr>
              <a:prstClr val="black">
                <a:lumMod val="50000"/>
                <a:lumOff val="50000"/>
              </a:prst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15" tIns="4715" rIns="4715" bIns="44559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Charlie Nitschelm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E0DDC-7979-4C1E-B741-9FACE317EF1B}"/>
              </a:ext>
            </a:extLst>
          </p:cNvPr>
          <p:cNvSpPr/>
          <p:nvPr/>
        </p:nvSpPr>
        <p:spPr>
          <a:xfrm>
            <a:off x="4179534" y="1778066"/>
            <a:ext cx="1782000" cy="181982"/>
          </a:xfrm>
          <a:prstGeom prst="rect">
            <a:avLst/>
          </a:prstGeom>
          <a:solidFill>
            <a:schemeClr val="tx1"/>
          </a:solidFill>
          <a:ln w="19050" cap="rnd" cmpd="sng" algn="ctr">
            <a:noFill/>
            <a:prstDash val="solid"/>
          </a:ln>
          <a:effectLst>
            <a:glow rad="254000">
              <a:schemeClr val="accent2">
                <a:satMod val="175000"/>
                <a:alpha val="10000"/>
              </a:schemeClr>
            </a:glow>
          </a:effectLst>
          <a:scene3d>
            <a:camera prst="obliqueTopLeft"/>
            <a:lightRig rig="brightRoom" dir="t"/>
          </a:scene3d>
          <a:sp3d extrusionH="889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60" tIns="4715" rIns="18860" bIns="4715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President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C3BFA00-5CFF-4812-A708-2096FD243265}"/>
              </a:ext>
            </a:extLst>
          </p:cNvPr>
          <p:cNvSpPr/>
          <p:nvPr/>
        </p:nvSpPr>
        <p:spPr>
          <a:xfrm>
            <a:off x="8180768" y="3273784"/>
            <a:ext cx="1502771" cy="420295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  <a:scene3d>
            <a:camera prst="obliqueTopLeft"/>
            <a:lightRig rig="soft" dir="t"/>
          </a:scene3d>
          <a:sp3d extrusionH="190500" prstMaterial="matte">
            <a:contourClr>
              <a:prstClr val="black">
                <a:lumMod val="50000"/>
                <a:lumOff val="50000"/>
              </a:prst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15" tIns="4715" rIns="4715" bIns="44559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Charlie Nitschelm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A9C73E7-71F4-48D4-A827-B69B02A26DCF}"/>
              </a:ext>
            </a:extLst>
          </p:cNvPr>
          <p:cNvSpPr/>
          <p:nvPr/>
        </p:nvSpPr>
        <p:spPr>
          <a:xfrm>
            <a:off x="8180768" y="3656595"/>
            <a:ext cx="1502771" cy="181982"/>
          </a:xfrm>
          <a:prstGeom prst="rect">
            <a:avLst/>
          </a:prstGeom>
          <a:solidFill>
            <a:schemeClr val="tx2"/>
          </a:solidFill>
          <a:ln w="19050" cap="rnd" cmpd="sng" algn="ctr">
            <a:noFill/>
            <a:prstDash val="solid"/>
          </a:ln>
          <a:effectLst>
            <a:glow rad="254000">
              <a:schemeClr val="accent2">
                <a:satMod val="175000"/>
                <a:alpha val="10000"/>
              </a:schemeClr>
            </a:glow>
          </a:effectLst>
          <a:scene3d>
            <a:camera prst="obliqueTopLeft"/>
            <a:lightRig rig="brightRoom" dir="t"/>
          </a:scene3d>
          <a:sp3d extrusionH="889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60" tIns="4715" rIns="18860" bIns="4715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Lead Engineer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5077" y="276804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stCxn id="116" idx="0"/>
            <a:endCxn id="19" idx="2"/>
          </p:cNvCxnSpPr>
          <p:nvPr/>
        </p:nvCxnSpPr>
        <p:spPr>
          <a:xfrm rot="5400000" flipH="1" flipV="1">
            <a:off x="2497611" y="700861"/>
            <a:ext cx="1313735" cy="3832111"/>
          </a:xfrm>
          <a:prstGeom prst="bentConnector3">
            <a:avLst>
              <a:gd name="adj1" fmla="val 20999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37041" y="415796"/>
            <a:ext cx="211200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FACB6D-FDFF-4DDB-874A-B55E47CF4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036" y="3273783"/>
            <a:ext cx="1502773" cy="564792"/>
            <a:chOff x="5016000" y="867284"/>
            <a:chExt cx="2160000" cy="68459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F7B1437-5FE7-4823-A6E3-6AD4C4B985BC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B379B19-AAD0-4DD6-A462-11EE1D1D0F82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FF000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Vice President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F9860C-8185-47F6-A576-D979FD3BB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54056" y="3273783"/>
            <a:ext cx="1502773" cy="564793"/>
            <a:chOff x="5016000" y="867283"/>
            <a:chExt cx="2160001" cy="68459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FFF805C-0528-44BA-8588-958A833750A4}"/>
                </a:ext>
              </a:extLst>
            </p:cNvPr>
            <p:cNvSpPr/>
            <p:nvPr/>
          </p:nvSpPr>
          <p:spPr>
            <a:xfrm>
              <a:off x="5016001" y="867283"/>
              <a:ext cx="2160000" cy="509449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8BFA05D-234C-4AF0-82BB-17C1475D3B59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FFC00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Safety Officer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6711A1C-AB16-4A09-9A1C-201217ED4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6034" y="3273783"/>
            <a:ext cx="1502772" cy="564792"/>
            <a:chOff x="5016000" y="867284"/>
            <a:chExt cx="2160000" cy="68459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7E2C2C-7440-4A5D-9185-8BED923F4F9D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Jeffrey Grant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EA20801-21A2-482A-ABA8-2E43CD61945C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Member at Large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D29939-BB73-42BF-BDEA-6457957E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62926" y="3273783"/>
            <a:ext cx="1502772" cy="564792"/>
            <a:chOff x="5016000" y="867284"/>
            <a:chExt cx="2160000" cy="68459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88494B6-BEB6-4D0B-B2B9-24560CED3FD3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Alice Wade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05272B4-332B-44C4-9E87-B0B689706C76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7030A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Treasurer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Connector: Elbow 148" descr="decorative element">
            <a:extLst>
              <a:ext uri="{FF2B5EF4-FFF2-40B4-BE49-F238E27FC236}">
                <a16:creationId xmlns:a16="http://schemas.microsoft.com/office/drawing/2014/main" id="{4C48521E-CF29-4155-AADD-E91A0E8A7DB8}"/>
              </a:ext>
            </a:extLst>
          </p:cNvPr>
          <p:cNvCxnSpPr>
            <a:cxnSpLocks/>
            <a:stCxn id="119" idx="0"/>
            <a:endCxn id="19" idx="2"/>
          </p:cNvCxnSpPr>
          <p:nvPr/>
        </p:nvCxnSpPr>
        <p:spPr>
          <a:xfrm rot="5400000" flipH="1" flipV="1">
            <a:off x="3481121" y="1684371"/>
            <a:ext cx="1313735" cy="1865091"/>
          </a:xfrm>
          <a:prstGeom prst="bentConnector3">
            <a:avLst>
              <a:gd name="adj1" fmla="val 20818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 descr="decorative element">
            <a:extLst>
              <a:ext uri="{FF2B5EF4-FFF2-40B4-BE49-F238E27FC236}">
                <a16:creationId xmlns:a16="http://schemas.microsoft.com/office/drawing/2014/main" id="{21B6D7E3-1DDB-4704-9DE9-8A9E01DADDEE}"/>
              </a:ext>
            </a:extLst>
          </p:cNvPr>
          <p:cNvCxnSpPr>
            <a:cxnSpLocks/>
            <a:stCxn id="122" idx="0"/>
            <a:endCxn id="19" idx="2"/>
          </p:cNvCxnSpPr>
          <p:nvPr/>
        </p:nvCxnSpPr>
        <p:spPr>
          <a:xfrm rot="16200000" flipV="1">
            <a:off x="4417110" y="2613473"/>
            <a:ext cx="1313735" cy="688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 descr="decorative element">
            <a:extLst>
              <a:ext uri="{FF2B5EF4-FFF2-40B4-BE49-F238E27FC236}">
                <a16:creationId xmlns:a16="http://schemas.microsoft.com/office/drawing/2014/main" id="{26F478F8-7597-4A32-A3A6-96284A9C6BB2}"/>
              </a:ext>
            </a:extLst>
          </p:cNvPr>
          <p:cNvCxnSpPr>
            <a:cxnSpLocks/>
            <a:stCxn id="125" idx="0"/>
            <a:endCxn id="19" idx="2"/>
          </p:cNvCxnSpPr>
          <p:nvPr/>
        </p:nvCxnSpPr>
        <p:spPr>
          <a:xfrm rot="16200000" flipV="1">
            <a:off x="5385556" y="1645027"/>
            <a:ext cx="1313735" cy="1943778"/>
          </a:xfrm>
          <a:prstGeom prst="bentConnector3">
            <a:avLst>
              <a:gd name="adj1" fmla="val 2081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 descr="decorative element">
            <a:extLst>
              <a:ext uri="{FF2B5EF4-FFF2-40B4-BE49-F238E27FC236}">
                <a16:creationId xmlns:a16="http://schemas.microsoft.com/office/drawing/2014/main" id="{766E93B9-440D-4391-9775-F136104E92A8}"/>
              </a:ext>
            </a:extLst>
          </p:cNvPr>
          <p:cNvCxnSpPr>
            <a:cxnSpLocks/>
            <a:stCxn id="127" idx="0"/>
            <a:endCxn id="19" idx="2"/>
          </p:cNvCxnSpPr>
          <p:nvPr/>
        </p:nvCxnSpPr>
        <p:spPr>
          <a:xfrm rot="16200000" flipV="1">
            <a:off x="6344476" y="686106"/>
            <a:ext cx="1313736" cy="3861620"/>
          </a:xfrm>
          <a:prstGeom prst="bentConnector3">
            <a:avLst>
              <a:gd name="adj1" fmla="val 2075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88EB14C-4E9C-4AA3-8C2A-789CE7F79234}"/>
              </a:ext>
            </a:extLst>
          </p:cNvPr>
          <p:cNvSpPr txBox="1"/>
          <p:nvPr/>
        </p:nvSpPr>
        <p:spPr>
          <a:xfrm>
            <a:off x="6078369" y="1228925"/>
            <a:ext cx="3257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Oversee the direction of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direct weekly general meetings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contact with the club advisor and SEDS USA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Leads recruitment and tabling efforts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and assist all board member activities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0720B16-DAB5-4A07-AFF3-CC96F08BCA2A}"/>
              </a:ext>
            </a:extLst>
          </p:cNvPr>
          <p:cNvSpPr txBox="1"/>
          <p:nvPr/>
        </p:nvSpPr>
        <p:spPr>
          <a:xfrm>
            <a:off x="8015260" y="3886200"/>
            <a:ext cx="1833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and oversee all engineering efforts within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Assign, manage and advise all engineering project leads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engineering timelines and project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Lead efforts for engineering succession from year-to-year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C1221FA-79E5-44F1-82C6-2DC372AB185D}"/>
              </a:ext>
            </a:extLst>
          </p:cNvPr>
          <p:cNvSpPr txBox="1"/>
          <p:nvPr/>
        </p:nvSpPr>
        <p:spPr>
          <a:xfrm>
            <a:off x="6078369" y="3886200"/>
            <a:ext cx="19728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lead finance initiatives for club and engineering use that is sustainable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Write grant applications for CEPS, UNH, SEDS,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communication with our financial account advisor keeping a live financial standing sheet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a constant line of communication with industry and academic partners via email to continue support over the years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45E2CD-EEB2-4B9D-9AF7-EDBA56EEA3F0}"/>
              </a:ext>
            </a:extLst>
          </p:cNvPr>
          <p:cNvSpPr txBox="1"/>
          <p:nvPr/>
        </p:nvSpPr>
        <p:spPr>
          <a:xfrm>
            <a:off x="4244584" y="3886200"/>
            <a:ext cx="1972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620B15-12FC-4E50-8C4B-215724B8A98A}"/>
              </a:ext>
            </a:extLst>
          </p:cNvPr>
          <p:cNvSpPr txBox="1"/>
          <p:nvPr/>
        </p:nvSpPr>
        <p:spPr>
          <a:xfrm>
            <a:off x="4204652" y="3886199"/>
            <a:ext cx="1972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Facilitate shop structure and organization for welcoming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Ensure club dynamic and leads club bonding outing and activities (during and outside club meetings)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all shop boards by communicating with the President and VP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Assist the President and other board members when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AEA51C3-C57F-4AB9-9470-0210FFAF9410}"/>
              </a:ext>
            </a:extLst>
          </p:cNvPr>
          <p:cNvSpPr txBox="1"/>
          <p:nvPr/>
        </p:nvSpPr>
        <p:spPr>
          <a:xfrm>
            <a:off x="2251815" y="3886199"/>
            <a:ext cx="19887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facilitate the safety needed for all operations within the club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contact with UNH safety officials, the chief of police, and the head of the fire department.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 safety presentation to the organization once a year inviting safety officials to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7166EB-9E2C-41B4-8DBE-8C497289EC77}"/>
              </a:ext>
            </a:extLst>
          </p:cNvPr>
          <p:cNvSpPr txBox="1"/>
          <p:nvPr/>
        </p:nvSpPr>
        <p:spPr>
          <a:xfrm>
            <a:off x="261057" y="3886199"/>
            <a:ext cx="1988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ability to assume the roles of the President when asked/needed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Assists the President with general meetings and any delegated tasks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Work closely with the Treasurer to maintain professional connections with our partners and sponsors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Maintains communication with the UNH student organization (MUB) staff to maintain organization status and overall relationship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AD4FE-5267-4953-9D66-004581AED1F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296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Board roles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2020-01-18T22:25:18Z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