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7" r:id="rId2"/>
    <p:sldId id="290" r:id="rId3"/>
    <p:sldId id="284" r:id="rId4"/>
    <p:sldId id="282" r:id="rId5"/>
    <p:sldId id="286" r:id="rId6"/>
    <p:sldId id="29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 major too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C20E7-9671-45F0-836D-53E56406B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1675" y="103707"/>
            <a:ext cx="7787054" cy="1111013"/>
          </a:xfrm>
        </p:spPr>
        <p:txBody>
          <a:bodyPr>
            <a:noAutofit/>
          </a:bodyPr>
          <a:lstStyle/>
          <a:p>
            <a:r>
              <a:rPr lang="en-U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UNH SEDS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202" y="4531735"/>
            <a:ext cx="9144000" cy="1064231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CEPS Engineering Organization</a:t>
            </a:r>
          </a:p>
          <a:p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High Power Rocketry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27" y="1472476"/>
            <a:ext cx="2764520" cy="2854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8317FE-C333-46E1-BF79-6E3564B180BA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>
              <a:extLst>
                <a:ext uri="{FF2B5EF4-FFF2-40B4-BE49-F238E27FC236}">
                  <a16:creationId xmlns:a16="http://schemas.microsoft.com/office/drawing/2014/main" id="{9AD2D256-2D68-49BC-A3D3-63C578F61C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32E8AF-52E0-46D2-99EC-A96858A5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7B49D9AB-22B0-4E86-9E84-91F8A27A2BE3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1C0C1A-12E6-4783-B550-7D58B4E490BA}"/>
              </a:ext>
            </a:extLst>
          </p:cNvPr>
          <p:cNvGrpSpPr/>
          <p:nvPr/>
        </p:nvGrpSpPr>
        <p:grpSpPr>
          <a:xfrm>
            <a:off x="2088140" y="1421485"/>
            <a:ext cx="914430" cy="2666485"/>
            <a:chOff x="18724962" y="1039766"/>
            <a:chExt cx="5935019" cy="23674596"/>
          </a:xfrm>
        </p:grpSpPr>
        <p:pic>
          <p:nvPicPr>
            <p:cNvPr id="38" name="Picture 178">
              <a:extLst>
                <a:ext uri="{FF2B5EF4-FFF2-40B4-BE49-F238E27FC236}">
                  <a16:creationId xmlns:a16="http://schemas.microsoft.com/office/drawing/2014/main" id="{D58F8726-1076-4655-A25B-9A7974B4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4962" y="1039766"/>
              <a:ext cx="5935019" cy="23038402"/>
            </a:xfrm>
            <a:prstGeom prst="rect">
              <a:avLst/>
            </a:prstGeom>
          </p:spPr>
        </p:pic>
        <p:pic>
          <p:nvPicPr>
            <p:cNvPr id="39" name="Picture 195">
              <a:extLst>
                <a:ext uri="{FF2B5EF4-FFF2-40B4-BE49-F238E27FC236}">
                  <a16:creationId xmlns:a16="http://schemas.microsoft.com/office/drawing/2014/main" id="{9DE937CD-3652-47B0-8751-AF38E41DF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674522" y="6373765"/>
              <a:ext cx="3783882" cy="2193724"/>
            </a:xfrm>
            <a:prstGeom prst="rect">
              <a:avLst/>
            </a:prstGeom>
          </p:spPr>
        </p:pic>
        <p:pic>
          <p:nvPicPr>
            <p:cNvPr id="40" name="Picture 196">
              <a:extLst>
                <a:ext uri="{FF2B5EF4-FFF2-40B4-BE49-F238E27FC236}">
                  <a16:creationId xmlns:a16="http://schemas.microsoft.com/office/drawing/2014/main" id="{8FFE11D3-F349-4227-B1D3-B687D9EEA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9893711" y="18606120"/>
              <a:ext cx="2857092" cy="6108242"/>
            </a:xfrm>
            <a:prstGeom prst="rect">
              <a:avLst/>
            </a:prstGeom>
          </p:spPr>
        </p:pic>
        <p:pic>
          <p:nvPicPr>
            <p:cNvPr id="41" name="Picture 201">
              <a:extLst>
                <a:ext uri="{FF2B5EF4-FFF2-40B4-BE49-F238E27FC236}">
                  <a16:creationId xmlns:a16="http://schemas.microsoft.com/office/drawing/2014/main" id="{866A1135-B0D4-4164-84FC-70B36763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9871475" y="10567241"/>
              <a:ext cx="2901562" cy="6039127"/>
            </a:xfrm>
            <a:prstGeom prst="rect">
              <a:avLst/>
            </a:prstGeom>
          </p:spPr>
        </p:pic>
        <p:pic>
          <p:nvPicPr>
            <p:cNvPr id="42" name="Picture 206">
              <a:extLst>
                <a:ext uri="{FF2B5EF4-FFF2-40B4-BE49-F238E27FC236}">
                  <a16:creationId xmlns:a16="http://schemas.microsoft.com/office/drawing/2014/main" id="{60BB8625-DBF6-4B3C-891E-3F54E0265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96956" y="8427468"/>
              <a:ext cx="2227768" cy="3341653"/>
            </a:xfrm>
            <a:prstGeom prst="rect">
              <a:avLst/>
            </a:prstGeom>
          </p:spPr>
        </p:pic>
        <p:pic>
          <p:nvPicPr>
            <p:cNvPr id="43" name="Picture 211">
              <a:extLst>
                <a:ext uri="{FF2B5EF4-FFF2-40B4-BE49-F238E27FC236}">
                  <a16:creationId xmlns:a16="http://schemas.microsoft.com/office/drawing/2014/main" id="{8F357000-9F3A-4359-8212-7DD6B7E0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563316" y="16685997"/>
              <a:ext cx="1747645" cy="2621465"/>
            </a:xfrm>
            <a:prstGeom prst="rect">
              <a:avLst/>
            </a:prstGeom>
          </p:spPr>
        </p:pic>
        <p:pic>
          <p:nvPicPr>
            <p:cNvPr id="44" name="Picture 212">
              <a:extLst>
                <a:ext uri="{FF2B5EF4-FFF2-40B4-BE49-F238E27FC236}">
                  <a16:creationId xmlns:a16="http://schemas.microsoft.com/office/drawing/2014/main" id="{646631DF-7F2E-42BF-BDFC-C08DF189D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815322" y="4279163"/>
              <a:ext cx="3391035" cy="226069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723BE0-A17F-4B99-B3E4-2110FAA5E1CF}"/>
              </a:ext>
            </a:extLst>
          </p:cNvPr>
          <p:cNvSpPr txBox="1"/>
          <p:nvPr/>
        </p:nvSpPr>
        <p:spPr>
          <a:xfrm>
            <a:off x="1942192" y="885196"/>
            <a:ext cx="130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One</a:t>
            </a:r>
          </a:p>
          <a:p>
            <a:r>
              <a:rPr lang="en-US" dirty="0"/>
              <a:t>2017-2018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48160C-98D6-4119-8B2E-070DE7F9BF4D}"/>
              </a:ext>
            </a:extLst>
          </p:cNvPr>
          <p:cNvSpPr txBox="1"/>
          <p:nvPr/>
        </p:nvSpPr>
        <p:spPr>
          <a:xfrm>
            <a:off x="1226013" y="4143853"/>
            <a:ext cx="26386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Rocket Building</a:t>
            </a:r>
          </a:p>
          <a:p>
            <a:pPr algn="ctr"/>
            <a:r>
              <a:rPr lang="en-US" sz="1600" dirty="0"/>
              <a:t>Simulating</a:t>
            </a:r>
          </a:p>
          <a:p>
            <a:pPr algn="ctr"/>
            <a:r>
              <a:rPr lang="en-US" sz="1600" dirty="0"/>
              <a:t>Launching</a:t>
            </a:r>
          </a:p>
          <a:p>
            <a:pPr algn="ctr"/>
            <a:r>
              <a:rPr lang="en-US" sz="1600" dirty="0"/>
              <a:t>Optimizing</a:t>
            </a:r>
          </a:p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9341FA-B6ED-4750-B111-D9D7859A99C8}"/>
              </a:ext>
            </a:extLst>
          </p:cNvPr>
          <p:cNvGrpSpPr/>
          <p:nvPr/>
        </p:nvGrpSpPr>
        <p:grpSpPr>
          <a:xfrm>
            <a:off x="4781884" y="890670"/>
            <a:ext cx="2628232" cy="4453427"/>
            <a:chOff x="4927791" y="11274993"/>
            <a:chExt cx="2628232" cy="445342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120827-8B9B-48BF-BF46-4E804FD8A113}"/>
                </a:ext>
              </a:extLst>
            </p:cNvPr>
            <p:cNvSpPr txBox="1"/>
            <p:nvPr/>
          </p:nvSpPr>
          <p:spPr>
            <a:xfrm>
              <a:off x="5673455" y="15359088"/>
              <a:ext cx="188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 Two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E03B7E-0D44-4FB2-9EAC-64A67DE3C302}"/>
                </a:ext>
              </a:extLst>
            </p:cNvPr>
            <p:cNvSpPr txBox="1"/>
            <p:nvPr/>
          </p:nvSpPr>
          <p:spPr>
            <a:xfrm>
              <a:off x="4927791" y="11274993"/>
              <a:ext cx="26282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Hybrid Engine</a:t>
              </a:r>
            </a:p>
            <a:p>
              <a:pPr algn="ctr"/>
              <a:r>
                <a:rPr lang="en-US" sz="1600" dirty="0"/>
                <a:t>Design</a:t>
              </a:r>
            </a:p>
            <a:p>
              <a:pPr algn="ctr"/>
              <a:r>
                <a:rPr lang="en-US" sz="1600" dirty="0"/>
                <a:t>Manufacture</a:t>
              </a:r>
            </a:p>
            <a:p>
              <a:pPr algn="ctr"/>
              <a:r>
                <a:rPr lang="en-US" sz="1600" dirty="0"/>
                <a:t>Test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D913C41-65E4-404A-8219-93A9C8B4719F}"/>
                </a:ext>
              </a:extLst>
            </p:cNvPr>
            <p:cNvGrpSpPr/>
            <p:nvPr/>
          </p:nvGrpSpPr>
          <p:grpSpPr>
            <a:xfrm>
              <a:off x="4927791" y="12039446"/>
              <a:ext cx="2628231" cy="3504308"/>
              <a:chOff x="4889351" y="12069651"/>
              <a:chExt cx="2628231" cy="3504308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77877130-B022-465F-81D1-D12F70956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451313" y="12507689"/>
                <a:ext cx="3504308" cy="2628231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1D87B4-8309-4002-95E7-157D6872E486}"/>
                  </a:ext>
                </a:extLst>
              </p:cNvPr>
              <p:cNvSpPr txBox="1"/>
              <p:nvPr/>
            </p:nvSpPr>
            <p:spPr>
              <a:xfrm rot="5400000">
                <a:off x="5446411" y="13571365"/>
                <a:ext cx="1603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Runaway</a:t>
                </a: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3D5665D-DF05-463D-A032-383968F409FE}"/>
              </a:ext>
            </a:extLst>
          </p:cNvPr>
          <p:cNvSpPr txBox="1"/>
          <p:nvPr/>
        </p:nvSpPr>
        <p:spPr>
          <a:xfrm>
            <a:off x="8287367" y="824763"/>
            <a:ext cx="208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Three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C2ADF2-DD46-4402-910A-86A74A68CAC3}"/>
              </a:ext>
            </a:extLst>
          </p:cNvPr>
          <p:cNvSpPr txBox="1"/>
          <p:nvPr/>
        </p:nvSpPr>
        <p:spPr>
          <a:xfrm>
            <a:off x="7262932" y="4549490"/>
            <a:ext cx="346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Hybrid Rocket</a:t>
            </a:r>
          </a:p>
          <a:p>
            <a:pPr algn="ctr"/>
            <a:r>
              <a:rPr lang="en-US" sz="1600" dirty="0"/>
              <a:t>Engine Optimization</a:t>
            </a:r>
          </a:p>
          <a:p>
            <a:pPr algn="ctr"/>
            <a:r>
              <a:rPr lang="en-US" sz="1600" dirty="0"/>
              <a:t>Rocket Integration</a:t>
            </a:r>
          </a:p>
          <a:p>
            <a:pPr algn="ctr"/>
            <a:r>
              <a:rPr lang="en-US" sz="1600" dirty="0"/>
              <a:t>Competition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61BED6D-C12A-4924-A248-244C0AE064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6217" y="2036337"/>
            <a:ext cx="3385981" cy="1711189"/>
          </a:xfrm>
          <a:prstGeom prst="rect">
            <a:avLst/>
          </a:prstGeom>
        </p:spPr>
      </p:pic>
      <p:sp>
        <p:nvSpPr>
          <p:cNvPr id="54" name="Right Arrow 24">
            <a:extLst>
              <a:ext uri="{FF2B5EF4-FFF2-40B4-BE49-F238E27FC236}">
                <a16:creationId xmlns:a16="http://schemas.microsoft.com/office/drawing/2014/main" id="{D1B0FB00-B34B-4974-A5F0-1C54F43CADC1}"/>
              </a:ext>
            </a:extLst>
          </p:cNvPr>
          <p:cNvSpPr/>
          <p:nvPr/>
        </p:nvSpPr>
        <p:spPr>
          <a:xfrm>
            <a:off x="3803010" y="2835335"/>
            <a:ext cx="1252392" cy="4703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ight Arrow 24">
            <a:extLst>
              <a:ext uri="{FF2B5EF4-FFF2-40B4-BE49-F238E27FC236}">
                <a16:creationId xmlns:a16="http://schemas.microsoft.com/office/drawing/2014/main" id="{3C7A83DD-E357-4665-914D-FB35D99ACFB6}"/>
              </a:ext>
            </a:extLst>
          </p:cNvPr>
          <p:cNvSpPr/>
          <p:nvPr/>
        </p:nvSpPr>
        <p:spPr>
          <a:xfrm>
            <a:off x="6970723" y="2797234"/>
            <a:ext cx="1169978" cy="4960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C61DD-952F-4541-A26F-8CA11F6B2F32}"/>
              </a:ext>
            </a:extLst>
          </p:cNvPr>
          <p:cNvSpPr txBox="1"/>
          <p:nvPr/>
        </p:nvSpPr>
        <p:spPr>
          <a:xfrm>
            <a:off x="158071" y="363098"/>
            <a:ext cx="308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Three Year Plan</a:t>
            </a:r>
          </a:p>
        </p:txBody>
      </p:sp>
    </p:spTree>
    <p:extLst>
      <p:ext uri="{BB962C8B-B14F-4D97-AF65-F5344CB8AC3E}">
        <p14:creationId xmlns:p14="http://schemas.microsoft.com/office/powerpoint/2010/main" val="65724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9466" y="37093"/>
            <a:ext cx="10353675" cy="969963"/>
          </a:xfrm>
        </p:spPr>
        <p:txBody>
          <a:bodyPr/>
          <a:lstStyle/>
          <a:p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Propulsion Team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32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35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3EFCDF-CD85-6045-8125-38DBBBD11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89072" y="959428"/>
            <a:ext cx="2853528" cy="45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1D5BF1-822F-9B40-B7B3-38E690C46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00" y="1007056"/>
            <a:ext cx="4025851" cy="45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8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6B2A16-EEC9-438E-9CB0-7C0B49D8E7FB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3" name="Picture 2" descr="Image result for starry night background">
              <a:extLst>
                <a:ext uri="{FF2B5EF4-FFF2-40B4-BE49-F238E27FC236}">
                  <a16:creationId xmlns:a16="http://schemas.microsoft.com/office/drawing/2014/main" id="{CBA651EE-3B3F-4E34-9BD2-4E84FF422A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7DE83D-82EC-436E-827A-0C1854482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E6170D0-C06E-49D3-8BB0-7AF28CC69D36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3AE4D19-5354-4007-A098-1BA1BC42A3B0}"/>
              </a:ext>
            </a:extLst>
          </p:cNvPr>
          <p:cNvSpPr txBox="1">
            <a:spLocks/>
          </p:cNvSpPr>
          <p:nvPr/>
        </p:nvSpPr>
        <p:spPr>
          <a:xfrm>
            <a:off x="829466" y="37093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Frame Team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F78E14-DC63-F340-826D-3FF69A81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4" y="795861"/>
            <a:ext cx="3468115" cy="24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666AB3-3E61-474A-9D3B-303A52DBEB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347" y="484061"/>
            <a:ext cx="4887566" cy="2320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54115-B92E-C048-B8F6-7A4DE9ECDD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47" y="2177144"/>
            <a:ext cx="7438781" cy="34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7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6B2A16-EEC9-438E-9CB0-7C0B49D8E7FB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3" name="Picture 2" descr="Image result for starry night background">
              <a:extLst>
                <a:ext uri="{FF2B5EF4-FFF2-40B4-BE49-F238E27FC236}">
                  <a16:creationId xmlns:a16="http://schemas.microsoft.com/office/drawing/2014/main" id="{CBA651EE-3B3F-4E34-9BD2-4E84FF422A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7DE83D-82EC-436E-827A-0C1854482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E6170D0-C06E-49D3-8BB0-7AF28CC69D36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3AE4D19-5354-4007-A098-1BA1BC42A3B0}"/>
              </a:ext>
            </a:extLst>
          </p:cNvPr>
          <p:cNvSpPr txBox="1">
            <a:spLocks/>
          </p:cNvSpPr>
          <p:nvPr/>
        </p:nvSpPr>
        <p:spPr>
          <a:xfrm>
            <a:off x="1" y="66389"/>
            <a:ext cx="12191999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Operations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A063C-190F-493A-9810-6C0CF22A8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15494" b="1522"/>
          <a:stretch/>
        </p:blipFill>
        <p:spPr>
          <a:xfrm>
            <a:off x="8714159" y="1021705"/>
            <a:ext cx="3270727" cy="1881752"/>
          </a:xfrm>
          <a:prstGeom prst="rect">
            <a:avLst/>
          </a:prstGeom>
        </p:spPr>
      </p:pic>
      <p:pic>
        <p:nvPicPr>
          <p:cNvPr id="9" name="Picture 2" descr="Image result for mobile mission control">
            <a:extLst>
              <a:ext uri="{FF2B5EF4-FFF2-40B4-BE49-F238E27FC236}">
                <a16:creationId xmlns:a16="http://schemas.microsoft.com/office/drawing/2014/main" id="{FF49BDC5-9A7A-48A6-991B-7904144A0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159" y="2888809"/>
            <a:ext cx="2831943" cy="188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4D57F-76AB-4F00-91E2-7D3150A5E9B3}"/>
              </a:ext>
            </a:extLst>
          </p:cNvPr>
          <p:cNvSpPr txBox="1"/>
          <p:nvPr/>
        </p:nvSpPr>
        <p:spPr>
          <a:xfrm>
            <a:off x="479394" y="1340528"/>
            <a:ext cx="8027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charge of all Spaceport coordination and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Engineering integration and systems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Responsible for coordinating tests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Aid in all engineering-related activities</a:t>
            </a:r>
          </a:p>
        </p:txBody>
      </p:sp>
    </p:spTree>
    <p:extLst>
      <p:ext uri="{BB962C8B-B14F-4D97-AF65-F5344CB8AC3E}">
        <p14:creationId xmlns:p14="http://schemas.microsoft.com/office/powerpoint/2010/main" val="418175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20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22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494BD4-6787-3645-A0D7-CE6ABF9A22A4}"/>
              </a:ext>
            </a:extLst>
          </p:cNvPr>
          <p:cNvSpPr txBox="1"/>
          <p:nvPr/>
        </p:nvSpPr>
        <p:spPr>
          <a:xfrm>
            <a:off x="386441" y="226028"/>
            <a:ext cx="1141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How Can You Help?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2DDCD-BADC-344B-83BB-5DBEBFF2BB51}"/>
              </a:ext>
            </a:extLst>
          </p:cNvPr>
          <p:cNvSpPr txBox="1"/>
          <p:nvPr/>
        </p:nvSpPr>
        <p:spPr>
          <a:xfrm>
            <a:off x="163286" y="1240971"/>
            <a:ext cx="11832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Looking for students who’d be willing to help with CAD modeling of rocket components in frame, propulsion, and other needs that come 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Students interested in learning SolidWorks CAD, FEA, and </a:t>
            </a:r>
            <a:r>
              <a:rPr lang="en-US" sz="2000" dirty="0" err="1"/>
              <a:t>FlowSimulation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Integrate into one of our teams, given a modeling project to complete and aid our senior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Good experience to integrate into a team as a freshman.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interested, contact me at sgj1001@wildcats.unh.edu (Silas Johnson – Mechanical Engineering Project Manager)</a:t>
            </a:r>
          </a:p>
        </p:txBody>
      </p:sp>
      <p:pic>
        <p:nvPicPr>
          <p:cNvPr id="8" name="Picture 4" descr="Image result for instagram">
            <a:extLst>
              <a:ext uri="{FF2B5EF4-FFF2-40B4-BE49-F238E27FC236}">
                <a16:creationId xmlns:a16="http://schemas.microsoft.com/office/drawing/2014/main" id="{48E054CF-E244-FC4F-8B82-2D38DB31F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0" y="4322052"/>
            <a:ext cx="1400820" cy="14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63353-A961-2F40-9473-AC183CD86E9D}"/>
              </a:ext>
            </a:extLst>
          </p:cNvPr>
          <p:cNvSpPr txBox="1"/>
          <p:nvPr/>
        </p:nvSpPr>
        <p:spPr>
          <a:xfrm>
            <a:off x="1959246" y="4855029"/>
            <a:ext cx="14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unhseds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801288-F2A7-924D-8677-05C4C67616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75" y="3878609"/>
            <a:ext cx="2478596" cy="1858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F583A2-8FC5-BC42-B779-F2218D3976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19" y="3878610"/>
            <a:ext cx="2478595" cy="18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22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2777</TotalTime>
  <Words>238</Words>
  <Application>Microsoft Macintosh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Wingdings 2</vt:lpstr>
      <vt:lpstr>Slate</vt:lpstr>
      <vt:lpstr>UNH SEDS</vt:lpstr>
      <vt:lpstr>PowerPoint Presentation</vt:lpstr>
      <vt:lpstr>Propulsion Team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Johnson, Silas G</cp:lastModifiedBy>
  <cp:revision>63</cp:revision>
  <dcterms:created xsi:type="dcterms:W3CDTF">2019-04-03T21:17:49Z</dcterms:created>
  <dcterms:modified xsi:type="dcterms:W3CDTF">2019-10-25T14:57:28Z</dcterms:modified>
</cp:coreProperties>
</file>