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9"/>
  </p:notesMasterIdLst>
  <p:handoutMasterIdLst>
    <p:handoutMasterId r:id="rId10"/>
  </p:handoutMasterIdLst>
  <p:sldIdLst>
    <p:sldId id="261" r:id="rId5"/>
    <p:sldId id="262" r:id="rId6"/>
    <p:sldId id="263" r:id="rId7"/>
    <p:sldId id="264" r:id="rId8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6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1/21/2020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285639" y="681271"/>
            <a:ext cx="2885686" cy="396350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chemeClr val="tx2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69863" y="681271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931028" y="1695917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931028" y="2464282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test-proven rocket engine gimbal system (2 year plan)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931028" y="3992730"/>
            <a:ext cx="2695259" cy="5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931027" y="4756394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931026" y="5520061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931028" y="3229064"/>
            <a:ext cx="2695259" cy="549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3910323" y="2049889"/>
            <a:ext cx="3090705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seamless propulsion assembly with autonomous, real-time control (2021)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033996" y="5118678"/>
            <a:ext cx="2917423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7627464" y="3427579"/>
            <a:ext cx="2092241" cy="70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80" dirty="0"/>
              <a:t>New Hampshire’s first Hybrid Rocket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cxnSpLocks/>
            <a:stCxn id="3" idx="3"/>
            <a:endCxn id="91" idx="1"/>
          </p:cNvCxnSpPr>
          <p:nvPr/>
        </p:nvCxnSpPr>
        <p:spPr>
          <a:xfrm>
            <a:off x="3626287" y="1970608"/>
            <a:ext cx="284036" cy="35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626287" y="2324580"/>
            <a:ext cx="284036" cy="41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626287" y="2324580"/>
            <a:ext cx="284036" cy="117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626287" y="2324580"/>
            <a:ext cx="284036" cy="194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626286" y="2324580"/>
            <a:ext cx="284037" cy="2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626285" y="5393369"/>
            <a:ext cx="407711" cy="4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626286" y="5031085"/>
            <a:ext cx="407710" cy="362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626287" y="4267421"/>
            <a:ext cx="407709" cy="11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626287" y="3503755"/>
            <a:ext cx="407709" cy="18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001028" y="2324580"/>
            <a:ext cx="626436" cy="145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6951419" y="3778445"/>
            <a:ext cx="676045" cy="161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626287" y="3503755"/>
            <a:ext cx="4001177" cy="27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626287" y="3778445"/>
            <a:ext cx="4001177" cy="4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458624" y="4083986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458624" y="3319045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291040" y="6533057"/>
            <a:ext cx="6329272" cy="218566"/>
            <a:chOff x="693588" y="6385235"/>
            <a:chExt cx="2930464" cy="108000"/>
          </a:xfrm>
        </p:grpSpPr>
        <p:sp>
          <p:nvSpPr>
            <p:cNvPr id="40" name="Rectangle 39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468866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43" name="Rectangle 42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611620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44" name="Rectangle 43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2994703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256676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399424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48" name="Rectangle 47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13745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50094" y="272800"/>
            <a:ext cx="3914248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SECTION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6919" y="1737629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47599" y="1737629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7165" y="1737629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3443" y="1737629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1882670" y="2222367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13009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30189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65783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610642" y="164594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35433" y="630322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0976" y="1050619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729932" y="-281961"/>
            <a:ext cx="524409" cy="3331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13009" y="1389739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217433" y="1383450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1902000" y="1121537"/>
            <a:ext cx="3424435" cy="26191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1894675" y="1389739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542744" y="6924828"/>
            <a:ext cx="7908552" cy="218566"/>
            <a:chOff x="519002" y="6385235"/>
            <a:chExt cx="3661670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677094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19002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659941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819848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551326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69407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36871" y="444938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9821" y="2519282"/>
            <a:ext cx="2624358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test and optimize a working Hybrid Rocket Engine, Runaway.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Manufacture, test and optimize and repeat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and test a small-scale thrust vectoring system with COTS engines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test with a stable rocket, unstable rocket, and a quadcopter drop test mid-air, and landing attempts.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manufacture and test a hybrid gimbal system to integrate with Runaway (2 year program)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5122" y="2528379"/>
            <a:ext cx="2087069" cy="261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every engineering team to design the best rocket frame and internal structures needed for flight including the propulsion, avionics, recovery and payload modules.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 the components with a well-thought out integration system for all systems with live debugging on the field ability.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6241" y="2521758"/>
            <a:ext cx="2470301" cy="313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the electrical system to power the navigation and control of the rocket.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work closely with the gimbal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rocket has optimum performance during testing and launch (pulling one ‘Remove Before Flight’ and turning all systems on in the rocket.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Design, build and test a payload to conduct scientific research (this is totally open)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full-proof recovery system for apogee for the payload deployment and main rocket recovery.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6105" y="2524520"/>
            <a:ext cx="1975095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all teams above to design, manufacture and build test equipment, procedures and plans for all testing being done.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the project to secure an area for SEDS to base all testing on, including the development of the mobile mission control bunker.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major sub-projects as they arise.</a:t>
            </a:r>
          </a:p>
        </p:txBody>
      </p:sp>
    </p:spTree>
    <p:extLst>
      <p:ext uri="{BB962C8B-B14F-4D97-AF65-F5344CB8AC3E}">
        <p14:creationId xmlns:p14="http://schemas.microsoft.com/office/powerpoint/2010/main" val="359683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541787" y="547930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roles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br>
              <a:rPr lang="en-US" sz="1485" dirty="0">
                <a:solidFill>
                  <a:srgbClr val="18276C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8 ME, 4 EE, 2 CS, 1 PE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96027" y="2220308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3975" y="2220308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8966" y="4170316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4616" y="2220308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44629" y="2220308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61778" y="2705046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79385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79348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09023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61828" y="212862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2884" y="1113001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8427" y="1533298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44251" y="663850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79385" y="1872418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094884" y="1866129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73784" y="1632460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73783" y="1872418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006832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354" y="3021252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9463" y="3599955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3158" y="3021252"/>
            <a:ext cx="1143899" cy="449136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3171" y="3021252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0370" y="2929569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599386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825554" y="6389409"/>
            <a:ext cx="6815039" cy="218566"/>
            <a:chOff x="693588" y="6385235"/>
            <a:chExt cx="3155374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786391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9291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1961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6236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91135" y="764960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01" y="4739642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738" y="2830014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2997957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ME, Not SP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866" y="3599386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4169090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927" y="652618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796563" y="2918422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596" y="3603896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15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142430" y="437472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</a:t>
            </a: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310" dirty="0">
                <a:solidFill>
                  <a:schemeClr val="tx2"/>
                </a:solidFill>
              </a:rPr>
              <a:t>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05552" y="1524983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Sr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3500" y="1524983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Sr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8491" y="3474991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141" y="1524983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Sr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4154" y="1524983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Sr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71303" y="2009721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88910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88873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18548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71353" y="143330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2409" y="417676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7952" y="837973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53776" y="-31475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88910" y="1177093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104409" y="1170804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83309" y="937135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83308" y="1177093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311507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2325927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88" y="2904630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31" y="2325927"/>
            <a:ext cx="1132358" cy="449136"/>
            <a:chOff x="8006271" y="3090121"/>
            <a:chExt cx="137255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06271" y="3526528"/>
              <a:ext cx="1367999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2696" y="2325927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9895" y="2234244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904061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8198889" y="398707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0026" y="4044317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4263" y="2134689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2302632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Sr ME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2391" y="2904061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3473765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6452" y="-42707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806088" y="222309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5121" y="2908571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CECE9EA-D2BE-4144-BFE6-E228ADD8E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5538" y="3467776"/>
            <a:ext cx="1143942" cy="449136"/>
            <a:chOff x="2810778" y="3090121"/>
            <a:chExt cx="1386596" cy="54440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0538EA-90EF-483E-A267-770305D748E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Grace Johnston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4079660-8D93-4FBC-A8C7-6BF50B50AE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4C668B-95A2-483F-8EDD-8A78299F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3467775"/>
            <a:ext cx="1145357" cy="449133"/>
            <a:chOff x="4544128" y="3090124"/>
            <a:chExt cx="1388312" cy="5444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380792-0C82-427E-A806-4CFBCB3177BD}"/>
                </a:ext>
              </a:extLst>
            </p:cNvPr>
            <p:cNvSpPr/>
            <p:nvPr/>
          </p:nvSpPr>
          <p:spPr>
            <a:xfrm>
              <a:off x="4544128" y="3090124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 err="1">
                  <a:solidFill>
                    <a:schemeClr val="tx1"/>
                  </a:solidFill>
                </a:rPr>
                <a:t>Sohani</a:t>
              </a:r>
              <a:r>
                <a:rPr lang="en-US" sz="907" dirty="0">
                  <a:solidFill>
                    <a:schemeClr val="tx1"/>
                  </a:solidFill>
                </a:rPr>
                <a:t> </a:t>
              </a:r>
              <a:r>
                <a:rPr lang="en-US" sz="907" dirty="0" err="1">
                  <a:solidFill>
                    <a:schemeClr val="tx1"/>
                  </a:solidFill>
                </a:rPr>
                <a:t>Demian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88868F5-DA78-4D09-9B33-FCA57C380E3D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5491047-5B41-44A1-B7AF-C3C064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042557"/>
            <a:ext cx="1143942" cy="449136"/>
            <a:chOff x="2810778" y="3090121"/>
            <a:chExt cx="1386596" cy="54440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6D9FEE-CD3C-4D48-9C44-63F3C11DED0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err="1">
                  <a:solidFill>
                    <a:prstClr val="black"/>
                  </a:solidFill>
                </a:rPr>
                <a:t>Devony</a:t>
              </a:r>
              <a:r>
                <a:rPr lang="en-US" sz="990" dirty="0">
                  <a:solidFill>
                    <a:prstClr val="black"/>
                  </a:solidFill>
                </a:rPr>
                <a:t> Whiting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A0D3862-D82E-490B-AFD6-8377B2780CB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8A05EB7-7176-4AD5-AC01-C0848AD1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635111"/>
            <a:ext cx="1143942" cy="449136"/>
            <a:chOff x="2810778" y="3090121"/>
            <a:chExt cx="1386596" cy="5444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828C291-BFA2-43AE-9532-341689D1713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Derek Goulet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4D997A8-3884-4EB3-8E34-15BA28A21BB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Sophomore ME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D28FF6-412C-4891-B425-FF41ABFE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112" y="4033682"/>
            <a:ext cx="1143942" cy="449136"/>
            <a:chOff x="2810778" y="3090121"/>
            <a:chExt cx="1386596" cy="54440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3315950-1512-4079-8F08-EB8E450F4678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Jake </a:t>
              </a:r>
              <a:r>
                <a:rPr lang="en-US" sz="990" dirty="0" err="1">
                  <a:solidFill>
                    <a:prstClr val="black"/>
                  </a:solidFill>
                </a:rPr>
                <a:t>Raum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421827F-2FAE-4755-ABDE-FECB91EA63F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BBD6ED-3A14-4463-9A95-E19479D2F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1439" y="4635108"/>
            <a:ext cx="1143943" cy="449138"/>
            <a:chOff x="2810778" y="3090121"/>
            <a:chExt cx="1386598" cy="54441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A0CFA86-2E98-475A-9BEE-F5D39F99CFEA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Jared </a:t>
              </a:r>
              <a:r>
                <a:rPr lang="en-US" sz="990" dirty="0" err="1">
                  <a:solidFill>
                    <a:prstClr val="black"/>
                  </a:solidFill>
                </a:rPr>
                <a:t>Larivere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BECC75A-0BA8-4297-B134-FEC38EE50C0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cxnSp>
        <p:nvCxnSpPr>
          <p:cNvPr id="132" name="Connector: Elbow 95" descr="decorative element">
            <a:extLst>
              <a:ext uri="{FF2B5EF4-FFF2-40B4-BE49-F238E27FC236}">
                <a16:creationId xmlns:a16="http://schemas.microsoft.com/office/drawing/2014/main" id="{AC5F9F9A-5EE8-42B2-858F-8B5F66419E25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2825138" y="395414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B71CB1-B2B2-43AF-99BE-9E4397173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4588" y="5198826"/>
            <a:ext cx="1143942" cy="449136"/>
            <a:chOff x="2810778" y="3090121"/>
            <a:chExt cx="1386596" cy="54440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492C786-8AB2-4F76-943A-F6286B8DCF9C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Dylan </a:t>
              </a:r>
              <a:r>
                <a:rPr lang="en-US" sz="990" dirty="0" err="1">
                  <a:solidFill>
                    <a:prstClr val="black"/>
                  </a:solidFill>
                </a:rPr>
                <a:t>Parmentier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BD97032-5DA7-40B1-BCFE-0345E63E914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2FF9E8-9507-4B04-8845-ABA4D296D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142" y="4640711"/>
            <a:ext cx="1145358" cy="449136"/>
            <a:chOff x="4544127" y="3090121"/>
            <a:chExt cx="1388313" cy="5444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06DBB93-D090-4170-8B4E-86095CEB207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Max Carpenter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0DC668-8ABD-497B-AB72-C44D42F7038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2D4B0E5-AD49-4D1A-B891-222D618C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2302" y="5187495"/>
            <a:ext cx="1145358" cy="449136"/>
            <a:chOff x="4544127" y="3090121"/>
            <a:chExt cx="1388313" cy="5444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C32136-EEA7-45A0-B1CE-8BACF54BFEB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Grant Arnold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7A500DF-2E8B-471E-89B9-E470EE68924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C2BCAB0-F161-4867-B9BB-AA390646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48" y="6312949"/>
            <a:ext cx="1146432" cy="449136"/>
            <a:chOff x="6277476" y="3090121"/>
            <a:chExt cx="1389615" cy="54440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0DB58A3-F67C-420D-9944-806DDCAD243C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Coleman Stoleburg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85ECD7A-9CFC-4169-94CA-C48ADEB76FDC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cxnSp>
        <p:nvCxnSpPr>
          <p:cNvPr id="149" name="Straight Connector 148" descr="decorative element">
            <a:extLst>
              <a:ext uri="{FF2B5EF4-FFF2-40B4-BE49-F238E27FC236}">
                <a16:creationId xmlns:a16="http://schemas.microsoft.com/office/drawing/2014/main" id="{16E81B63-41DC-475A-A207-12EEA9D86FA1}"/>
              </a:ext>
            </a:extLst>
          </p:cNvPr>
          <p:cNvCxnSpPr/>
          <p:nvPr/>
        </p:nvCxnSpPr>
        <p:spPr>
          <a:xfrm>
            <a:off x="6180930" y="4252939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AC0C4-3BAD-43B8-AA3B-53A646EF2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1045" y="5742588"/>
            <a:ext cx="1160149" cy="449136"/>
            <a:chOff x="6260850" y="3090121"/>
            <a:chExt cx="1406241" cy="54440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4941E4-D71B-4D59-AD95-DA200DDA94CC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Philip Deo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E924AF8-8C9F-4D58-AE5E-A22AB1782A6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2FDC1E-7E63-4B03-A3EF-9F8E8A488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740" y="5163885"/>
            <a:ext cx="1143899" cy="449136"/>
            <a:chOff x="8010825" y="3090121"/>
            <a:chExt cx="1386544" cy="544407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1DB509E-6E29-4837-A404-3E2A2AB55C6A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Emilie Leavitt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CCB6FB5-4E83-4823-9BD9-43CE2378681D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D200563-793E-4ED9-AA71-796719CA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0763" y="2920056"/>
            <a:ext cx="1144735" cy="449136"/>
            <a:chOff x="9744174" y="3090121"/>
            <a:chExt cx="1387558" cy="54440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A4631EF-51B5-49FE-9436-1A1A79458EE5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Jeffrey Grant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B1A833F-2C91-4B97-812C-1E6E091564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81" name="Oval 180" descr="decorative element">
            <a:extLst>
              <a:ext uri="{FF2B5EF4-FFF2-40B4-BE49-F238E27FC236}">
                <a16:creationId xmlns:a16="http://schemas.microsoft.com/office/drawing/2014/main" id="{DC8C58E8-C66A-4ABF-88E7-60313CBDF0B9}"/>
              </a:ext>
            </a:extLst>
          </p:cNvPr>
          <p:cNvSpPr/>
          <p:nvPr/>
        </p:nvSpPr>
        <p:spPr>
          <a:xfrm>
            <a:off x="7571353" y="279741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D4DE9F9-2DB4-4772-BBBF-82E68840D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931" y="3496703"/>
            <a:ext cx="1144735" cy="449136"/>
            <a:chOff x="9744174" y="3090121"/>
            <a:chExt cx="1387558" cy="544407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10301C6-CE90-4C5E-BA91-2662CC11D1C1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Gabe Hannon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B00B00C-BA7E-4C93-8A36-BB34F6026C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</a:t>
              </a:r>
            </a:p>
          </p:txBody>
        </p:sp>
      </p:grpSp>
      <p:sp>
        <p:nvSpPr>
          <p:cNvPr id="185" name="Oval 184" descr="decorative element">
            <a:extLst>
              <a:ext uri="{FF2B5EF4-FFF2-40B4-BE49-F238E27FC236}">
                <a16:creationId xmlns:a16="http://schemas.microsoft.com/office/drawing/2014/main" id="{65947326-3B43-42B5-8D25-8A0EBBFA1221}"/>
              </a:ext>
            </a:extLst>
          </p:cNvPr>
          <p:cNvSpPr/>
          <p:nvPr/>
        </p:nvSpPr>
        <p:spPr>
          <a:xfrm>
            <a:off x="7584130" y="341454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E9FB7F8-5181-4E8D-8DE4-8A82CF53E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4998" y="4071782"/>
            <a:ext cx="1144735" cy="449136"/>
            <a:chOff x="9744174" y="3090121"/>
            <a:chExt cx="1387558" cy="544407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3E340D-7F5C-43E1-8724-8FD1B39B8E2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Hunter Sansoucie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0B5F3A7-1A42-4815-A0A5-D9A4A13C85A5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93" name="Oval 192" descr="decorative element">
            <a:extLst>
              <a:ext uri="{FF2B5EF4-FFF2-40B4-BE49-F238E27FC236}">
                <a16:creationId xmlns:a16="http://schemas.microsoft.com/office/drawing/2014/main" id="{731BB869-C7BC-441A-B0BF-21166E6B200B}"/>
              </a:ext>
            </a:extLst>
          </p:cNvPr>
          <p:cNvSpPr/>
          <p:nvPr/>
        </p:nvSpPr>
        <p:spPr>
          <a:xfrm>
            <a:off x="7575588" y="395866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21AB9D2-B977-4D92-B767-70BDD8F0D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7875" y="4613310"/>
            <a:ext cx="1154260" cy="449138"/>
            <a:chOff x="9744174" y="3090121"/>
            <a:chExt cx="1399103" cy="544410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3A5EF1E-D6A8-40A9-A040-E61690D7C1FE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Jessica Roberts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746B2B7-A875-41F1-BDA1-65D43C0D6B7A}"/>
                </a:ext>
              </a:extLst>
            </p:cNvPr>
            <p:cNvSpPr/>
            <p:nvPr/>
          </p:nvSpPr>
          <p:spPr>
            <a:xfrm>
              <a:off x="9775277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Physics</a:t>
              </a:r>
            </a:p>
          </p:txBody>
        </p:sp>
      </p:grpSp>
      <p:sp>
        <p:nvSpPr>
          <p:cNvPr id="205" name="Oval 204" descr="decorative element">
            <a:extLst>
              <a:ext uri="{FF2B5EF4-FFF2-40B4-BE49-F238E27FC236}">
                <a16:creationId xmlns:a16="http://schemas.microsoft.com/office/drawing/2014/main" id="{72274363-6520-4C30-922C-B5824A28F21C}"/>
              </a:ext>
            </a:extLst>
          </p:cNvPr>
          <p:cNvSpPr/>
          <p:nvPr/>
        </p:nvSpPr>
        <p:spPr>
          <a:xfrm>
            <a:off x="7585071" y="453115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AE9622E-8114-4B96-9D08-8ADD40116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5939" y="5169342"/>
            <a:ext cx="1144735" cy="449136"/>
            <a:chOff x="9744174" y="3090121"/>
            <a:chExt cx="1387558" cy="544407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FD9A437-E376-4569-8E6A-EF08D479B510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Elena Chan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3A601CE-5DC9-4DAC-8B21-CCA88E1F47BF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209" name="Oval 208" descr="decorative element">
            <a:extLst>
              <a:ext uri="{FF2B5EF4-FFF2-40B4-BE49-F238E27FC236}">
                <a16:creationId xmlns:a16="http://schemas.microsoft.com/office/drawing/2014/main" id="{E74C63DC-A76C-41BD-B65F-18D20211ABAD}"/>
              </a:ext>
            </a:extLst>
          </p:cNvPr>
          <p:cNvSpPr/>
          <p:nvPr/>
        </p:nvSpPr>
        <p:spPr>
          <a:xfrm>
            <a:off x="7576529" y="5065751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9E70DE6-6941-4B05-A079-07341D300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5740335"/>
            <a:ext cx="1143942" cy="449136"/>
            <a:chOff x="2810778" y="3090121"/>
            <a:chExt cx="1386596" cy="544407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8AC5213-27A4-41BF-8150-23F3A3A145B3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Will Macdonald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FECA806-9D8A-4C5A-BD62-4D16730B16AE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DA8C44A-7290-42E1-B7FB-58B6D0443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76222" y="6304050"/>
            <a:ext cx="1143942" cy="449136"/>
            <a:chOff x="2810778" y="3090121"/>
            <a:chExt cx="1386596" cy="54440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C81C3EE-D869-400C-86AB-8CC2C140862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Ian Bresnahan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3770E6E-8003-448A-AA4A-4A5CDE37335A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Math/Chem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BFBD4A9-C9CF-4B7C-9E1F-BECA41F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1942" y="4049196"/>
            <a:ext cx="1145358" cy="449136"/>
            <a:chOff x="4544127" y="3090121"/>
            <a:chExt cx="1388313" cy="544407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E8D6190-A6CC-4952-9903-C98155A8690B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Alice Wade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B49F249-A599-4E32-91A4-373947284FC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CAF16E6-E512-4CC9-98E5-11768ECAA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3192" y="4583821"/>
            <a:ext cx="1143899" cy="449136"/>
            <a:chOff x="8010825" y="3090121"/>
            <a:chExt cx="1386544" cy="544407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7DCF99A-3BD5-4FE9-B0F3-806E6A678A49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Matt Dodge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2119599-0BA5-4E22-A2DA-0BE2DF4B8CB7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EE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7FFDF94-3A5F-4BE5-949A-D15CACE1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5198824"/>
            <a:ext cx="1143943" cy="449138"/>
            <a:chOff x="2810778" y="3090121"/>
            <a:chExt cx="1386598" cy="54441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EE66037-913F-4340-A521-E40241CEA989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1FF9E2B-367C-4AD6-ACE5-30A14E1E613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F36D15F-DE68-4712-817A-5FD0AE28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5611" y="5750710"/>
            <a:ext cx="1144735" cy="449136"/>
            <a:chOff x="9744174" y="3090121"/>
            <a:chExt cx="1387558" cy="544407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F7757AC-3526-4017-BB89-504595072A5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E1FE52A-03E2-4C6D-BBDE-8FBBAE6428A7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AABB806-F138-4E7B-9385-414B9BF10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6845559"/>
            <a:ext cx="1143942" cy="449136"/>
            <a:chOff x="2810778" y="3090121"/>
            <a:chExt cx="1386596" cy="544407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1EC77A4-7882-44A8-83B7-077AC27AE56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58E3020-764B-46E0-A619-7EFADEB138B6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4A998A8-077B-4D42-B6AE-DCB4B2BEB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3749" y="5732550"/>
            <a:ext cx="1145358" cy="449136"/>
            <a:chOff x="4544127" y="3090121"/>
            <a:chExt cx="1388313" cy="54440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E4EFA47-75E0-464B-8B9B-7DE6722F738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D34F84B-6E12-41BA-AFED-7A719937D2F3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FBD571D-A622-4646-80F0-32FBBAC09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1199" y="6835770"/>
            <a:ext cx="1146432" cy="449136"/>
            <a:chOff x="6277476" y="3090121"/>
            <a:chExt cx="1389615" cy="544407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B6AEF88-C5B1-42A2-91AF-D47F52AB0C76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3C9267C-19EC-466C-8A6C-4EC1681C80DA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F845E6C-C30D-4C66-AFE4-43F1BF774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3749" y="6304769"/>
            <a:ext cx="1145358" cy="449136"/>
            <a:chOff x="4544127" y="3090121"/>
            <a:chExt cx="1388313" cy="54440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B7EAAD9-3F69-4E94-912A-F03E0B0EF15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428692E-2621-42A7-84FA-269E699422D3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3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654</Words>
  <Application>Microsoft Office PowerPoint</Application>
  <PresentationFormat>Custom</PresentationFormat>
  <Paragraphs>172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Engineering goals 2019-2020</vt:lpstr>
      <vt:lpstr>Engineering SECTION GOALS 2019-2020 Senior Design</vt:lpstr>
      <vt:lpstr>Engineering roles 2019-2020 Senior Design 8 ME, 4 EE, 2 CS, 1 PE</vt:lpstr>
      <vt:lpstr>Engineering roles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2020-01-21T19:19:28Z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