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8/26/2019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93" y="4644474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3" y="4679985"/>
            <a:ext cx="3314700" cy="952499"/>
          </a:xfrm>
          <a:prstGeom prst="rect">
            <a:avLst/>
          </a:prstGeom>
        </p:spPr>
      </p:pic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roles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rgbClr val="18276C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78594" y="219620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611943" y="2196201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45292" y="2196201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078641" y="219620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VP Payload/Recovery</a:t>
              </a: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11990" y="219620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Silas Johnson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2564352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297290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030228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7763166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9496106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9438899" y="208507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927203" y="854011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Chief Technical Officer</a:t>
              </a:r>
              <a:endParaRPr lang="en-US" sz="10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64223" y="1363462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433832" y="22795"/>
            <a:ext cx="635647" cy="348890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08733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 descr="decorative element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</p:cNvCxnSpPr>
          <p:nvPr/>
        </p:nvCxnSpPr>
        <p:spPr>
          <a:xfrm>
            <a:off x="6018789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7728845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572312" y="1483656"/>
            <a:ext cx="3426013" cy="284148"/>
          </a:xfrm>
          <a:prstGeom prst="bentConnector3">
            <a:avLst>
              <a:gd name="adj1" fmla="val 10027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578903" y="1774518"/>
            <a:ext cx="0" cy="2663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88948" y="3191982"/>
            <a:ext cx="1386596" cy="544407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Zach </a:t>
              </a:r>
              <a:r>
                <a:rPr lang="en-US" sz="1200" dirty="0" err="1">
                  <a:solidFill>
                    <a:prstClr val="black"/>
                  </a:solidFill>
                </a:rPr>
                <a:t>Raboin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622297" y="3191982"/>
            <a:ext cx="1388313" cy="544407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55646" y="3191982"/>
            <a:ext cx="1389615" cy="544407"/>
            <a:chOff x="6277476" y="3090121"/>
            <a:chExt cx="1389615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088995" y="3191982"/>
            <a:ext cx="1386544" cy="544407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22344" y="3191982"/>
            <a:ext cx="1387558" cy="544407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Carly </a:t>
              </a:r>
              <a:r>
                <a:rPr lang="en-US" sz="1200" dirty="0" err="1">
                  <a:solidFill>
                    <a:schemeClr val="tx1"/>
                  </a:solidFill>
                </a:rPr>
                <a:t>Benik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9449253" y="3080851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99303" y="3868160"/>
            <a:ext cx="1386596" cy="544407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4" name="Picture 193" descr="Close to ground shadow">
            <a:extLst>
              <a:ext uri="{FF2B5EF4-FFF2-40B4-BE49-F238E27FC236}">
                <a16:creationId xmlns:a16="http://schemas.microsoft.com/office/drawing/2014/main" id="{05A5AB01-BE7D-41BD-AC16-4170D3BD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6" y="4644474"/>
            <a:ext cx="3314700" cy="952499"/>
          </a:xfrm>
          <a:prstGeom prst="rect">
            <a:avLst/>
          </a:prstGeom>
        </p:spPr>
      </p:pic>
      <p:pic>
        <p:nvPicPr>
          <p:cNvPr id="195" name="Picture 194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44" y="4644474"/>
            <a:ext cx="3314700" cy="952499"/>
          </a:xfrm>
          <a:prstGeom prst="rect">
            <a:avLst/>
          </a:prstGeom>
        </p:spPr>
      </p:pic>
      <p:pic>
        <p:nvPicPr>
          <p:cNvPr id="196" name="Picture 195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79" y="4644473"/>
            <a:ext cx="3314700" cy="95249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380953" y="5614778"/>
            <a:ext cx="8629165" cy="264929"/>
            <a:chOff x="563407" y="6385235"/>
            <a:chExt cx="3296137" cy="108000"/>
          </a:xfrm>
        </p:grpSpPr>
        <p:sp>
          <p:nvSpPr>
            <p:cNvPr id="188" name="Rectangle 187" descr="decorative element">
              <a:extLst>
                <a:ext uri="{FF2B5EF4-FFF2-40B4-BE49-F238E27FC236}">
                  <a16:creationId xmlns:a16="http://schemas.microsoft.com/office/drawing/2014/main" id="{6BC32126-9B13-40D7-B2D5-DB8FB23E6E9F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3" name="Rectangle 192" descr="decorative element">
              <a:extLst>
                <a:ext uri="{FF2B5EF4-FFF2-40B4-BE49-F238E27FC236}">
                  <a16:creationId xmlns:a16="http://schemas.microsoft.com/office/drawing/2014/main" id="{779B112B-50F8-4636-9B3C-2DC4DBBF5DFD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09902" y="16849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3B574-FFD8-4794-8D06-074170AD9E84}"/>
              </a:ext>
            </a:extLst>
          </p:cNvPr>
          <p:cNvSpPr txBox="1"/>
          <p:nvPr/>
        </p:nvSpPr>
        <p:spPr>
          <a:xfrm>
            <a:off x="10369118" y="1257442"/>
            <a:ext cx="16200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Charlie Nitschelm - ME</a:t>
            </a:r>
          </a:p>
          <a:p>
            <a:pPr algn="r"/>
            <a:r>
              <a:rPr lang="en-US" sz="1200" dirty="0"/>
              <a:t>Thomas Collins - ME</a:t>
            </a:r>
          </a:p>
          <a:p>
            <a:pPr algn="r"/>
            <a:r>
              <a:rPr lang="en-US" sz="1200" dirty="0"/>
              <a:t>Silas Johnson - ME</a:t>
            </a:r>
          </a:p>
          <a:p>
            <a:pPr algn="r"/>
            <a:r>
              <a:rPr lang="en-US" sz="1200" dirty="0"/>
              <a:t>Ben </a:t>
            </a:r>
            <a:r>
              <a:rPr lang="en-US" sz="1200" dirty="0" err="1"/>
              <a:t>Letoureau</a:t>
            </a:r>
            <a:r>
              <a:rPr lang="en-US" sz="1200" dirty="0"/>
              <a:t> - EE</a:t>
            </a:r>
          </a:p>
          <a:p>
            <a:pPr algn="r"/>
            <a:r>
              <a:rPr lang="en-US" sz="1200" dirty="0"/>
              <a:t>Lucas Simmonds - ME</a:t>
            </a:r>
          </a:p>
          <a:p>
            <a:pPr algn="r"/>
            <a:r>
              <a:rPr lang="en-US" sz="1200" dirty="0"/>
              <a:t>Carly </a:t>
            </a:r>
            <a:r>
              <a:rPr lang="en-US" sz="1200" dirty="0" err="1"/>
              <a:t>Benik</a:t>
            </a:r>
            <a:r>
              <a:rPr lang="en-US" sz="1200" dirty="0"/>
              <a:t> – ME</a:t>
            </a:r>
          </a:p>
          <a:p>
            <a:pPr algn="r"/>
            <a:r>
              <a:rPr lang="en-US" sz="1200" dirty="0"/>
              <a:t>Megan Johnson - EE</a:t>
            </a:r>
          </a:p>
          <a:p>
            <a:pPr algn="r"/>
            <a:r>
              <a:rPr lang="en-US" sz="1200" dirty="0"/>
              <a:t>Ross Thyne - ME</a:t>
            </a:r>
          </a:p>
          <a:p>
            <a:pPr algn="r"/>
            <a:r>
              <a:rPr lang="en-US" sz="1200" dirty="0"/>
              <a:t>Thomas Pham - EE</a:t>
            </a:r>
          </a:p>
          <a:p>
            <a:pPr algn="r"/>
            <a:r>
              <a:rPr lang="en-US" sz="1200" dirty="0"/>
              <a:t>Zach </a:t>
            </a:r>
            <a:r>
              <a:rPr lang="en-US" sz="1200" dirty="0" err="1"/>
              <a:t>Raboin</a:t>
            </a:r>
            <a:r>
              <a:rPr lang="en-US" sz="1200" dirty="0"/>
              <a:t> – </a:t>
            </a:r>
            <a:r>
              <a:rPr lang="en-US" sz="1200" dirty="0" smtClean="0"/>
              <a:t>ME</a:t>
            </a:r>
          </a:p>
          <a:p>
            <a:pPr algn="r"/>
            <a:r>
              <a:rPr lang="en-US" sz="1200" dirty="0" smtClean="0"/>
              <a:t>Andrew Masters – ME</a:t>
            </a:r>
            <a:endParaRPr lang="en-US" sz="12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70E445-1CE6-40B6-9F13-53392531CD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63012" y="3860110"/>
            <a:ext cx="1389615" cy="544407"/>
            <a:chOff x="6277476" y="3090121"/>
            <a:chExt cx="1389615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08728E-A191-4CA9-8F9E-A0B99B98F77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D79E768-D515-4918-9B3D-997710857C17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2E875E-D893-4978-B9F1-C25A975EA4BA}"/>
              </a:ext>
            </a:extLst>
          </p:cNvPr>
          <p:cNvSpPr txBox="1"/>
          <p:nvPr/>
        </p:nvSpPr>
        <p:spPr>
          <a:xfrm>
            <a:off x="5586365" y="2838319"/>
            <a:ext cx="850782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Needs 2 EE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5FEDAD-7EC7-4593-BA09-2653916DC8C6}"/>
              </a:ext>
            </a:extLst>
          </p:cNvPr>
          <p:cNvSpPr txBox="1"/>
          <p:nvPr/>
        </p:nvSpPr>
        <p:spPr>
          <a:xfrm>
            <a:off x="7357570" y="2808495"/>
            <a:ext cx="850782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Needs 1 EE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goals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55323" y="620596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701336" y="1247473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701336" y="2178825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test-proven rocket engine gimbal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701336" y="4031489"/>
            <a:ext cx="32669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701334" y="4957144"/>
            <a:ext cx="326698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701333" y="5882799"/>
            <a:ext cx="326698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701336" y="3105834"/>
            <a:ext cx="3266980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462509" y="1676529"/>
            <a:ext cx="3536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462510" y="5396275"/>
            <a:ext cx="3536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8954614" y="3336666"/>
            <a:ext cx="2536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Hampshire’s first Hybrid Rocket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094FC-E6AD-4FC4-A1CF-FD6484D80172}"/>
              </a:ext>
            </a:extLst>
          </p:cNvPr>
          <p:cNvGrpSpPr/>
          <p:nvPr/>
        </p:nvGrpSpPr>
        <p:grpSpPr>
          <a:xfrm>
            <a:off x="4033389" y="385086"/>
            <a:ext cx="8629165" cy="264929"/>
            <a:chOff x="563407" y="6385235"/>
            <a:chExt cx="3296137" cy="108000"/>
          </a:xfrm>
        </p:grpSpPr>
        <p:sp>
          <p:nvSpPr>
            <p:cNvPr id="101" name="Rectangle 100" descr="decorative element">
              <a:extLst>
                <a:ext uri="{FF2B5EF4-FFF2-40B4-BE49-F238E27FC236}">
                  <a16:creationId xmlns:a16="http://schemas.microsoft.com/office/drawing/2014/main" id="{9C79BD59-4B76-4F9A-BDD4-D9ECF4ECE0A4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 descr="decorative element">
              <a:extLst>
                <a:ext uri="{FF2B5EF4-FFF2-40B4-BE49-F238E27FC236}">
                  <a16:creationId xmlns:a16="http://schemas.microsoft.com/office/drawing/2014/main" id="{E64A1889-BCAA-4C7A-8E49-B3A0F9AE5C68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 descr="decorative element">
              <a:extLst>
                <a:ext uri="{FF2B5EF4-FFF2-40B4-BE49-F238E27FC236}">
                  <a16:creationId xmlns:a16="http://schemas.microsoft.com/office/drawing/2014/main" id="{E817AFC5-4B93-4742-BE4A-181478DEDEB0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 descr="decorative element">
              <a:extLst>
                <a:ext uri="{FF2B5EF4-FFF2-40B4-BE49-F238E27FC236}">
                  <a16:creationId xmlns:a16="http://schemas.microsoft.com/office/drawing/2014/main" id="{64FDFE56-35FC-4219-BE6A-3F2DE8741D6D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07" name="Rectangle 106" descr="decorative element">
              <a:extLst>
                <a:ext uri="{FF2B5EF4-FFF2-40B4-BE49-F238E27FC236}">
                  <a16:creationId xmlns:a16="http://schemas.microsoft.com/office/drawing/2014/main" id="{CD6F0887-42F9-4148-9645-61B5668ED2FE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08" name="Rectangle 107" descr="decorative element">
              <a:extLst>
                <a:ext uri="{FF2B5EF4-FFF2-40B4-BE49-F238E27FC236}">
                  <a16:creationId xmlns:a16="http://schemas.microsoft.com/office/drawing/2014/main" id="{E3A449C8-E85C-456C-8715-36E9EF8CA869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09" name="Rectangle 108" descr="decorative element">
              <a:extLst>
                <a:ext uri="{FF2B5EF4-FFF2-40B4-BE49-F238E27FC236}">
                  <a16:creationId xmlns:a16="http://schemas.microsoft.com/office/drawing/2014/main" id="{2F13B98B-06D2-4F4B-85E9-A2E77C462865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 descr="decorative element">
              <a:extLst>
                <a:ext uri="{FF2B5EF4-FFF2-40B4-BE49-F238E27FC236}">
                  <a16:creationId xmlns:a16="http://schemas.microsoft.com/office/drawing/2014/main" id="{1DD2ADB5-CC02-4890-8CB0-45A715F854AC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 descr="decorative element">
              <a:extLst>
                <a:ext uri="{FF2B5EF4-FFF2-40B4-BE49-F238E27FC236}">
                  <a16:creationId xmlns:a16="http://schemas.microsoft.com/office/drawing/2014/main" id="{590A891C-8FC9-477A-9258-5D8D0E4E9736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112" name="Rectangle 111" descr="decorative element">
              <a:extLst>
                <a:ext uri="{FF2B5EF4-FFF2-40B4-BE49-F238E27FC236}">
                  <a16:creationId xmlns:a16="http://schemas.microsoft.com/office/drawing/2014/main" id="{752BF03B-694B-4F3F-8B33-C93AA75BCFD7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968316" y="1570639"/>
            <a:ext cx="494193" cy="42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968316" y="1999695"/>
            <a:ext cx="494193" cy="50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968316" y="1999695"/>
            <a:ext cx="494193" cy="14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968316" y="1999695"/>
            <a:ext cx="494193" cy="235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968315" y="1999695"/>
            <a:ext cx="494194" cy="328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968314" y="5719441"/>
            <a:ext cx="494196" cy="486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968315" y="5280310"/>
            <a:ext cx="494195" cy="43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968316" y="4354655"/>
            <a:ext cx="494194" cy="13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968316" y="3429000"/>
            <a:ext cx="494194" cy="22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998780" y="1999695"/>
            <a:ext cx="955834" cy="175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7998780" y="3752165"/>
            <a:ext cx="955834" cy="196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968316" y="3429000"/>
            <a:ext cx="4986298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968316" y="3752165"/>
            <a:ext cx="4986298" cy="602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128726" y="4142103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128726" y="3214901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177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Engineering roles 2019-2020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2019-08-26T22:56:00Z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