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7"/>
  </p:notesMasterIdLst>
  <p:handoutMasterIdLst>
    <p:handoutMasterId r:id="rId8"/>
  </p:handoutMasterIdLst>
  <p:sldIdLst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5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46229" y="408706"/>
            <a:ext cx="3497801" cy="48042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Engineering roles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rgbClr val="18276C"/>
                </a:solidFill>
              </a:rPr>
              <a:t>2019-2020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02044" y="1630917"/>
            <a:ext cx="1386596" cy="544407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293584" y="1630917"/>
            <a:ext cx="1388313" cy="544407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498209" y="3994563"/>
            <a:ext cx="1389615" cy="544407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solidFill>
                  <a:schemeClr val="tx1"/>
                </a:solidFill>
              </a:endParaRP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505058" y="1630917"/>
            <a:ext cx="1386544" cy="544407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/>
                  </a:solidFill>
                </a:rPr>
                <a:t>VP </a:t>
              </a:r>
              <a:r>
                <a:rPr lang="en-US" sz="1000" dirty="0" smtClean="0">
                  <a:solidFill>
                    <a:schemeClr val="bg1"/>
                  </a:solidFill>
                </a:rPr>
                <a:t>Avionics</a:t>
              </a: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238407" y="1630917"/>
            <a:ext cx="1387558" cy="544407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>
                  <a:solidFill>
                    <a:schemeClr val="tx1"/>
                  </a:solidFill>
                </a:rPr>
                <a:t>Silas Johnson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3187802" y="2218480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978931" y="2201854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7189583" y="2201854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8922523" y="2201854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8865316" y="1519786"/>
            <a:ext cx="114414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927203" y="288727"/>
            <a:ext cx="2160000" cy="5114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 smtClean="0">
                  <a:solidFill>
                    <a:schemeClr val="bg1"/>
                  </a:solidFill>
                </a:rPr>
                <a:t>Chief Technical Officer</a:t>
              </a:r>
              <a:endParaRPr lang="en-US" sz="1000" kern="1200" dirty="0">
                <a:solidFill>
                  <a:schemeClr val="bg1"/>
                </a:solidFill>
                <a:ea typeface="+mn-ea"/>
                <a:cs typeface="+mn-cs"/>
              </a:endParaRP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964223" y="798178"/>
            <a:ext cx="85961" cy="85961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7147040" y="-255698"/>
            <a:ext cx="635647" cy="291531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978931" y="1209234"/>
            <a:ext cx="0" cy="31055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7087203" y="1201609"/>
            <a:ext cx="0" cy="31817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3203338" y="918372"/>
            <a:ext cx="2794987" cy="283237"/>
          </a:xfrm>
          <a:prstGeom prst="bentConnector3">
            <a:avLst>
              <a:gd name="adj1" fmla="val 100561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3202353" y="1209234"/>
            <a:ext cx="0" cy="2663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12398" y="2584280"/>
            <a:ext cx="1386596" cy="544407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Zach </a:t>
              </a:r>
              <a:r>
                <a:rPr lang="en-US" sz="1200" dirty="0" err="1">
                  <a:solidFill>
                    <a:prstClr val="black"/>
                  </a:solidFill>
                </a:rPr>
                <a:t>Raboin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03740" y="2601759"/>
            <a:ext cx="1388313" cy="544407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>
                  <a:solidFill>
                    <a:schemeClr val="tx1"/>
                  </a:solidFill>
                </a:rPr>
                <a:t>Proficient in Manufacturing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510932" y="3303217"/>
            <a:ext cx="1406241" cy="544407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515412" y="2601759"/>
            <a:ext cx="1386544" cy="544407"/>
            <a:chOff x="8010825" y="3090121"/>
            <a:chExt cx="138654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248761" y="2601759"/>
            <a:ext cx="1387558" cy="544407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>
                  <a:solidFill>
                    <a:schemeClr val="tx1"/>
                  </a:solidFill>
                </a:rPr>
                <a:t>Carly </a:t>
              </a:r>
              <a:r>
                <a:rPr lang="en-US" sz="1200" dirty="0" err="1">
                  <a:solidFill>
                    <a:schemeClr val="tx1"/>
                  </a:solidFill>
                </a:rPr>
                <a:t>Benik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8875670" y="2490628"/>
            <a:ext cx="114414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03100" y="3267918"/>
            <a:ext cx="1386596" cy="544407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5" name="Picture 194" descr="Close to ground shadow">
            <a:extLst>
              <a:ext uri="{FF2B5EF4-FFF2-40B4-BE49-F238E27FC236}">
                <a16:creationId xmlns:a16="http://schemas.microsoft.com/office/drawing/2014/main" id="{6A2AC917-B83D-4A30-AB46-40678154B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123" y="5354576"/>
            <a:ext cx="3314700" cy="952499"/>
          </a:xfrm>
          <a:prstGeom prst="rect">
            <a:avLst/>
          </a:prstGeom>
        </p:spPr>
      </p:pic>
      <p:pic>
        <p:nvPicPr>
          <p:cNvPr id="196" name="Picture 195" descr="Close to ground shadow">
            <a:extLst>
              <a:ext uri="{FF2B5EF4-FFF2-40B4-BE49-F238E27FC236}">
                <a16:creationId xmlns:a16="http://schemas.microsoft.com/office/drawing/2014/main" id="{562615C5-FE42-476B-A314-638E153B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708" y="5357996"/>
            <a:ext cx="3314700" cy="952499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2735948" y="6141598"/>
            <a:ext cx="7498657" cy="264929"/>
            <a:chOff x="693588" y="6385235"/>
            <a:chExt cx="2864310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389490" y="6385235"/>
              <a:ext cx="108000" cy="1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53224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2928548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155423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296365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>
                  <a:solidFill>
                    <a:schemeClr val="tx1"/>
                  </a:solidFill>
                </a:rPr>
                <a:t>Avionics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071299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10209902" y="168494"/>
            <a:ext cx="1705993" cy="48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  <p:pic>
        <p:nvPicPr>
          <p:cNvPr id="67" name="Picture 66" descr="Close to ground shadow">
            <a:extLst>
              <a:ext uri="{FF2B5EF4-FFF2-40B4-BE49-F238E27FC236}">
                <a16:creationId xmlns:a16="http://schemas.microsoft.com/office/drawing/2014/main" id="{6A2AC917-B83D-4A30-AB46-40678154B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57" y="5347736"/>
            <a:ext cx="3314700" cy="952499"/>
          </a:xfrm>
          <a:prstGeom prst="rect">
            <a:avLst/>
          </a:prstGeom>
        </p:spPr>
      </p:pic>
      <p:pic>
        <p:nvPicPr>
          <p:cNvPr id="68" name="Picture 67" descr="Close to ground shadow">
            <a:extLst>
              <a:ext uri="{FF2B5EF4-FFF2-40B4-BE49-F238E27FC236}">
                <a16:creationId xmlns:a16="http://schemas.microsoft.com/office/drawing/2014/main" id="{562615C5-FE42-476B-A314-638E153B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829" y="5351156"/>
            <a:ext cx="3314700" cy="952499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03100" y="3965502"/>
            <a:ext cx="1386596" cy="544407"/>
            <a:chOff x="2810778" y="3090121"/>
            <a:chExt cx="1386596" cy="54440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>
                  <a:solidFill>
                    <a:prstClr val="black"/>
                  </a:solidFill>
                </a:rPr>
                <a:t>Proficient in CFD/FEA/SW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500069" y="4684654"/>
            <a:ext cx="1389615" cy="544407"/>
            <a:chOff x="6277476" y="3090121"/>
            <a:chExt cx="1389615" cy="544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solidFill>
                  <a:schemeClr val="tx1"/>
                </a:solidFill>
              </a:endParaRP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>
                  <a:solidFill>
                    <a:schemeClr val="tx1"/>
                  </a:solidFill>
                </a:rPr>
                <a:t>Trevor Blampied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44600" y="2369956"/>
            <a:ext cx="1951800" cy="153923"/>
          </a:xfrm>
          <a:prstGeom prst="bentConnector3">
            <a:avLst>
              <a:gd name="adj1" fmla="val 9977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97085" y="2573522"/>
            <a:ext cx="1386596" cy="544407"/>
            <a:chOff x="2810778" y="3090121"/>
            <a:chExt cx="1386596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>
                  <a:solidFill>
                    <a:prstClr val="black"/>
                  </a:solidFill>
                </a:rPr>
                <a:t>Andrew Masters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>
                  <a:solidFill>
                    <a:schemeClr val="bg1"/>
                  </a:solidFill>
                </a:rPr>
                <a:t>Gimbal Lead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87787" y="3257160"/>
            <a:ext cx="1386596" cy="544407"/>
            <a:chOff x="2810778" y="3090121"/>
            <a:chExt cx="1386596" cy="54440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>
                  <a:solidFill>
                    <a:prstClr val="black"/>
                  </a:solidFill>
                </a:rPr>
                <a:t>Francesco?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87787" y="3954744"/>
            <a:ext cx="1386596" cy="544407"/>
            <a:chOff x="2810778" y="3090121"/>
            <a:chExt cx="1386596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>
                  <a:solidFill>
                    <a:prstClr val="black"/>
                  </a:solidFill>
                </a:rPr>
                <a:t>Kristian?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46229" y="408706"/>
            <a:ext cx="3497801" cy="48042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Engineering goals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2019-2020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10255323" y="6205964"/>
            <a:ext cx="1705993" cy="48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D3AB7-DC29-4013-9023-6B30F99DEBB5}"/>
              </a:ext>
            </a:extLst>
          </p:cNvPr>
          <p:cNvSpPr txBox="1"/>
          <p:nvPr/>
        </p:nvSpPr>
        <p:spPr>
          <a:xfrm>
            <a:off x="701336" y="1247473"/>
            <a:ext cx="3266980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optimized and certified Hybrid Rocket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0A84CE-245B-425F-A103-0489376D4B68}"/>
              </a:ext>
            </a:extLst>
          </p:cNvPr>
          <p:cNvSpPr txBox="1"/>
          <p:nvPr/>
        </p:nvSpPr>
        <p:spPr>
          <a:xfrm>
            <a:off x="701336" y="2178825"/>
            <a:ext cx="3266980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test-proven rocket engine gimbal system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613385-B24D-4B49-B2EF-F7C7EEBD0114}"/>
              </a:ext>
            </a:extLst>
          </p:cNvPr>
          <p:cNvSpPr txBox="1"/>
          <p:nvPr/>
        </p:nvSpPr>
        <p:spPr>
          <a:xfrm>
            <a:off x="701336" y="4031489"/>
            <a:ext cx="326698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optimized, beautifully integrated tested rocket frame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2AFBFC-4FC2-4318-B51A-40C00992690B}"/>
              </a:ext>
            </a:extLst>
          </p:cNvPr>
          <p:cNvSpPr txBox="1"/>
          <p:nvPr/>
        </p:nvSpPr>
        <p:spPr>
          <a:xfrm>
            <a:off x="701334" y="4957144"/>
            <a:ext cx="3266981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beautiful, yet amazingly complex flight computer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C204C1-B79F-4D31-99D5-2BA55A69A9DB}"/>
              </a:ext>
            </a:extLst>
          </p:cNvPr>
          <p:cNvSpPr txBox="1"/>
          <p:nvPr/>
        </p:nvSpPr>
        <p:spPr>
          <a:xfrm>
            <a:off x="701333" y="5882799"/>
            <a:ext cx="3266981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ROBUST payload ejection and flight recovery system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80DA4-D690-441D-93A8-5FF10FE7C274}"/>
              </a:ext>
            </a:extLst>
          </p:cNvPr>
          <p:cNvSpPr txBox="1"/>
          <p:nvPr/>
        </p:nvSpPr>
        <p:spPr>
          <a:xfrm>
            <a:off x="701336" y="3105834"/>
            <a:ext cx="3266980" cy="64633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well-designed and safe testing site for all operations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510CE4-36DC-45B0-B12E-506FAFFCAEBA}"/>
              </a:ext>
            </a:extLst>
          </p:cNvPr>
          <p:cNvSpPr txBox="1"/>
          <p:nvPr/>
        </p:nvSpPr>
        <p:spPr>
          <a:xfrm>
            <a:off x="4462509" y="1676529"/>
            <a:ext cx="35362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seamless propulsion assembly with autonomous, real-time control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5DE28D-C854-4554-8026-9DDDA0D78449}"/>
              </a:ext>
            </a:extLst>
          </p:cNvPr>
          <p:cNvSpPr txBox="1"/>
          <p:nvPr/>
        </p:nvSpPr>
        <p:spPr>
          <a:xfrm>
            <a:off x="4462510" y="5396275"/>
            <a:ext cx="35362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complete navigation, control and recovery rocket electrical system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9A714-9272-4853-8553-87FC21DFD7F4}"/>
              </a:ext>
            </a:extLst>
          </p:cNvPr>
          <p:cNvSpPr txBox="1"/>
          <p:nvPr/>
        </p:nvSpPr>
        <p:spPr>
          <a:xfrm>
            <a:off x="8954614" y="3336666"/>
            <a:ext cx="25360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New Hampshire’s first Hybrid Rocket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C094FC-E6AD-4FC4-A1CF-FD6484D80172}"/>
              </a:ext>
            </a:extLst>
          </p:cNvPr>
          <p:cNvGrpSpPr/>
          <p:nvPr/>
        </p:nvGrpSpPr>
        <p:grpSpPr>
          <a:xfrm>
            <a:off x="4033389" y="385086"/>
            <a:ext cx="8629165" cy="264929"/>
            <a:chOff x="563407" y="6385235"/>
            <a:chExt cx="3296137" cy="108000"/>
          </a:xfrm>
        </p:grpSpPr>
        <p:sp>
          <p:nvSpPr>
            <p:cNvPr id="101" name="Rectangle 100" descr="decorative element">
              <a:extLst>
                <a:ext uri="{FF2B5EF4-FFF2-40B4-BE49-F238E27FC236}">
                  <a16:creationId xmlns:a16="http://schemas.microsoft.com/office/drawing/2014/main" id="{9C79BD59-4B76-4F9A-BDD4-D9ECF4ECE0A4}"/>
                </a:ext>
              </a:extLst>
            </p:cNvPr>
            <p:cNvSpPr/>
            <p:nvPr/>
          </p:nvSpPr>
          <p:spPr>
            <a:xfrm>
              <a:off x="1888625" y="6385235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 descr="decorative element">
              <a:extLst>
                <a:ext uri="{FF2B5EF4-FFF2-40B4-BE49-F238E27FC236}">
                  <a16:creationId xmlns:a16="http://schemas.microsoft.com/office/drawing/2014/main" id="{E64A1889-BCAA-4C7A-8E49-B3A0F9AE5C68}"/>
                </a:ext>
              </a:extLst>
            </p:cNvPr>
            <p:cNvSpPr/>
            <p:nvPr/>
          </p:nvSpPr>
          <p:spPr>
            <a:xfrm>
              <a:off x="1240256" y="6385235"/>
              <a:ext cx="108000" cy="1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 descr="decorative element">
              <a:extLst>
                <a:ext uri="{FF2B5EF4-FFF2-40B4-BE49-F238E27FC236}">
                  <a16:creationId xmlns:a16="http://schemas.microsoft.com/office/drawing/2014/main" id="{E817AFC5-4B93-4742-BE4A-181478DEDEB0}"/>
                </a:ext>
              </a:extLst>
            </p:cNvPr>
            <p:cNvSpPr/>
            <p:nvPr/>
          </p:nvSpPr>
          <p:spPr>
            <a:xfrm>
              <a:off x="563407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 descr="decorative element">
              <a:extLst>
                <a:ext uri="{FF2B5EF4-FFF2-40B4-BE49-F238E27FC236}">
                  <a16:creationId xmlns:a16="http://schemas.microsoft.com/office/drawing/2014/main" id="{64FDFE56-35FC-4219-BE6A-3F2DE8741D6D}"/>
                </a:ext>
              </a:extLst>
            </p:cNvPr>
            <p:cNvSpPr/>
            <p:nvPr/>
          </p:nvSpPr>
          <p:spPr>
            <a:xfrm>
              <a:off x="704347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07" name="Rectangle 106" descr="decorative element">
              <a:extLst>
                <a:ext uri="{FF2B5EF4-FFF2-40B4-BE49-F238E27FC236}">
                  <a16:creationId xmlns:a16="http://schemas.microsoft.com/office/drawing/2014/main" id="{CD6F0887-42F9-4148-9645-61B5668ED2FE}"/>
                </a:ext>
              </a:extLst>
            </p:cNvPr>
            <p:cNvSpPr/>
            <p:nvPr/>
          </p:nvSpPr>
          <p:spPr>
            <a:xfrm>
              <a:off x="1383007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08" name="Rectangle 107" descr="decorative element">
              <a:extLst>
                <a:ext uri="{FF2B5EF4-FFF2-40B4-BE49-F238E27FC236}">
                  <a16:creationId xmlns:a16="http://schemas.microsoft.com/office/drawing/2014/main" id="{E3A449C8-E85C-456C-8715-36E9EF8CA869}"/>
                </a:ext>
              </a:extLst>
            </p:cNvPr>
            <p:cNvSpPr/>
            <p:nvPr/>
          </p:nvSpPr>
          <p:spPr>
            <a:xfrm>
              <a:off x="2046240" y="6385235"/>
              <a:ext cx="629350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109" name="Rectangle 108" descr="decorative element">
              <a:extLst>
                <a:ext uri="{FF2B5EF4-FFF2-40B4-BE49-F238E27FC236}">
                  <a16:creationId xmlns:a16="http://schemas.microsoft.com/office/drawing/2014/main" id="{2F13B98B-06D2-4F4B-85E9-A2E77C462865}"/>
                </a:ext>
              </a:extLst>
            </p:cNvPr>
            <p:cNvSpPr/>
            <p:nvPr/>
          </p:nvSpPr>
          <p:spPr>
            <a:xfrm>
              <a:off x="323019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 descr="decorative element">
              <a:extLst>
                <a:ext uri="{FF2B5EF4-FFF2-40B4-BE49-F238E27FC236}">
                  <a16:creationId xmlns:a16="http://schemas.microsoft.com/office/drawing/2014/main" id="{1DD2ADB5-CC02-4890-8CB0-45A715F854AC}"/>
                </a:ext>
              </a:extLst>
            </p:cNvPr>
            <p:cNvSpPr/>
            <p:nvPr/>
          </p:nvSpPr>
          <p:spPr>
            <a:xfrm>
              <a:off x="2587255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 descr="decorative element">
              <a:extLst>
                <a:ext uri="{FF2B5EF4-FFF2-40B4-BE49-F238E27FC236}">
                  <a16:creationId xmlns:a16="http://schemas.microsoft.com/office/drawing/2014/main" id="{590A891C-8FC9-477A-9258-5D8D0E4E9736}"/>
                </a:ext>
              </a:extLst>
            </p:cNvPr>
            <p:cNvSpPr/>
            <p:nvPr/>
          </p:nvSpPr>
          <p:spPr>
            <a:xfrm>
              <a:off x="2728195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Payload/Recovery</a:t>
              </a:r>
            </a:p>
          </p:txBody>
        </p:sp>
        <p:sp>
          <p:nvSpPr>
            <p:cNvPr id="112" name="Rectangle 111" descr="decorative element">
              <a:extLst>
                <a:ext uri="{FF2B5EF4-FFF2-40B4-BE49-F238E27FC236}">
                  <a16:creationId xmlns:a16="http://schemas.microsoft.com/office/drawing/2014/main" id="{752BF03B-694B-4F3F-8B33-C93AA75BCFD7}"/>
                </a:ext>
              </a:extLst>
            </p:cNvPr>
            <p:cNvSpPr/>
            <p:nvPr/>
          </p:nvSpPr>
          <p:spPr>
            <a:xfrm>
              <a:off x="337294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90B44-E811-4217-84DF-03CECB2DEBA5}"/>
              </a:ext>
            </a:extLst>
          </p:cNvPr>
          <p:cNvCxnSpPr>
            <a:stCxn id="3" idx="3"/>
            <a:endCxn id="91" idx="1"/>
          </p:cNvCxnSpPr>
          <p:nvPr/>
        </p:nvCxnSpPr>
        <p:spPr>
          <a:xfrm>
            <a:off x="3968316" y="1570639"/>
            <a:ext cx="494193" cy="429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2A0A60F-6CE6-4675-B556-296C960DD3BA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 flipV="1">
            <a:off x="3968316" y="1999695"/>
            <a:ext cx="494193" cy="502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523386-286F-4AB7-B85A-AAADDD74CECE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 flipV="1">
            <a:off x="3968316" y="1999695"/>
            <a:ext cx="494193" cy="142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08B507-570C-4398-9E2E-99D4FE44A2DB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 flipV="1">
            <a:off x="3968316" y="1999695"/>
            <a:ext cx="494193" cy="235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2F94221-1FA8-466F-8058-B71D6D3B90F9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V="1">
            <a:off x="3968315" y="1999695"/>
            <a:ext cx="494194" cy="328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021823-6076-4FF4-B2E4-EFAC09A1CB40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 flipV="1">
            <a:off x="3968314" y="5719441"/>
            <a:ext cx="494196" cy="486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844689-6EF9-4350-8B23-52A8F5424A88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>
            <a:off x="3968315" y="5280310"/>
            <a:ext cx="494195" cy="439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944492-9974-4B08-AB26-49CAE125E5F8}"/>
              </a:ext>
            </a:extLst>
          </p:cNvPr>
          <p:cNvCxnSpPr>
            <a:cxnSpLocks/>
            <a:stCxn id="80" idx="3"/>
            <a:endCxn id="92" idx="1"/>
          </p:cNvCxnSpPr>
          <p:nvPr/>
        </p:nvCxnSpPr>
        <p:spPr>
          <a:xfrm>
            <a:off x="3968316" y="4354655"/>
            <a:ext cx="494194" cy="136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4AB7E1-BD15-4554-8C5D-04B5CD782D44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968316" y="3429000"/>
            <a:ext cx="494194" cy="229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8EEBA7-E493-4A12-9E7C-881758320944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7998780" y="1999695"/>
            <a:ext cx="955834" cy="175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42304D-EF0A-48D7-AC32-75B381FB8C7B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7998780" y="3752165"/>
            <a:ext cx="955834" cy="1967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932B24-A914-47A0-B83D-0C371870FA23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3968316" y="3429000"/>
            <a:ext cx="4986298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BFF292-C6D6-4E4A-A99A-CD33694D6C07}"/>
              </a:ext>
            </a:extLst>
          </p:cNvPr>
          <p:cNvCxnSpPr>
            <a:cxnSpLocks/>
            <a:stCxn id="80" idx="3"/>
            <a:endCxn id="93" idx="1"/>
          </p:cNvCxnSpPr>
          <p:nvPr/>
        </p:nvCxnSpPr>
        <p:spPr>
          <a:xfrm flipV="1">
            <a:off x="3968316" y="3752165"/>
            <a:ext cx="4986298" cy="602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A6134AAE-0374-4139-9D60-201B4DAC8FB2}"/>
              </a:ext>
            </a:extLst>
          </p:cNvPr>
          <p:cNvSpPr/>
          <p:nvPr/>
        </p:nvSpPr>
        <p:spPr>
          <a:xfrm>
            <a:off x="128726" y="4142103"/>
            <a:ext cx="435006" cy="42510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324A2BA8-C80B-41CF-913C-3B3E8EC8AE08}"/>
              </a:ext>
            </a:extLst>
          </p:cNvPr>
          <p:cNvSpPr/>
          <p:nvPr/>
        </p:nvSpPr>
        <p:spPr>
          <a:xfrm>
            <a:off x="128726" y="3214901"/>
            <a:ext cx="435006" cy="42510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7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139</Words>
  <Application>Microsoft Office PowerPoint</Application>
  <PresentationFormat>Widescreen</PresentationFormat>
  <Paragraphs>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Engineering roles 2019-2020</vt:lpstr>
      <vt:lpstr>Engineering goals 2019-2020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2019-09-03T18:15:32Z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