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9"/>
  </p:notesMasterIdLst>
  <p:handoutMasterIdLst>
    <p:handoutMasterId r:id="rId10"/>
  </p:handoutMasterIdLst>
  <p:sldIdLst>
    <p:sldId id="260" r:id="rId5"/>
    <p:sldId id="261" r:id="rId6"/>
    <p:sldId id="262" r:id="rId7"/>
    <p:sldId id="263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9/15/2019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90487" y="243657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Board roles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4179534" y="1395256"/>
            <a:ext cx="1782000" cy="420296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E0DDC-7979-4C1E-B741-9FACE317EF1B}"/>
              </a:ext>
            </a:extLst>
          </p:cNvPr>
          <p:cNvSpPr/>
          <p:nvPr/>
        </p:nvSpPr>
        <p:spPr>
          <a:xfrm>
            <a:off x="4179534" y="1778066"/>
            <a:ext cx="1782000" cy="181982"/>
          </a:xfrm>
          <a:prstGeom prst="rect">
            <a:avLst/>
          </a:prstGeom>
          <a:solidFill>
            <a:schemeClr val="tx1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President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3BFA00-5CFF-4812-A708-2096FD243265}"/>
              </a:ext>
            </a:extLst>
          </p:cNvPr>
          <p:cNvSpPr/>
          <p:nvPr/>
        </p:nvSpPr>
        <p:spPr>
          <a:xfrm>
            <a:off x="8180768" y="3273784"/>
            <a:ext cx="1502771" cy="420295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9C73E7-71F4-48D4-A827-B69B02A26DCF}"/>
              </a:ext>
            </a:extLst>
          </p:cNvPr>
          <p:cNvSpPr/>
          <p:nvPr/>
        </p:nvSpPr>
        <p:spPr>
          <a:xfrm>
            <a:off x="8180768" y="3656595"/>
            <a:ext cx="1502771" cy="181982"/>
          </a:xfrm>
          <a:prstGeom prst="rect">
            <a:avLst/>
          </a:prstGeom>
          <a:solidFill>
            <a:schemeClr val="tx2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Lead Engineer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5077" y="276804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stCxn id="116" idx="0"/>
            <a:endCxn id="19" idx="2"/>
          </p:cNvCxnSpPr>
          <p:nvPr/>
        </p:nvCxnSpPr>
        <p:spPr>
          <a:xfrm rot="5400000" flipH="1" flipV="1">
            <a:off x="2497611" y="700861"/>
            <a:ext cx="1313735" cy="3832111"/>
          </a:xfrm>
          <a:prstGeom prst="bentConnector3">
            <a:avLst>
              <a:gd name="adj1" fmla="val 20999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37041" y="415796"/>
            <a:ext cx="211200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FACB6D-FDFF-4DDB-874A-B55E47CF4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036" y="3273783"/>
            <a:ext cx="1502773" cy="564792"/>
            <a:chOff x="5016000" y="867284"/>
            <a:chExt cx="2160000" cy="68459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7B1437-5FE7-4823-A6E3-6AD4C4B985BC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B379B19-AAD0-4DD6-A462-11EE1D1D0F82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0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Vice President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F9860C-8185-47F6-A576-D979FD3BB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54056" y="3273783"/>
            <a:ext cx="1502773" cy="564793"/>
            <a:chOff x="5016000" y="867283"/>
            <a:chExt cx="2160001" cy="68459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FF805C-0528-44BA-8588-958A833750A4}"/>
                </a:ext>
              </a:extLst>
            </p:cNvPr>
            <p:cNvSpPr/>
            <p:nvPr/>
          </p:nvSpPr>
          <p:spPr>
            <a:xfrm>
              <a:off x="5016001" y="867283"/>
              <a:ext cx="2160000" cy="509449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8BFA05D-234C-4AF0-82BB-17C1475D3B59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C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Safety Officer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6711A1C-AB16-4A09-9A1C-201217ED4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6034" y="3273783"/>
            <a:ext cx="1502772" cy="564792"/>
            <a:chOff x="5016000" y="867284"/>
            <a:chExt cx="2160000" cy="68459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7E2C2C-7440-4A5D-9185-8BED923F4F9D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EA20801-21A2-482A-ABA8-2E43CD61945C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Member at Large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D29939-BB73-42BF-BDEA-6457957E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62926" y="3273783"/>
            <a:ext cx="1502772" cy="564792"/>
            <a:chOff x="5016000" y="867284"/>
            <a:chExt cx="2160000" cy="68459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88494B6-BEB6-4D0B-B2B9-24560CED3FD3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05272B4-332B-44C4-9E87-B0B689706C76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7030A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Treasurer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Connector: Elbow 148" descr="decorative element">
            <a:extLst>
              <a:ext uri="{FF2B5EF4-FFF2-40B4-BE49-F238E27FC236}">
                <a16:creationId xmlns:a16="http://schemas.microsoft.com/office/drawing/2014/main" id="{4C48521E-CF29-4155-AADD-E91A0E8A7DB8}"/>
              </a:ext>
            </a:extLst>
          </p:cNvPr>
          <p:cNvCxnSpPr>
            <a:cxnSpLocks/>
            <a:stCxn id="119" idx="0"/>
            <a:endCxn id="19" idx="2"/>
          </p:cNvCxnSpPr>
          <p:nvPr/>
        </p:nvCxnSpPr>
        <p:spPr>
          <a:xfrm rot="5400000" flipH="1" flipV="1">
            <a:off x="3481121" y="1684371"/>
            <a:ext cx="1313735" cy="1865091"/>
          </a:xfrm>
          <a:prstGeom prst="bentConnector3">
            <a:avLst>
              <a:gd name="adj1" fmla="val 20818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 descr="decorative element">
            <a:extLst>
              <a:ext uri="{FF2B5EF4-FFF2-40B4-BE49-F238E27FC236}">
                <a16:creationId xmlns:a16="http://schemas.microsoft.com/office/drawing/2014/main" id="{21B6D7E3-1DDB-4704-9DE9-8A9E01DADDEE}"/>
              </a:ext>
            </a:extLst>
          </p:cNvPr>
          <p:cNvCxnSpPr>
            <a:cxnSpLocks/>
            <a:stCxn id="122" idx="0"/>
            <a:endCxn id="19" idx="2"/>
          </p:cNvCxnSpPr>
          <p:nvPr/>
        </p:nvCxnSpPr>
        <p:spPr>
          <a:xfrm rot="16200000" flipV="1">
            <a:off x="4417110" y="2613473"/>
            <a:ext cx="1313735" cy="688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 descr="decorative element">
            <a:extLst>
              <a:ext uri="{FF2B5EF4-FFF2-40B4-BE49-F238E27FC236}">
                <a16:creationId xmlns:a16="http://schemas.microsoft.com/office/drawing/2014/main" id="{26F478F8-7597-4A32-A3A6-96284A9C6BB2}"/>
              </a:ext>
            </a:extLst>
          </p:cNvPr>
          <p:cNvCxnSpPr>
            <a:cxnSpLocks/>
            <a:stCxn id="125" idx="0"/>
            <a:endCxn id="19" idx="2"/>
          </p:cNvCxnSpPr>
          <p:nvPr/>
        </p:nvCxnSpPr>
        <p:spPr>
          <a:xfrm rot="16200000" flipV="1">
            <a:off x="5385556" y="1645027"/>
            <a:ext cx="1313735" cy="1943778"/>
          </a:xfrm>
          <a:prstGeom prst="bentConnector3">
            <a:avLst>
              <a:gd name="adj1" fmla="val 2081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 descr="decorative element">
            <a:extLst>
              <a:ext uri="{FF2B5EF4-FFF2-40B4-BE49-F238E27FC236}">
                <a16:creationId xmlns:a16="http://schemas.microsoft.com/office/drawing/2014/main" id="{766E93B9-440D-4391-9775-F136104E92A8}"/>
              </a:ext>
            </a:extLst>
          </p:cNvPr>
          <p:cNvCxnSpPr>
            <a:cxnSpLocks/>
            <a:stCxn id="127" idx="0"/>
            <a:endCxn id="19" idx="2"/>
          </p:cNvCxnSpPr>
          <p:nvPr/>
        </p:nvCxnSpPr>
        <p:spPr>
          <a:xfrm rot="16200000" flipV="1">
            <a:off x="6344476" y="686106"/>
            <a:ext cx="1313736" cy="3861620"/>
          </a:xfrm>
          <a:prstGeom prst="bentConnector3">
            <a:avLst>
              <a:gd name="adj1" fmla="val 2075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88EB14C-4E9C-4AA3-8C2A-789CE7F79234}"/>
              </a:ext>
            </a:extLst>
          </p:cNvPr>
          <p:cNvSpPr txBox="1"/>
          <p:nvPr/>
        </p:nvSpPr>
        <p:spPr>
          <a:xfrm>
            <a:off x="5076802" y="1963979"/>
            <a:ext cx="3257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Oversee the direction of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direct weekly general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the club advisor, CEPS and SEDS USA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and assist all board member activities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0720B16-DAB5-4A07-AFF3-CC96F08BCA2A}"/>
              </a:ext>
            </a:extLst>
          </p:cNvPr>
          <p:cNvSpPr txBox="1"/>
          <p:nvPr/>
        </p:nvSpPr>
        <p:spPr>
          <a:xfrm>
            <a:off x="8015260" y="3886200"/>
            <a:ext cx="1833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and oversee all engineering efforts within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Assign, manage and advise all engineering project leads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engineering timelines and 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Lead efforts for engineering succession from year-to-year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1221FA-79E5-44F1-82C6-2DC372AB185D}"/>
              </a:ext>
            </a:extLst>
          </p:cNvPr>
          <p:cNvSpPr txBox="1"/>
          <p:nvPr/>
        </p:nvSpPr>
        <p:spPr>
          <a:xfrm>
            <a:off x="6078369" y="3886200"/>
            <a:ext cx="1972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implement finance initiatives for club and engineering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Write grant applications for CEPS, UNH, SEDS,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communication with our financial account advisor keeping a live financial standing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Continue a relationship with corporate or school sponsors for future business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5E2CD-EEB2-4B9D-9AF7-EDBA56EEA3F0}"/>
              </a:ext>
            </a:extLst>
          </p:cNvPr>
          <p:cNvSpPr txBox="1"/>
          <p:nvPr/>
        </p:nvSpPr>
        <p:spPr>
          <a:xfrm>
            <a:off x="4244584" y="3886200"/>
            <a:ext cx="1972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620B15-12FC-4E50-8C4B-215724B8A98A}"/>
              </a:ext>
            </a:extLst>
          </p:cNvPr>
          <p:cNvSpPr txBox="1"/>
          <p:nvPr/>
        </p:nvSpPr>
        <p:spPr>
          <a:xfrm>
            <a:off x="4204652" y="3886199"/>
            <a:ext cx="1972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Facilitate shop structure and organization for welcoming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Ensure club dynamic and leads club bonding outing and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all shop boards by communicating with the President and VP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 the President and other board members when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AEA51C3-C57F-4AB9-9470-0210FFAF9410}"/>
              </a:ext>
            </a:extLst>
          </p:cNvPr>
          <p:cNvSpPr txBox="1"/>
          <p:nvPr/>
        </p:nvSpPr>
        <p:spPr>
          <a:xfrm>
            <a:off x="2251815" y="3886199"/>
            <a:ext cx="1988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facilitate the safety needed for all operations within the club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UNH safety officials, Chief of police, and the head of the fire department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7166EB-9E2C-41B4-8DBE-8C497289EC77}"/>
              </a:ext>
            </a:extLst>
          </p:cNvPr>
          <p:cNvSpPr txBox="1"/>
          <p:nvPr/>
        </p:nvSpPr>
        <p:spPr>
          <a:xfrm>
            <a:off x="261057" y="3886199"/>
            <a:ext cx="19887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ability to assume the roles of the President when asked/needed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Deals with and maintains communication with the UNH student organization (MUB) staff to maintain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Explores new connections for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Assists the President with general meetings and any delegated tasks</a:t>
            </a:r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285639" y="681271"/>
            <a:ext cx="2885686" cy="396350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chemeClr val="tx2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69863" y="681271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931028" y="1695917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931028" y="2464282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test-proven rocket engine gimbal system (2 year plan)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931028" y="3992730"/>
            <a:ext cx="2695259" cy="5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931027" y="4756394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931026" y="5520061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931028" y="3229064"/>
            <a:ext cx="2695259" cy="549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3910323" y="2049889"/>
            <a:ext cx="3090705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seamless propulsion assembly with autonomous, real-time control (2021)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033996" y="5118678"/>
            <a:ext cx="2917423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7627464" y="3427579"/>
            <a:ext cx="2092241" cy="70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80" dirty="0"/>
              <a:t>New Hampshire’s first Hybrid Rocket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cxnSpLocks/>
            <a:stCxn id="3" idx="3"/>
            <a:endCxn id="91" idx="1"/>
          </p:cNvCxnSpPr>
          <p:nvPr/>
        </p:nvCxnSpPr>
        <p:spPr>
          <a:xfrm>
            <a:off x="3626287" y="1970608"/>
            <a:ext cx="284036" cy="35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626287" y="2324580"/>
            <a:ext cx="284036" cy="41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626287" y="2324580"/>
            <a:ext cx="284036" cy="117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626287" y="2324580"/>
            <a:ext cx="284036" cy="194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626286" y="2324580"/>
            <a:ext cx="284037" cy="2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626285" y="5393369"/>
            <a:ext cx="407711" cy="4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626286" y="5031085"/>
            <a:ext cx="407710" cy="362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626287" y="4267421"/>
            <a:ext cx="407709" cy="11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626287" y="3503755"/>
            <a:ext cx="407709" cy="18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001028" y="2324580"/>
            <a:ext cx="626436" cy="145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6951419" y="3778445"/>
            <a:ext cx="676045" cy="161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626287" y="3503755"/>
            <a:ext cx="4001177" cy="27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626287" y="3778445"/>
            <a:ext cx="4001177" cy="4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458624" y="4083986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458624" y="3319045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291040" y="6533057"/>
            <a:ext cx="6329272" cy="218566"/>
            <a:chOff x="693588" y="6385235"/>
            <a:chExt cx="2930464" cy="108000"/>
          </a:xfrm>
        </p:grpSpPr>
        <p:sp>
          <p:nvSpPr>
            <p:cNvPr id="40" name="Rectangle 39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468866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43" name="Rectangle 42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611620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44" name="Rectangle 43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2994703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256676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399424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48" name="Rectangle 47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13745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50094" y="272800"/>
            <a:ext cx="3914248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SECTION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6919" y="1737629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47599" y="1737629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7165" y="1737629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3443" y="1737629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1882670" y="2222367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13009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30189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65783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610642" y="164594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35433" y="630322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0976" y="1050619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729932" y="-281961"/>
            <a:ext cx="524409" cy="3331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13009" y="1389739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217433" y="1383450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1902000" y="1121537"/>
            <a:ext cx="3424435" cy="26191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1894675" y="1389739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542744" y="6924828"/>
            <a:ext cx="7908552" cy="218566"/>
            <a:chOff x="519002" y="6385235"/>
            <a:chExt cx="3661670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677094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19002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659941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819848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551326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69407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36871" y="444938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9821" y="2519282"/>
            <a:ext cx="2624358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test and optimize a working Hybrid Rocket Engine, Runaway.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Manufacture, test and optimize and repeat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and test a small-scale thrust vectoring system with COTS engines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test with a stable rocket, unstable rocket, and a quadcopter drop test mid-air, and landing attempts.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manufacture and test a hybrid gimbal system to integrate with Runaway (2 year program)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5122" y="2528379"/>
            <a:ext cx="2087069" cy="261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every engineering team to design the best rocket frame and internal structures needed for flight including the propulsion, avionics, recovery and payload modules.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 the components with a well-thought out integration system for all systems with live debugging on the field ability.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6241" y="2521758"/>
            <a:ext cx="2470301" cy="313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the electrical system to power the navigation and control of the rocket.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work closely with the gimbal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rocket has optimum performance during testing and launch (pulling one ‘Remove Before Flight’ and turning all systems on in the rocket.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Design, build and test a payload to conduct scientific research (this is totally open)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full-proof recovery system for apogee for the payload deployment and main rocket recovery.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6105" y="2524520"/>
            <a:ext cx="1975095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all teams above to design, manufacture and build test equipment, procedures and plans for all testing being done.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the project to secure an area for SEDS to base all testing on, including the development of the mobile mission control bunker.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major sub-projects as they arise.</a:t>
            </a:r>
          </a:p>
        </p:txBody>
      </p:sp>
    </p:spTree>
    <p:extLst>
      <p:ext uri="{BB962C8B-B14F-4D97-AF65-F5344CB8AC3E}">
        <p14:creationId xmlns:p14="http://schemas.microsoft.com/office/powerpoint/2010/main" val="359683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541787" y="547930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roles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br>
              <a:rPr lang="en-US" sz="1485" dirty="0">
                <a:solidFill>
                  <a:srgbClr val="18276C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8 ME, 4 EE, 2 CS, 1 PE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96027" y="2220308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3975" y="2220308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8966" y="4170316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4616" y="2220308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44629" y="2220308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61778" y="2705046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79385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79348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09023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61828" y="212862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2884" y="1113001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8427" y="1533298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44251" y="663850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79385" y="1872418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094884" y="1866129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73784" y="1632460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73783" y="1872418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006832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354" y="3021252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9463" y="3599955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3158" y="3021252"/>
            <a:ext cx="1143899" cy="449136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3171" y="3021252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0370" y="2929569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599386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825554" y="6389409"/>
            <a:ext cx="6815039" cy="218566"/>
            <a:chOff x="693588" y="6385235"/>
            <a:chExt cx="3155374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786391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9291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1961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6236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91135" y="764960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01" y="4739642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738" y="2830014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2997957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ME, Not SP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866" y="3599386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4169090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927" y="652618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796563" y="2918422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596" y="3603896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15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702</Words>
  <Application>Microsoft Office PowerPoint</Application>
  <PresentationFormat>Custom</PresentationFormat>
  <Paragraphs>128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Board roles</vt:lpstr>
      <vt:lpstr>Engineering goals 2019-2020</vt:lpstr>
      <vt:lpstr>Engineering SECTION GOALS 2019-2020 Senior Design</vt:lpstr>
      <vt:lpstr>Engineering roles 2019-2020 Senior Design 8 ME, 4 EE, 2 CS, 1 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2019-09-16T01:08:41Z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