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7" r:id="rId2"/>
    <p:sldId id="259" r:id="rId3"/>
    <p:sldId id="281" r:id="rId4"/>
    <p:sldId id="280" r:id="rId5"/>
    <p:sldId id="270" r:id="rId6"/>
    <p:sldId id="262"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2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A49C-1803-4A28-8D90-751DD6DAEE6E}" type="datetimeFigureOut">
              <a:rPr lang="en-US" smtClean="0"/>
              <a:t>9/29/2019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73CA-6BB4-4522-8FCA-39CDE4F2ADDA}" type="slidenum">
              <a:rPr lang="en-US" smtClean="0"/>
              <a:t>‹#›</a:t>
            </a:fld>
            <a:endParaRPr lang="en-US"/>
          </a:p>
        </p:txBody>
      </p:sp>
    </p:spTree>
    <p:extLst>
      <p:ext uri="{BB962C8B-B14F-4D97-AF65-F5344CB8AC3E}">
        <p14:creationId xmlns:p14="http://schemas.microsoft.com/office/powerpoint/2010/main" val="112590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54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6</a:t>
            </a:fld>
            <a:endParaRPr lang="en-US"/>
          </a:p>
        </p:txBody>
      </p:sp>
    </p:spTree>
    <p:extLst>
      <p:ext uri="{BB962C8B-B14F-4D97-AF65-F5344CB8AC3E}">
        <p14:creationId xmlns:p14="http://schemas.microsoft.com/office/powerpoint/2010/main" val="115512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7</a:t>
            </a:fld>
            <a:endParaRPr lang="en-US"/>
          </a:p>
        </p:txBody>
      </p:sp>
    </p:spTree>
    <p:extLst>
      <p:ext uri="{BB962C8B-B14F-4D97-AF65-F5344CB8AC3E}">
        <p14:creationId xmlns:p14="http://schemas.microsoft.com/office/powerpoint/2010/main" val="3168998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70324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889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2385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10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986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995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926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424942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303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0653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FF77B-AB05-463F-8388-E3EF4DCD9159}"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32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74563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F77B-AB05-463F-8388-E3EF4DCD9159}"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4723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F77B-AB05-463F-8388-E3EF4DCD9159}"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596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77B-AB05-463F-8388-E3EF4DCD9159}"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21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2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8007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4FF77B-AB05-463F-8388-E3EF4DCD9159}" type="datetimeFigureOut">
              <a:rPr lang="en-US" smtClean="0"/>
              <a:t>9/29/2019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13D033-886B-4A14-BCAE-FB09DD99573A}" type="slidenum">
              <a:rPr lang="en-US" smtClean="0"/>
              <a:t>‹#›</a:t>
            </a:fld>
            <a:endParaRPr lang="en-US"/>
          </a:p>
        </p:txBody>
      </p:sp>
    </p:spTree>
    <p:extLst>
      <p:ext uri="{BB962C8B-B14F-4D97-AF65-F5344CB8AC3E}">
        <p14:creationId xmlns:p14="http://schemas.microsoft.com/office/powerpoint/2010/main" val="36665175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youtube.com/channel/UCCGet3NkAJHD2hr-q8MuCUg"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4.png"/><Relationship Id="rId9" Type="http://schemas.microsoft.com/office/2007/relationships/hdphoto" Target="../media/hdphoto2.wdp"/><Relationship Id="rId1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4.jpeg"/><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675" y="103707"/>
            <a:ext cx="7787054" cy="1111013"/>
          </a:xfrm>
        </p:spPr>
        <p:txBody>
          <a:bodyPr>
            <a:noAutofit/>
          </a:bodyPr>
          <a:lstStyle/>
          <a:p>
            <a:r>
              <a:rPr lang="en-US" sz="7200" b="1" cap="none" dirty="0">
                <a:ln w="9525">
                  <a:solidFill>
                    <a:schemeClr val="bg1"/>
                  </a:solidFill>
                  <a:prstDash val="solid"/>
                </a:ln>
                <a:effectLst>
                  <a:outerShdw blurRad="12700" dist="38100" dir="2700000" algn="tl" rotWithShape="0">
                    <a:schemeClr val="bg1">
                      <a:lumMod val="50000"/>
                    </a:schemeClr>
                  </a:outerShdw>
                </a:effectLst>
              </a:rPr>
              <a:t>UNH SEDS</a:t>
            </a:r>
          </a:p>
        </p:txBody>
      </p:sp>
      <p:sp>
        <p:nvSpPr>
          <p:cNvPr id="3" name="Subtitle 2"/>
          <p:cNvSpPr>
            <a:spLocks noGrp="1"/>
          </p:cNvSpPr>
          <p:nvPr>
            <p:ph type="subTitle" idx="1"/>
          </p:nvPr>
        </p:nvSpPr>
        <p:spPr>
          <a:xfrm>
            <a:off x="1283202" y="4531735"/>
            <a:ext cx="9144000" cy="1064231"/>
          </a:xfrm>
        </p:spPr>
        <p:txBody>
          <a:bodyPr>
            <a:normAutofit/>
          </a:bodyPr>
          <a:lstStyle/>
          <a:p>
            <a:r>
              <a:rPr lang="en-US" sz="2400" b="1" cap="none" dirty="0">
                <a:ln w="9525">
                  <a:solidFill>
                    <a:schemeClr val="bg1"/>
                  </a:solidFill>
                  <a:prstDash val="solid"/>
                </a:ln>
                <a:effectLst>
                  <a:outerShdw blurRad="12700" dist="38100" dir="2700000" algn="tl" rotWithShape="0">
                    <a:schemeClr val="bg1">
                      <a:lumMod val="50000"/>
                    </a:schemeClr>
                  </a:outerShdw>
                </a:effectLst>
              </a:rPr>
              <a:t>CEPS Engineering Organization</a:t>
            </a:r>
          </a:p>
          <a:p>
            <a:r>
              <a:rPr lang="en-US" sz="2400" b="1" cap="none" dirty="0">
                <a:ln w="9525">
                  <a:solidFill>
                    <a:schemeClr val="bg1"/>
                  </a:solidFill>
                  <a:prstDash val="solid"/>
                </a:ln>
                <a:effectLst>
                  <a:outerShdw blurRad="12700" dist="38100" dir="2700000" algn="tl" rotWithShape="0">
                    <a:schemeClr val="bg1">
                      <a:lumMod val="50000"/>
                    </a:schemeClr>
                  </a:outerShdw>
                </a:effectLst>
              </a:rPr>
              <a:t>High Power Rocketry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2527" y="1472476"/>
            <a:ext cx="2764520" cy="2854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p:cNvGrpSpPr/>
          <p:nvPr/>
        </p:nvGrpSpPr>
        <p:grpSpPr>
          <a:xfrm>
            <a:off x="-1" y="5853723"/>
            <a:ext cx="12192001" cy="1004277"/>
            <a:chOff x="0" y="2667000"/>
            <a:chExt cx="12192001" cy="1524000"/>
          </a:xfrm>
        </p:grpSpPr>
        <p:pic>
          <p:nvPicPr>
            <p:cNvPr id="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0670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6" y="-158658"/>
            <a:ext cx="10515600" cy="1325563"/>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What is UNH SEDS?</a:t>
            </a:r>
          </a:p>
        </p:txBody>
      </p:sp>
      <p:sp>
        <p:nvSpPr>
          <p:cNvPr id="3" name="Content Placeholder 2"/>
          <p:cNvSpPr>
            <a:spLocks noGrp="1"/>
          </p:cNvSpPr>
          <p:nvPr>
            <p:ph idx="1"/>
          </p:nvPr>
        </p:nvSpPr>
        <p:spPr>
          <a:xfrm>
            <a:off x="212725" y="847909"/>
            <a:ext cx="10515600" cy="2871238"/>
          </a:xfrm>
        </p:spPr>
        <p:txBody>
          <a:bodyPr>
            <a:normAutofit/>
          </a:bodyPr>
          <a:lstStyle/>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UNH SEDS (Students for the Exploration and Development of Space)</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Competing in the 2020 Spaceport America Cup Competition, located in New Mexico</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Collegiate Rocketry Organization</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Founded in the Spring of 2017</a:t>
            </a:r>
          </a:p>
          <a:p>
            <a:endParaRPr lang="en-US" sz="3200" dirty="0"/>
          </a:p>
          <a:p>
            <a:pPr marL="0" indent="0">
              <a:buNone/>
            </a:pPr>
            <a:endParaRPr lang="en-US" sz="3200" dirty="0"/>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1506" y="2878148"/>
            <a:ext cx="4126703" cy="2751135"/>
          </a:xfrm>
          <a:prstGeom prst="rect">
            <a:avLst/>
          </a:prstGeom>
        </p:spPr>
      </p:pic>
      <p:pic>
        <p:nvPicPr>
          <p:cNvPr id="1028" name="Picture 4" descr="https://lh3.googleusercontent.com/joNQFibkio_oHP66F1A805qDvXJbKQU4Y4slQvwZffxXj2PGSz4ICc6mXk3ROc9tki4FMC7H3lBlNpC9E5R4poX9PsTnYT4TTfFo8yUqVCrIhgm6ASMWfoJ413czfO8MMMR4gJQsnv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075" y="2878148"/>
            <a:ext cx="3651250" cy="273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799" y="-191326"/>
            <a:ext cx="10515600" cy="1325563"/>
          </a:xfrm>
        </p:spPr>
        <p:txBody>
          <a:bodyPr>
            <a:normAutofit/>
          </a:bodyPr>
          <a:lstStyle/>
          <a:p>
            <a:r>
              <a:rPr lang="en-US" sz="3200" b="1" cap="none" dirty="0">
                <a:ln w="9525">
                  <a:solidFill>
                    <a:schemeClr val="bg1"/>
                  </a:solidFill>
                  <a:prstDash val="solid"/>
                </a:ln>
                <a:effectLst>
                  <a:outerShdw blurRad="12700" dist="38100" dir="2700000" algn="tl" rotWithShape="0">
                    <a:schemeClr val="bg1">
                      <a:lumMod val="50000"/>
                    </a:schemeClr>
                  </a:outerShdw>
                </a:effectLst>
                <a:latin typeface="+mn-lt"/>
              </a:rPr>
              <a:t>Who is UNH SEDS?</a:t>
            </a:r>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grpSp>
        <p:nvGrpSpPr>
          <p:cNvPr id="6" name="Group 5">
            <a:extLst>
              <a:ext uri="{FF2B5EF4-FFF2-40B4-BE49-F238E27FC236}">
                <a16:creationId xmlns:a16="http://schemas.microsoft.com/office/drawing/2014/main" id="{E3CDDD87-5564-4FA6-9A31-2956CC5AEBD7}"/>
              </a:ext>
            </a:extLst>
          </p:cNvPr>
          <p:cNvGrpSpPr/>
          <p:nvPr/>
        </p:nvGrpSpPr>
        <p:grpSpPr>
          <a:xfrm>
            <a:off x="4547315" y="2981907"/>
            <a:ext cx="4849965" cy="2578598"/>
            <a:chOff x="761920" y="2845882"/>
            <a:chExt cx="4849965" cy="2578598"/>
          </a:xfrm>
        </p:grpSpPr>
        <p:sp>
          <p:nvSpPr>
            <p:cNvPr id="8" name="TextBox 7">
              <a:extLst>
                <a:ext uri="{FF2B5EF4-FFF2-40B4-BE49-F238E27FC236}">
                  <a16:creationId xmlns:a16="http://schemas.microsoft.com/office/drawing/2014/main" id="{79FCC39E-2CEE-4163-A0CF-B0DA7CE0CDC4}"/>
                </a:ext>
              </a:extLst>
            </p:cNvPr>
            <p:cNvSpPr txBox="1"/>
            <p:nvPr/>
          </p:nvSpPr>
          <p:spPr>
            <a:xfrm>
              <a:off x="1904078" y="2845882"/>
              <a:ext cx="2565647" cy="369332"/>
            </a:xfrm>
            <a:prstGeom prst="rect">
              <a:avLst/>
            </a:prstGeom>
            <a:noFill/>
          </p:spPr>
          <p:txBody>
            <a:bodyPr wrap="square" rtlCol="0">
              <a:spAutoFit/>
            </a:bodyPr>
            <a:lstStyle/>
            <a:p>
              <a:pPr algn="ctr"/>
              <a:r>
                <a:rPr lang="en-US" dirty="0"/>
                <a:t>Membership </a:t>
              </a:r>
            </a:p>
          </p:txBody>
        </p:sp>
        <p:pic>
          <p:nvPicPr>
            <p:cNvPr id="2058" name="Picture 10" descr="Forms response chart. Question title: Sex . Number of responses: 42 responses.">
              <a:extLst>
                <a:ext uri="{FF2B5EF4-FFF2-40B4-BE49-F238E27FC236}">
                  <a16:creationId xmlns:a16="http://schemas.microsoft.com/office/drawing/2014/main" id="{3C339887-403E-440D-B6C9-C466B8D7667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26" t="23465" r="10130" b="4775"/>
            <a:stretch/>
          </p:blipFill>
          <p:spPr bwMode="auto">
            <a:xfrm>
              <a:off x="761920" y="3302492"/>
              <a:ext cx="4849965" cy="2121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3" name="Group 2">
            <a:extLst>
              <a:ext uri="{FF2B5EF4-FFF2-40B4-BE49-F238E27FC236}">
                <a16:creationId xmlns:a16="http://schemas.microsoft.com/office/drawing/2014/main" id="{9E67C090-7DC4-4D76-BFB5-C1BE520A1147}"/>
              </a:ext>
            </a:extLst>
          </p:cNvPr>
          <p:cNvGrpSpPr/>
          <p:nvPr/>
        </p:nvGrpSpPr>
        <p:grpSpPr>
          <a:xfrm>
            <a:off x="359117" y="668898"/>
            <a:ext cx="5403057" cy="2681390"/>
            <a:chOff x="6644384" y="2656622"/>
            <a:chExt cx="5403057" cy="2681390"/>
          </a:xfrm>
        </p:grpSpPr>
        <p:sp>
          <p:nvSpPr>
            <p:cNvPr id="9" name="TextBox 8">
              <a:extLst>
                <a:ext uri="{FF2B5EF4-FFF2-40B4-BE49-F238E27FC236}">
                  <a16:creationId xmlns:a16="http://schemas.microsoft.com/office/drawing/2014/main" id="{B1824960-0579-4DD4-8951-7D1C3FF7988A}"/>
                </a:ext>
              </a:extLst>
            </p:cNvPr>
            <p:cNvSpPr txBox="1"/>
            <p:nvPr/>
          </p:nvSpPr>
          <p:spPr>
            <a:xfrm>
              <a:off x="7736182" y="2656622"/>
              <a:ext cx="3219459" cy="461665"/>
            </a:xfrm>
            <a:prstGeom prst="rect">
              <a:avLst/>
            </a:prstGeom>
            <a:noFill/>
            <a:effectLst/>
          </p:spPr>
          <p:txBody>
            <a:bodyPr wrap="square" rtlCol="0">
              <a:spAutoFit/>
            </a:bodyPr>
            <a:lstStyle/>
            <a:p>
              <a:pPr algn="ctr"/>
              <a:r>
                <a:rPr lang="en-US" sz="2400" dirty="0"/>
                <a:t>Major</a:t>
              </a:r>
            </a:p>
          </p:txBody>
        </p:sp>
        <p:pic>
          <p:nvPicPr>
            <p:cNvPr id="2060" name="Picture 12" descr="Forms response chart. Question title: Major . Number of responses: 42 responses.">
              <a:extLst>
                <a:ext uri="{FF2B5EF4-FFF2-40B4-BE49-F238E27FC236}">
                  <a16:creationId xmlns:a16="http://schemas.microsoft.com/office/drawing/2014/main" id="{446BCF70-7792-47BA-94CB-751AE87939A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379" t="25023" r="8472" b="6916"/>
            <a:stretch/>
          </p:blipFill>
          <p:spPr bwMode="auto">
            <a:xfrm>
              <a:off x="6644384" y="3195235"/>
              <a:ext cx="5403057" cy="2142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5" name="Group 4">
            <a:extLst>
              <a:ext uri="{FF2B5EF4-FFF2-40B4-BE49-F238E27FC236}">
                <a16:creationId xmlns:a16="http://schemas.microsoft.com/office/drawing/2014/main" id="{8875E489-3FB7-4688-9D36-957140EED7BE}"/>
              </a:ext>
            </a:extLst>
          </p:cNvPr>
          <p:cNvGrpSpPr/>
          <p:nvPr/>
        </p:nvGrpSpPr>
        <p:grpSpPr>
          <a:xfrm>
            <a:off x="7356182" y="231614"/>
            <a:ext cx="4397507" cy="2447784"/>
            <a:chOff x="1499032" y="452982"/>
            <a:chExt cx="3687797" cy="2062914"/>
          </a:xfrm>
        </p:grpSpPr>
        <p:sp>
          <p:nvSpPr>
            <p:cNvPr id="19" name="TextBox 18">
              <a:extLst>
                <a:ext uri="{FF2B5EF4-FFF2-40B4-BE49-F238E27FC236}">
                  <a16:creationId xmlns:a16="http://schemas.microsoft.com/office/drawing/2014/main" id="{E9C69EDA-9B40-4D00-94E0-66EE16E1DDF7}"/>
                </a:ext>
              </a:extLst>
            </p:cNvPr>
            <p:cNvSpPr txBox="1"/>
            <p:nvPr/>
          </p:nvSpPr>
          <p:spPr>
            <a:xfrm>
              <a:off x="1927894" y="452982"/>
              <a:ext cx="2565647" cy="400110"/>
            </a:xfrm>
            <a:prstGeom prst="rect">
              <a:avLst/>
            </a:prstGeom>
            <a:noFill/>
          </p:spPr>
          <p:txBody>
            <a:bodyPr wrap="square" rtlCol="0">
              <a:spAutoFit/>
            </a:bodyPr>
            <a:lstStyle/>
            <a:p>
              <a:pPr algn="ctr"/>
              <a:r>
                <a:rPr lang="en-US" sz="2000" dirty="0"/>
                <a:t>Year</a:t>
              </a:r>
            </a:p>
          </p:txBody>
        </p:sp>
        <p:pic>
          <p:nvPicPr>
            <p:cNvPr id="2062" name="Picture 14" descr="Forms response chart. Question title: Year. Number of responses: 42 responses.">
              <a:extLst>
                <a:ext uri="{FF2B5EF4-FFF2-40B4-BE49-F238E27FC236}">
                  <a16:creationId xmlns:a16="http://schemas.microsoft.com/office/drawing/2014/main" id="{6691B7A0-12B3-4076-AE09-9E7522FE24C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096" t="26990" r="14930" b="6627"/>
            <a:stretch/>
          </p:blipFill>
          <p:spPr bwMode="auto">
            <a:xfrm>
              <a:off x="1499032" y="902388"/>
              <a:ext cx="3687797" cy="1613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16566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9498" y="2371701"/>
            <a:ext cx="7133003" cy="646331"/>
          </a:xfrm>
          <a:prstGeom prst="rect">
            <a:avLst/>
          </a:prstGeom>
          <a:noFill/>
        </p:spPr>
        <p:txBody>
          <a:bodyPr wrap="square" rtlCol="0">
            <a:spAutoFit/>
          </a:bodyPr>
          <a:lstStyle/>
          <a:p>
            <a:endParaRPr lang="en-US" dirty="0"/>
          </a:p>
          <a:p>
            <a:r>
              <a:rPr lang="en-US" dirty="0">
                <a:hlinkClick r:id="rId2"/>
              </a:rPr>
              <a:t>https://www.youtube.com/channel/UCCGet3NkAJHD2hr-q8MuCUg</a:t>
            </a:r>
            <a:endParaRPr lang="en-US" dirty="0"/>
          </a:p>
        </p:txBody>
      </p:sp>
      <p:grpSp>
        <p:nvGrpSpPr>
          <p:cNvPr id="4" name="Group 3"/>
          <p:cNvGrpSpPr/>
          <p:nvPr/>
        </p:nvGrpSpPr>
        <p:grpSpPr>
          <a:xfrm>
            <a:off x="0" y="5853723"/>
            <a:ext cx="12192001" cy="1004277"/>
            <a:chOff x="0" y="2667000"/>
            <a:chExt cx="12192001" cy="1524000"/>
          </a:xfrm>
        </p:grpSpPr>
        <p:pic>
          <p:nvPicPr>
            <p:cNvPr id="5"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7"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14227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43" y="0"/>
            <a:ext cx="10131425" cy="1456267"/>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 </a:t>
            </a:r>
          </a:p>
        </p:txBody>
      </p:sp>
      <p:sp>
        <p:nvSpPr>
          <p:cNvPr id="3" name="Content Placeholder 2"/>
          <p:cNvSpPr>
            <a:spLocks noGrp="1"/>
          </p:cNvSpPr>
          <p:nvPr>
            <p:ph idx="1"/>
          </p:nvPr>
        </p:nvSpPr>
        <p:spPr>
          <a:xfrm>
            <a:off x="921543" y="1151794"/>
            <a:ext cx="8613226" cy="3550354"/>
          </a:xfrm>
        </p:spPr>
        <p:txBody>
          <a:bodyPr>
            <a:normAutofit/>
          </a:bodyPr>
          <a:lstStyle/>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Students for the Exploration and Development of Space (SEDS)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Third year organization</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Design and test a hybrid rocket </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Applying rocket mechanics from last two years knowledge</a:t>
            </a:r>
          </a:p>
          <a:p>
            <a:pPr marL="505550"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Build, test, analyze, optimize</a:t>
            </a:r>
          </a:p>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Spaceport America Cup - June 2020 in Las Cruces, New Mexico</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Student researched and developed hybrid class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Target apogee 10,000 feet </a:t>
            </a:r>
          </a:p>
          <a:p>
            <a:pPr marL="36900" indent="0">
              <a:buNone/>
            </a:pPr>
            <a:endParaRPr lang="en-US" dirty="0"/>
          </a:p>
        </p:txBody>
      </p:sp>
      <p:grpSp>
        <p:nvGrpSpPr>
          <p:cNvPr id="10" name="Group 9"/>
          <p:cNvGrpSpPr/>
          <p:nvPr/>
        </p:nvGrpSpPr>
        <p:grpSpPr>
          <a:xfrm>
            <a:off x="-1" y="5853722"/>
            <a:ext cx="12192001" cy="1004277"/>
            <a:chOff x="0" y="2667000"/>
            <a:chExt cx="12192001" cy="1524000"/>
          </a:xfrm>
        </p:grpSpPr>
        <p:pic>
          <p:nvPicPr>
            <p:cNvPr id="11" name="Picture 2" descr="Image result for starry night backgroun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3"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14" name="Picture 13" descr="C:\Users\User\Desktop\UNHSEDS\Business\Organization\OutsideBoard\Companies\NasaLogo.jpg"/>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76631" y="4440200"/>
            <a:ext cx="1809750" cy="1130997"/>
          </a:xfrm>
          <a:prstGeom prst="rect">
            <a:avLst/>
          </a:prstGeom>
          <a:noFill/>
          <a:ln>
            <a:noFill/>
          </a:ln>
        </p:spPr>
      </p:pic>
      <p:pic>
        <p:nvPicPr>
          <p:cNvPr id="15" name="Picture 14" descr="C:\Users\User\Desktop\UNHSEDS\Business\Organization\OutsideBoard\Companies\OrbitalATKLogo.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2877" y="4572330"/>
            <a:ext cx="2358465" cy="866736"/>
          </a:xfrm>
          <a:prstGeom prst="rect">
            <a:avLst/>
          </a:prstGeom>
          <a:noFill/>
          <a:ln>
            <a:noFill/>
          </a:ln>
        </p:spPr>
      </p:pic>
      <p:pic>
        <p:nvPicPr>
          <p:cNvPr id="17" name="Picture 16" descr="C:\Users\User\Desktop\UNHSEDS\Business\Organization\OutsideBoard\Companies\BlueOriginLogo.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3208" y="4220379"/>
            <a:ext cx="2091561" cy="1108393"/>
          </a:xfrm>
          <a:prstGeom prst="rect">
            <a:avLst/>
          </a:prstGeom>
          <a:noFill/>
          <a:ln>
            <a:noFill/>
          </a:ln>
        </p:spPr>
      </p:pic>
      <p:pic>
        <p:nvPicPr>
          <p:cNvPr id="18" name="Picture 17" descr="C:\Users\User\Desktop\UNHSEDS\Business\Organization\OutsideBoard\Companies\RocketLabLogo.png"/>
          <p:cNvPicPr/>
          <p:nvPr/>
        </p:nvPicPr>
        <p:blipFill>
          <a:blip r:embed="rId8" cstate="print">
            <a:extLst>
              <a:ext uri="{BEBA8EAE-BF5A-486C-A8C5-ECC9F3942E4B}">
                <a14:imgProps xmlns:a14="http://schemas.microsoft.com/office/drawing/2010/main">
                  <a14:imgLayer r:embed="rId9">
                    <a14:imgEffect>
                      <a14:backgroundRemoval t="9873" b="89809" l="9083" r="90667">
                        <a14:foregroundMark x1="42250" y1="49204" x2="42250" y2="49204"/>
                        <a14:foregroundMark x1="40583" y1="46975" x2="40583" y2="46975"/>
                        <a14:foregroundMark x1="46500" y1="57166" x2="46500" y2="57166"/>
                        <a14:foregroundMark x1="47000" y1="50000" x2="47000" y2="50000"/>
                        <a14:foregroundMark x1="47167" y1="45064" x2="47167" y2="45064"/>
                        <a14:foregroundMark x1="48750" y1="49682" x2="48750" y2="49682"/>
                        <a14:foregroundMark x1="53083" y1="51274" x2="53083" y2="51274"/>
                        <a14:foregroundMark x1="61083" y1="50000" x2="61083" y2="50000"/>
                        <a14:foregroundMark x1="53833" y1="50318" x2="53833" y2="50318"/>
                        <a14:foregroundMark x1="54083" y1="50000" x2="54083" y2="50000"/>
                        <a14:foregroundMark x1="64750" y1="49682" x2="64750" y2="49682"/>
                        <a14:foregroundMark x1="70750" y1="49204" x2="70750" y2="49204"/>
                        <a14:foregroundMark x1="75250" y1="51592" x2="75250" y2="51592"/>
                        <a14:foregroundMark x1="73500" y1="50318" x2="73500" y2="50318"/>
                        <a14:foregroundMark x1="82000" y1="50955" x2="82000" y2="50955"/>
                        <a14:foregroundMark x1="87000" y1="50478" x2="87000" y2="50478"/>
                        <a14:foregroundMark x1="88083" y1="46975" x2="88083" y2="46975"/>
                        <a14:foregroundMark x1="90667" y1="48089" x2="90667" y2="48089"/>
                        <a14:foregroundMark x1="88417" y1="52070" x2="88417" y2="52070"/>
                        <a14:foregroundMark x1="57667" y1="51274" x2="57667" y2="51274"/>
                        <a14:foregroundMark x1="46750" y1="41720" x2="46750" y2="41720"/>
                        <a14:foregroundMark x1="46167" y1="38854" x2="46167" y2="38854"/>
                        <a14:foregroundMark x1="44417" y1="38057" x2="44417" y2="38057"/>
                        <a14:foregroundMark x1="41583" y1="51274" x2="41583" y2="51274"/>
                        <a14:foregroundMark x1="9083" y1="49363" x2="9083" y2="49363"/>
                      </a14:backgroundRemoval>
                    </a14:imgEffect>
                  </a14:imgLayer>
                </a14:imgProps>
              </a:ext>
              <a:ext uri="{28A0092B-C50C-407E-A947-70E740481C1C}">
                <a14:useLocalDpi xmlns:a14="http://schemas.microsoft.com/office/drawing/2010/main" val="0"/>
              </a:ext>
            </a:extLst>
          </a:blip>
          <a:srcRect/>
          <a:stretch>
            <a:fillRect/>
          </a:stretch>
        </p:blipFill>
        <p:spPr bwMode="auto">
          <a:xfrm>
            <a:off x="9771265" y="4374660"/>
            <a:ext cx="2116485" cy="1107654"/>
          </a:xfrm>
          <a:prstGeom prst="rect">
            <a:avLst/>
          </a:prstGeom>
          <a:noFill/>
          <a:ln>
            <a:noFill/>
          </a:ln>
        </p:spPr>
      </p:pic>
      <p:pic>
        <p:nvPicPr>
          <p:cNvPr id="19" name="Picture 18" descr="C:\Users\User\Desktop\UNHSEDS\Business\Organization\OutsideBoard\Companies\Virgin_Orbin_company_logo_2017.png"/>
          <p:cNvPicPr/>
          <p:nvPr/>
        </p:nvPicPr>
        <p:blipFill>
          <a:blip r:embed="rId10">
            <a:extLst>
              <a:ext uri="{BEBA8EAE-BF5A-486C-A8C5-ECC9F3942E4B}">
                <a14:imgProps xmlns:a14="http://schemas.microsoft.com/office/drawing/2010/main">
                  <a14:imgLayer r:embed="rId11">
                    <a14:imgEffect>
                      <a14:backgroundRemoval t="10000" b="90000" l="10000" r="90000">
                        <a14:foregroundMark x1="68308" y1="82353" x2="68308" y2="82353"/>
                        <a14:foregroundMark x1="59077" y1="84967" x2="59077" y2="84967"/>
                        <a14:foregroundMark x1="52923" y1="86275" x2="52923" y2="86275"/>
                        <a14:foregroundMark x1="42154" y1="83987" x2="42154" y2="83987"/>
                        <a14:foregroundMark x1="32000" y1="83987" x2="32000" y2="83987"/>
                        <a14:foregroundMark x1="51692" y1="68301" x2="51692" y2="68301"/>
                        <a14:foregroundMark x1="82769" y1="40523" x2="82769" y2="40523"/>
                        <a14:foregroundMark x1="27692" y1="68627" x2="27692" y2="68627"/>
                      </a14:backgroundRemoval>
                    </a14:imgEffect>
                  </a14:imgLayer>
                </a14:imgProps>
              </a:ext>
              <a:ext uri="{28A0092B-C50C-407E-A947-70E740481C1C}">
                <a14:useLocalDpi xmlns:a14="http://schemas.microsoft.com/office/drawing/2010/main" val="0"/>
              </a:ext>
            </a:extLst>
          </a:blip>
          <a:srcRect/>
          <a:stretch>
            <a:fillRect/>
          </a:stretch>
        </p:blipFill>
        <p:spPr bwMode="auto">
          <a:xfrm>
            <a:off x="10000567" y="2672560"/>
            <a:ext cx="1657879" cy="1560837"/>
          </a:xfrm>
          <a:prstGeom prst="rect">
            <a:avLst/>
          </a:prstGeom>
          <a:noFill/>
          <a:ln>
            <a:noFill/>
          </a:ln>
        </p:spPr>
      </p:pic>
      <p:pic>
        <p:nvPicPr>
          <p:cNvPr id="22" name="Picture 21" descr="C:\Users\User\Desktop\UNHSEDS\Business\Organization\OutsideBoard\Companies\LockheedMartinSpace.jpg"/>
          <p:cNvPicPr/>
          <p:nvPr/>
        </p:nvPicPr>
        <p:blipFill>
          <a:blip r:embed="rId12">
            <a:extLst>
              <a:ext uri="{28A0092B-C50C-407E-A947-70E740481C1C}">
                <a14:useLocalDpi xmlns:a14="http://schemas.microsoft.com/office/drawing/2010/main" val="0"/>
              </a:ext>
            </a:extLst>
          </a:blip>
          <a:srcRect/>
          <a:stretch>
            <a:fillRect/>
          </a:stretch>
        </p:blipFill>
        <p:spPr bwMode="auto">
          <a:xfrm>
            <a:off x="5056296" y="4630052"/>
            <a:ext cx="2091433" cy="941145"/>
          </a:xfrm>
          <a:prstGeom prst="rect">
            <a:avLst/>
          </a:prstGeom>
          <a:noFill/>
          <a:ln>
            <a:noFill/>
          </a:ln>
        </p:spPr>
      </p:pic>
      <p:pic>
        <p:nvPicPr>
          <p:cNvPr id="1026" name="Picture 2" descr="Related image">
            <a:extLst>
              <a:ext uri="{FF2B5EF4-FFF2-40B4-BE49-F238E27FC236}">
                <a16:creationId xmlns:a16="http://schemas.microsoft.com/office/drawing/2014/main" id="{C91CFDB2-3313-433A-A32C-D5A5EB5043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12253" y="1258727"/>
            <a:ext cx="2676287" cy="1338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pacex logo">
            <a:extLst>
              <a:ext uri="{FF2B5EF4-FFF2-40B4-BE49-F238E27FC236}">
                <a16:creationId xmlns:a16="http://schemas.microsoft.com/office/drawing/2014/main" id="{28F113D7-C37D-4773-A156-E57458D4CD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94005" y="280210"/>
            <a:ext cx="1712781" cy="113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8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 Conference</a:t>
            </a:r>
          </a:p>
        </p:txBody>
      </p:sp>
      <p:sp>
        <p:nvSpPr>
          <p:cNvPr id="3" name="Content Placeholder 2"/>
          <p:cNvSpPr>
            <a:spLocks noGrp="1"/>
          </p:cNvSpPr>
          <p:nvPr>
            <p:ph idx="1"/>
          </p:nvPr>
        </p:nvSpPr>
        <p:spPr>
          <a:xfrm>
            <a:off x="641838" y="823014"/>
            <a:ext cx="10515600" cy="1641965"/>
          </a:xfrm>
        </p:spPr>
        <p:txBody>
          <a:bodyPr>
            <a:normAutofit fontScale="92500" lnSpcReduction="20000"/>
          </a:bodyPr>
          <a:lstStyle/>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SEDS USA hosts a national conference every year called ‘SpaceVision’ where many of the various SEDS chapters congregate to network and listen to speakers.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2019 in Arizona State University.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2018, UNH SEDS brought 16 of its members to take part in the 2018 SpaceVision located in San Diego California.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27" y="2644857"/>
            <a:ext cx="3582317" cy="26867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838" y="2644857"/>
            <a:ext cx="3582317" cy="2686738"/>
          </a:xfrm>
          <a:prstGeom prst="rect">
            <a:avLst/>
          </a:prstGeom>
        </p:spPr>
      </p:pic>
      <p:pic>
        <p:nvPicPr>
          <p:cNvPr id="1026" name="Picture 2" descr="https://lh4.googleusercontent.com/eS_gc0abKPn9CpGc5QcyqWV-ZPBNbsYkPZUTR9IsIpSTe7AdVZva26pVT91goznIHrc6TQ82uNc8v-oCwYJLgNpEGOPN2duQCvpl3PEljdEOLwfaWdI340FCGN-zh4ieTykXxMUVs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816" y="2644857"/>
            <a:ext cx="3585534" cy="26891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2244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0363" y="4192241"/>
            <a:ext cx="6211956" cy="1377190"/>
          </a:xfrm>
        </p:spPr>
        <p:txBody>
          <a:bodyPr vert="horz" lIns="91440" tIns="45720" rIns="91440" bIns="45720" rtlCol="0" anchor="b">
            <a:normAutofit/>
          </a:bodyPr>
          <a:lstStyle/>
          <a:p>
            <a:pPr algn="l">
              <a:lnSpc>
                <a:spcPct val="90000"/>
              </a:lnSpc>
            </a:pPr>
            <a:r>
              <a:rPr lang="en-US" sz="4400" b="1" cap="none"/>
              <a:t>Community Engagement</a:t>
            </a:r>
          </a:p>
        </p:txBody>
      </p:sp>
      <p:sp>
        <p:nvSpPr>
          <p:cNvPr id="79" name="Rectangle: Top Corners Rounded 78">
            <a:extLst>
              <a:ext uri="{FF2B5EF4-FFF2-40B4-BE49-F238E27FC236}">
                <a16:creationId xmlns:a16="http://schemas.microsoft.com/office/drawing/2014/main" id="{C93C87AB-E50E-4BCB-A91F-09DD6A34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55276" y="1209913"/>
            <a:ext cx="5221378" cy="4110824"/>
          </a:xfrm>
          <a:prstGeom prst="round2SameRect">
            <a:avLst>
              <a:gd name="adj1" fmla="val 3138"/>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yuris night boston">
            <a:extLst>
              <a:ext uri="{FF2B5EF4-FFF2-40B4-BE49-F238E27FC236}">
                <a16:creationId xmlns:a16="http://schemas.microsoft.com/office/drawing/2014/main" id="{3273BEE6-3D17-4CDF-8650-7821403D30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984" r="-2" b="-2"/>
          <a:stretch/>
        </p:blipFill>
        <p:spPr bwMode="auto">
          <a:xfrm>
            <a:off x="1" y="819305"/>
            <a:ext cx="3950208" cy="4892040"/>
          </a:xfrm>
          <a:custGeom>
            <a:avLst/>
            <a:gdLst>
              <a:gd name="connsiteX0" fmla="*/ 9283 w 3950208"/>
              <a:gd name="connsiteY0" fmla="*/ 0 h 4892040"/>
              <a:gd name="connsiteX1" fmla="*/ 3826250 w 3950208"/>
              <a:gd name="connsiteY1" fmla="*/ 0 h 4892040"/>
              <a:gd name="connsiteX2" fmla="*/ 3950208 w 3950208"/>
              <a:gd name="connsiteY2" fmla="*/ 123958 h 4892040"/>
              <a:gd name="connsiteX3" fmla="*/ 3950208 w 3950208"/>
              <a:gd name="connsiteY3" fmla="*/ 4768082 h 4892040"/>
              <a:gd name="connsiteX4" fmla="*/ 3826250 w 3950208"/>
              <a:gd name="connsiteY4" fmla="*/ 4892040 h 4892040"/>
              <a:gd name="connsiteX5" fmla="*/ 9283 w 3950208"/>
              <a:gd name="connsiteY5" fmla="*/ 4892040 h 4892040"/>
              <a:gd name="connsiteX6" fmla="*/ 0 w 3950208"/>
              <a:gd name="connsiteY6" fmla="*/ 4882757 h 4892040"/>
              <a:gd name="connsiteX7" fmla="*/ 0 w 3950208"/>
              <a:gd name="connsiteY7" fmla="*/ 9283 h 4892040"/>
              <a:gd name="connsiteX8" fmla="*/ 9283 w 3950208"/>
              <a:gd name="connsiteY8" fmla="*/ 0 h 489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0208" h="4892040">
                <a:moveTo>
                  <a:pt x="9283" y="0"/>
                </a:moveTo>
                <a:lnTo>
                  <a:pt x="3826250" y="0"/>
                </a:lnTo>
                <a:cubicBezTo>
                  <a:pt x="3894710" y="0"/>
                  <a:pt x="3950208" y="55498"/>
                  <a:pt x="3950208" y="123958"/>
                </a:cubicBezTo>
                <a:lnTo>
                  <a:pt x="3950208" y="4768082"/>
                </a:lnTo>
                <a:cubicBezTo>
                  <a:pt x="3950208" y="4836542"/>
                  <a:pt x="3894710" y="4892040"/>
                  <a:pt x="3826250" y="4892040"/>
                </a:cubicBezTo>
                <a:lnTo>
                  <a:pt x="9283" y="4892040"/>
                </a:lnTo>
                <a:cubicBezTo>
                  <a:pt x="4156" y="4892040"/>
                  <a:pt x="0" y="4887884"/>
                  <a:pt x="0" y="4882757"/>
                </a:cubicBezTo>
                <a:lnTo>
                  <a:pt x="0" y="9283"/>
                </a:lnTo>
                <a:cubicBezTo>
                  <a:pt x="0" y="4156"/>
                  <a:pt x="4156" y="0"/>
                  <a:pt x="9283" y="0"/>
                </a:cubicBezTo>
                <a:close/>
              </a:path>
            </a:pathLst>
          </a:custGeom>
          <a:noFill/>
          <a:extLst>
            <a:ext uri="{909E8E84-426E-40DD-AFC4-6F175D3DCCD1}">
              <a14:hiddenFill xmlns:a14="http://schemas.microsoft.com/office/drawing/2010/main">
                <a:solidFill>
                  <a:srgbClr val="FFFFFF"/>
                </a:solidFill>
              </a14:hiddenFill>
            </a:ext>
          </a:extLst>
        </p:spPr>
      </p:pic>
      <p:sp>
        <p:nvSpPr>
          <p:cNvPr id="81" name="Rectangle: Top Corners Rounded 80">
            <a:extLst>
              <a:ext uri="{FF2B5EF4-FFF2-40B4-BE49-F238E27FC236}">
                <a16:creationId xmlns:a16="http://schemas.microsoft.com/office/drawing/2014/main" id="{9DC3C9DC-A64F-4BCA-8AF4-5AF06BD38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57304" y="0"/>
            <a:ext cx="3712695" cy="3162712"/>
          </a:xfrm>
          <a:prstGeom prst="round2SameRect">
            <a:avLst>
              <a:gd name="adj1" fmla="val 4111"/>
              <a:gd name="adj2" fmla="val 0"/>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stes rocket building">
            <a:extLst>
              <a:ext uri="{FF2B5EF4-FFF2-40B4-BE49-F238E27FC236}">
                <a16:creationId xmlns:a16="http://schemas.microsoft.com/office/drawing/2014/main" id="{0AB27732-33CE-4954-92C5-A76F3F414BB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37" r="5611" b="1"/>
          <a:stretch/>
        </p:blipFill>
        <p:spPr bwMode="auto">
          <a:xfrm>
            <a:off x="4722011" y="10"/>
            <a:ext cx="3383280" cy="2999222"/>
          </a:xfrm>
          <a:custGeom>
            <a:avLst/>
            <a:gdLst>
              <a:gd name="connsiteX0" fmla="*/ 0 w 3383280"/>
              <a:gd name="connsiteY0" fmla="*/ 0 h 2999232"/>
              <a:gd name="connsiteX1" fmla="*/ 3383280 w 3383280"/>
              <a:gd name="connsiteY1" fmla="*/ 0 h 2999232"/>
              <a:gd name="connsiteX2" fmla="*/ 3383280 w 3383280"/>
              <a:gd name="connsiteY2" fmla="*/ 2875934 h 2999232"/>
              <a:gd name="connsiteX3" fmla="*/ 3259982 w 3383280"/>
              <a:gd name="connsiteY3" fmla="*/ 2999232 h 2999232"/>
              <a:gd name="connsiteX4" fmla="*/ 123298 w 3383280"/>
              <a:gd name="connsiteY4" fmla="*/ 2999232 h 2999232"/>
              <a:gd name="connsiteX5" fmla="*/ 0 w 3383280"/>
              <a:gd name="connsiteY5" fmla="*/ 2875934 h 299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3280" h="2999232">
                <a:moveTo>
                  <a:pt x="0" y="0"/>
                </a:moveTo>
                <a:lnTo>
                  <a:pt x="3383280" y="0"/>
                </a:lnTo>
                <a:lnTo>
                  <a:pt x="3383280" y="2875934"/>
                </a:lnTo>
                <a:cubicBezTo>
                  <a:pt x="3383280" y="2944030"/>
                  <a:pt x="3328078" y="2999232"/>
                  <a:pt x="3259982" y="2999232"/>
                </a:cubicBezTo>
                <a:lnTo>
                  <a:pt x="123298" y="2999232"/>
                </a:lnTo>
                <a:cubicBezTo>
                  <a:pt x="55202" y="2999232"/>
                  <a:pt x="0" y="2944030"/>
                  <a:pt x="0" y="2875934"/>
                </a:cubicBezTo>
                <a:close/>
              </a:path>
            </a:pathLst>
          </a:custGeom>
          <a:noFill/>
          <a:extLst>
            <a:ext uri="{909E8E84-426E-40DD-AFC4-6F175D3DCCD1}">
              <a14:hiddenFill xmlns:a14="http://schemas.microsoft.com/office/drawing/2010/main">
                <a:solidFill>
                  <a:srgbClr val="FFFFFF"/>
                </a:solidFill>
              </a14:hiddenFill>
            </a:ext>
          </a:extLst>
        </p:spPr>
      </p:pic>
      <p:sp>
        <p:nvSpPr>
          <p:cNvPr id="83" name="Rectangle: Top Corners Rounded 82">
            <a:extLst>
              <a:ext uri="{FF2B5EF4-FFF2-40B4-BE49-F238E27FC236}">
                <a16:creationId xmlns:a16="http://schemas.microsoft.com/office/drawing/2014/main" id="{F79A1D25-E857-4166-93CA-B8772927C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85858" y="631778"/>
            <a:ext cx="3383284" cy="3429000"/>
          </a:xfrm>
          <a:prstGeom prst="round2SameRect">
            <a:avLst>
              <a:gd name="adj1" fmla="val 4111"/>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Image result for spacevision">
            <a:extLst>
              <a:ext uri="{FF2B5EF4-FFF2-40B4-BE49-F238E27FC236}">
                <a16:creationId xmlns:a16="http://schemas.microsoft.com/office/drawing/2014/main" id="{90634D3A-DB20-4322-AC61-ED2761A720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292" b="1150"/>
          <a:stretch/>
        </p:blipFill>
        <p:spPr bwMode="auto">
          <a:xfrm>
            <a:off x="8927592" y="819230"/>
            <a:ext cx="3264408" cy="3054096"/>
          </a:xfrm>
          <a:custGeom>
            <a:avLst/>
            <a:gdLst>
              <a:gd name="connsiteX0" fmla="*/ 87897 w 3264408"/>
              <a:gd name="connsiteY0" fmla="*/ 0 h 3054096"/>
              <a:gd name="connsiteX1" fmla="*/ 3264408 w 3264408"/>
              <a:gd name="connsiteY1" fmla="*/ 0 h 3054096"/>
              <a:gd name="connsiteX2" fmla="*/ 3264408 w 3264408"/>
              <a:gd name="connsiteY2" fmla="*/ 3054096 h 3054096"/>
              <a:gd name="connsiteX3" fmla="*/ 87897 w 3264408"/>
              <a:gd name="connsiteY3" fmla="*/ 3054096 h 3054096"/>
              <a:gd name="connsiteX4" fmla="*/ 0 w 3264408"/>
              <a:gd name="connsiteY4" fmla="*/ 2966199 h 3054096"/>
              <a:gd name="connsiteX5" fmla="*/ 0 w 3264408"/>
              <a:gd name="connsiteY5" fmla="*/ 87897 h 3054096"/>
              <a:gd name="connsiteX6" fmla="*/ 87897 w 3264408"/>
              <a:gd name="connsiteY6" fmla="*/ 0 h 305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4408" h="3054096">
                <a:moveTo>
                  <a:pt x="87897" y="0"/>
                </a:moveTo>
                <a:lnTo>
                  <a:pt x="3264408" y="0"/>
                </a:lnTo>
                <a:lnTo>
                  <a:pt x="3264408" y="3054096"/>
                </a:lnTo>
                <a:lnTo>
                  <a:pt x="87897" y="3054096"/>
                </a:lnTo>
                <a:cubicBezTo>
                  <a:pt x="39353" y="3054096"/>
                  <a:pt x="0" y="3014743"/>
                  <a:pt x="0" y="2966199"/>
                </a:cubicBezTo>
                <a:lnTo>
                  <a:pt x="0" y="87897"/>
                </a:lnTo>
                <a:cubicBezTo>
                  <a:pt x="0" y="39353"/>
                  <a:pt x="39353" y="0"/>
                  <a:pt x="87897" y="0"/>
                </a:cubicBezTo>
                <a:close/>
              </a:path>
            </a:pathLst>
          </a:cu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8"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8" name="AutoShape 6" descr="Image result for spacevision">
            <a:extLst>
              <a:ext uri="{FF2B5EF4-FFF2-40B4-BE49-F238E27FC236}">
                <a16:creationId xmlns:a16="http://schemas.microsoft.com/office/drawing/2014/main" id="{C0C1DBF9-E9E2-47B1-AAFF-9B7E8A8C0051}"/>
              </a:ext>
            </a:extLst>
          </p:cNvPr>
          <p:cNvSpPr>
            <a:spLocks noChangeAspect="1" noChangeArrowheads="1"/>
          </p:cNvSpPr>
          <p:nvPr/>
        </p:nvSpPr>
        <p:spPr bwMode="auto">
          <a:xfrm>
            <a:off x="5943600" y="3276600"/>
            <a:ext cx="3302000" cy="330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B6197210-5CBD-4DEE-B10E-561F01B3C649}"/>
              </a:ext>
            </a:extLst>
          </p:cNvPr>
          <p:cNvSpPr txBox="1"/>
          <p:nvPr/>
        </p:nvSpPr>
        <p:spPr>
          <a:xfrm>
            <a:off x="8849981" y="4148414"/>
            <a:ext cx="3424622" cy="861774"/>
          </a:xfrm>
          <a:prstGeom prst="rect">
            <a:avLst/>
          </a:prstGeom>
          <a:noFill/>
        </p:spPr>
        <p:txBody>
          <a:bodyPr wrap="square" rtlCol="0">
            <a:spAutoFit/>
          </a:bodyPr>
          <a:lstStyle/>
          <a:p>
            <a:pPr algn="ctr"/>
            <a:r>
              <a:rPr lang="en-US" sz="1600" dirty="0"/>
              <a:t>Hybrid Rocket Presentation</a:t>
            </a:r>
          </a:p>
          <a:p>
            <a:pPr algn="ctr"/>
            <a:r>
              <a:rPr lang="en-US" sz="1600" dirty="0"/>
              <a:t>Quadcopter Presentation</a:t>
            </a:r>
          </a:p>
          <a:p>
            <a:pPr algn="ctr"/>
            <a:r>
              <a:rPr lang="en-US" sz="1600" dirty="0"/>
              <a:t>Matthew Isakowitz Presentation</a:t>
            </a:r>
          </a:p>
        </p:txBody>
      </p:sp>
      <p:sp>
        <p:nvSpPr>
          <p:cNvPr id="10" name="TextBox 9">
            <a:extLst>
              <a:ext uri="{FF2B5EF4-FFF2-40B4-BE49-F238E27FC236}">
                <a16:creationId xmlns:a16="http://schemas.microsoft.com/office/drawing/2014/main" id="{71F79953-93F4-4398-BFB6-9434669A06A5}"/>
              </a:ext>
            </a:extLst>
          </p:cNvPr>
          <p:cNvSpPr txBox="1"/>
          <p:nvPr/>
        </p:nvSpPr>
        <p:spPr>
          <a:xfrm>
            <a:off x="277413" y="152569"/>
            <a:ext cx="3556000" cy="369332"/>
          </a:xfrm>
          <a:prstGeom prst="rect">
            <a:avLst/>
          </a:prstGeom>
          <a:noFill/>
        </p:spPr>
        <p:txBody>
          <a:bodyPr wrap="square" rtlCol="0">
            <a:spAutoFit/>
          </a:bodyPr>
          <a:lstStyle/>
          <a:p>
            <a:pPr algn="ctr"/>
            <a:r>
              <a:rPr lang="en-US" dirty="0"/>
              <a:t>SEDS Yuri’s Night!</a:t>
            </a:r>
          </a:p>
        </p:txBody>
      </p:sp>
      <p:sp>
        <p:nvSpPr>
          <p:cNvPr id="24" name="TextBox 23">
            <a:extLst>
              <a:ext uri="{FF2B5EF4-FFF2-40B4-BE49-F238E27FC236}">
                <a16:creationId xmlns:a16="http://schemas.microsoft.com/office/drawing/2014/main" id="{3E4907D0-29D0-4DB5-82C5-66D5E5016966}"/>
              </a:ext>
            </a:extLst>
          </p:cNvPr>
          <p:cNvSpPr txBox="1"/>
          <p:nvPr/>
        </p:nvSpPr>
        <p:spPr>
          <a:xfrm>
            <a:off x="4435499" y="3270822"/>
            <a:ext cx="3956304" cy="646331"/>
          </a:xfrm>
          <a:prstGeom prst="rect">
            <a:avLst/>
          </a:prstGeom>
          <a:noFill/>
        </p:spPr>
        <p:txBody>
          <a:bodyPr wrap="square" rtlCol="0">
            <a:spAutoFit/>
          </a:bodyPr>
          <a:lstStyle/>
          <a:p>
            <a:pPr algn="ctr"/>
            <a:r>
              <a:rPr lang="en-US" dirty="0"/>
              <a:t>Rocket Building Workshops</a:t>
            </a:r>
          </a:p>
          <a:p>
            <a:pPr algn="ctr"/>
            <a:r>
              <a:rPr lang="en-US" dirty="0"/>
              <a:t>Aerospace Opportunity Presentations</a:t>
            </a:r>
          </a:p>
        </p:txBody>
      </p:sp>
    </p:spTree>
    <p:extLst>
      <p:ext uri="{BB962C8B-B14F-4D97-AF65-F5344CB8AC3E}">
        <p14:creationId xmlns:p14="http://schemas.microsoft.com/office/powerpoint/2010/main" val="278556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460</Words>
  <Application>Microsoft Office PowerPoint</Application>
  <PresentationFormat>Widescreen</PresentationFormat>
  <Paragraphs>54</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Average</vt:lpstr>
      <vt:lpstr>Calibri</vt:lpstr>
      <vt:lpstr>Calisto MT</vt:lpstr>
      <vt:lpstr>Wingdings 2</vt:lpstr>
      <vt:lpstr>Slate</vt:lpstr>
      <vt:lpstr>UNH SEDS</vt:lpstr>
      <vt:lpstr>What is UNH SEDS?</vt:lpstr>
      <vt:lpstr>Who is UNH SEDS?</vt:lpstr>
      <vt:lpstr>PowerPoint Presentation</vt:lpstr>
      <vt:lpstr>Project Overview </vt:lpstr>
      <vt:lpstr>SpaceVision Conference</vt:lpstr>
      <vt:lpstr>Community Engagement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dc:creator>Charlie Nitschelm</dc:creator>
  <cp:lastModifiedBy>Thomas Collins</cp:lastModifiedBy>
  <cp:revision>3</cp:revision>
  <dcterms:created xsi:type="dcterms:W3CDTF">2019-09-25T13:04:23Z</dcterms:created>
  <dcterms:modified xsi:type="dcterms:W3CDTF">2019-09-29T19:15:44Z</dcterms:modified>
</cp:coreProperties>
</file>