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9"/>
  </p:notesMasterIdLst>
  <p:sldIdLst>
    <p:sldId id="257" r:id="rId2"/>
    <p:sldId id="284" r:id="rId3"/>
    <p:sldId id="290" r:id="rId4"/>
    <p:sldId id="294" r:id="rId5"/>
    <p:sldId id="296" r:id="rId6"/>
    <p:sldId id="297" r:id="rId7"/>
    <p:sldId id="29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3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C6A49C-1803-4A28-8D90-751DD6DAEE6E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B73CA-6BB4-4522-8FCA-39CDE4F2A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900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EE major too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CC20E7-9671-45F0-836D-53E56406B6B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0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FF77B-AB05-463F-8388-E3EF4DCD9159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D033-886B-4A14-BCAE-FB09DD995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245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FF77B-AB05-463F-8388-E3EF4DCD9159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D033-886B-4A14-BCAE-FB09DD995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898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FF77B-AB05-463F-8388-E3EF4DCD9159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D033-886B-4A14-BCAE-FB09DD995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8538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FF77B-AB05-463F-8388-E3EF4DCD9159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D033-886B-4A14-BCAE-FB09DD99573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710768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FF77B-AB05-463F-8388-E3EF4DCD9159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D033-886B-4A14-BCAE-FB09DD995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6044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FF77B-AB05-463F-8388-E3EF4DCD9159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D033-886B-4A14-BCAE-FB09DD995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9503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FF77B-AB05-463F-8388-E3EF4DCD9159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D033-886B-4A14-BCAE-FB09DD995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651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FF77B-AB05-463F-8388-E3EF4DCD9159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D033-886B-4A14-BCAE-FB09DD995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4265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FF77B-AB05-463F-8388-E3EF4DCD9159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D033-886B-4A14-BCAE-FB09DD995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303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FF77B-AB05-463F-8388-E3EF4DCD9159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D033-886B-4A14-BCAE-FB09DD995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530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FF77B-AB05-463F-8388-E3EF4DCD9159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D033-886B-4A14-BCAE-FB09DD995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52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FF77B-AB05-463F-8388-E3EF4DCD9159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D033-886B-4A14-BCAE-FB09DD995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636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FF77B-AB05-463F-8388-E3EF4DCD9159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D033-886B-4A14-BCAE-FB09DD995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235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FF77B-AB05-463F-8388-E3EF4DCD9159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D033-886B-4A14-BCAE-FB09DD995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628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FF77B-AB05-463F-8388-E3EF4DCD9159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D033-886B-4A14-BCAE-FB09DD995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976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FF77B-AB05-463F-8388-E3EF4DCD9159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D033-886B-4A14-BCAE-FB09DD995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058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FF77B-AB05-463F-8388-E3EF4DCD9159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D033-886B-4A14-BCAE-FB09DD995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50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C4FF77B-AB05-463F-8388-E3EF4DCD9159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513D033-886B-4A14-BCAE-FB09DD995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5175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b7orLTpm6tk?feature=oembed" TargetMode="External"/><Relationship Id="rId5" Type="http://schemas.openxmlformats.org/officeDocument/2006/relationships/image" Target="../media/image9.jpe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7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2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7.png"/><Relationship Id="rId7" Type="http://schemas.openxmlformats.org/officeDocument/2006/relationships/image" Target="../media/image2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3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jpeg"/><Relationship Id="rId5" Type="http://schemas.openxmlformats.org/officeDocument/2006/relationships/image" Target="../media/image30.jpeg"/><Relationship Id="rId4" Type="http://schemas.openxmlformats.org/officeDocument/2006/relationships/image" Target="../media/image29.jpe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2470" y="185813"/>
            <a:ext cx="7787054" cy="1111013"/>
          </a:xfrm>
        </p:spPr>
        <p:txBody>
          <a:bodyPr>
            <a:noAutofit/>
          </a:bodyPr>
          <a:lstStyle/>
          <a:p>
            <a:r>
              <a:rPr lang="en-US" sz="72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UNH SEDS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8" y="4496943"/>
            <a:ext cx="9144000" cy="1064231"/>
          </a:xfrm>
        </p:spPr>
        <p:txBody>
          <a:bodyPr>
            <a:normAutofit lnSpcReduction="10000"/>
          </a:bodyPr>
          <a:lstStyle/>
          <a:p>
            <a:r>
              <a:rPr lang="en-US" sz="2800" cap="none" dirty="0">
                <a:ln w="9525">
                  <a:solidFill>
                    <a:schemeClr val="bg1"/>
                  </a:solidFill>
                  <a:prstDash val="solid"/>
                </a:ln>
                <a:effectLst/>
              </a:rPr>
              <a:t>CEPS Engineering Organization</a:t>
            </a:r>
          </a:p>
          <a:p>
            <a:r>
              <a:rPr lang="en-US" sz="2800" cap="none" dirty="0">
                <a:ln w="9525">
                  <a:solidFill>
                    <a:schemeClr val="bg1"/>
                  </a:solidFill>
                  <a:prstDash val="solid"/>
                </a:ln>
                <a:effectLst/>
              </a:rPr>
              <a:t>High Power Rocketry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-1" y="5853722"/>
            <a:ext cx="12192001" cy="1004277"/>
            <a:chOff x="0" y="2667000"/>
            <a:chExt cx="12192001" cy="1524000"/>
          </a:xfrm>
        </p:grpSpPr>
        <p:pic>
          <p:nvPicPr>
            <p:cNvPr id="6" name="Picture 2" descr="Image result for starry night background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7212"/>
            <a:stretch/>
          </p:blipFill>
          <p:spPr bwMode="auto">
            <a:xfrm>
              <a:off x="0" y="2667000"/>
              <a:ext cx="12192000" cy="152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507" y="2755764"/>
              <a:ext cx="1755480" cy="1346470"/>
            </a:xfrm>
            <a:prstGeom prst="rect">
              <a:avLst/>
            </a:prstGeom>
            <a:effectLst/>
          </p:spPr>
        </p:pic>
        <p:sp>
          <p:nvSpPr>
            <p:cNvPr id="8" name="Subtitle 2"/>
            <p:cNvSpPr txBox="1">
              <a:spLocks/>
            </p:cNvSpPr>
            <p:nvPr/>
          </p:nvSpPr>
          <p:spPr>
            <a:xfrm>
              <a:off x="4644466" y="2755764"/>
              <a:ext cx="7547535" cy="812006"/>
            </a:xfrm>
            <a:prstGeom prst="rect">
              <a:avLst/>
            </a:prstGeom>
          </p:spPr>
          <p:txBody>
            <a:bodyPr vert="horz" lIns="152400" tIns="76200" rIns="152400" bIns="76200" rtlCol="0">
              <a:noAutofit/>
            </a:bodyPr>
            <a:lstStyle>
              <a:lvl1pPr marL="0" indent="0" algn="ctr" defTabSz="121890" rtl="0" eaLnBrk="1" latinLnBrk="0" hangingPunct="1">
                <a:lnSpc>
                  <a:spcPct val="90000"/>
                </a:lnSpc>
                <a:spcBef>
                  <a:spcPts val="133"/>
                </a:spcBef>
                <a:buFont typeface="Arial" panose="020B0604020202020204" pitchFamily="34" charset="0"/>
                <a:buNone/>
                <a:defRPr sz="3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5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0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34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79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24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69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13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58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333" b="1" dirty="0">
                  <a:latin typeface="Calibri" panose="020F0502020204030204" pitchFamily="34" charset="0"/>
                  <a:cs typeface="Calibri" panose="020F0502020204030204" pitchFamily="34" charset="0"/>
                </a:rPr>
                <a:t>University of New Hampshire</a:t>
              </a:r>
            </a:p>
            <a:p>
              <a:r>
                <a:rPr lang="en-US" sz="2333" b="1" dirty="0">
                  <a:latin typeface="Calibri" panose="020F0502020204030204" pitchFamily="34" charset="0"/>
                  <a:cs typeface="Calibri" panose="020F0502020204030204" pitchFamily="34" charset="0"/>
                </a:rPr>
                <a:t>Students for the Exploration and Development of Space</a:t>
              </a: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C756E6A0-C7F3-4C0C-B386-5DE64DFA50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107" y="1429162"/>
            <a:ext cx="3067781" cy="3067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7094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-1" y="5853722"/>
            <a:ext cx="12192001" cy="1004277"/>
            <a:chOff x="0" y="2667000"/>
            <a:chExt cx="12192001" cy="1524000"/>
          </a:xfrm>
        </p:grpSpPr>
        <p:pic>
          <p:nvPicPr>
            <p:cNvPr id="32" name="Picture 2" descr="Image result for starry night background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7212"/>
            <a:stretch/>
          </p:blipFill>
          <p:spPr bwMode="auto">
            <a:xfrm>
              <a:off x="0" y="2667000"/>
              <a:ext cx="12192000" cy="152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507" y="2755764"/>
              <a:ext cx="1755480" cy="1346470"/>
            </a:xfrm>
            <a:prstGeom prst="rect">
              <a:avLst/>
            </a:prstGeom>
            <a:effectLst/>
          </p:spPr>
        </p:pic>
        <p:sp>
          <p:nvSpPr>
            <p:cNvPr id="35" name="Subtitle 2"/>
            <p:cNvSpPr txBox="1">
              <a:spLocks/>
            </p:cNvSpPr>
            <p:nvPr/>
          </p:nvSpPr>
          <p:spPr>
            <a:xfrm>
              <a:off x="4644466" y="2755764"/>
              <a:ext cx="7547535" cy="812006"/>
            </a:xfrm>
            <a:prstGeom prst="rect">
              <a:avLst/>
            </a:prstGeom>
          </p:spPr>
          <p:txBody>
            <a:bodyPr vert="horz" lIns="152400" tIns="76200" rIns="152400" bIns="76200" rtlCol="0">
              <a:noAutofit/>
            </a:bodyPr>
            <a:lstStyle>
              <a:lvl1pPr marL="0" indent="0" algn="ctr" defTabSz="121890" rtl="0" eaLnBrk="1" latinLnBrk="0" hangingPunct="1">
                <a:lnSpc>
                  <a:spcPct val="90000"/>
                </a:lnSpc>
                <a:spcBef>
                  <a:spcPts val="133"/>
                </a:spcBef>
                <a:buFont typeface="Arial" panose="020B0604020202020204" pitchFamily="34" charset="0"/>
                <a:buNone/>
                <a:defRPr sz="3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5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0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34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79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24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69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13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58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333" b="1" dirty="0">
                  <a:latin typeface="Calibri" panose="020F0502020204030204" pitchFamily="34" charset="0"/>
                  <a:cs typeface="Calibri" panose="020F0502020204030204" pitchFamily="34" charset="0"/>
                </a:rPr>
                <a:t>University of New Hampshire</a:t>
              </a:r>
            </a:p>
            <a:p>
              <a:r>
                <a:rPr lang="en-US" sz="2333" b="1" dirty="0">
                  <a:latin typeface="Calibri" panose="020F0502020204030204" pitchFamily="34" charset="0"/>
                  <a:cs typeface="Calibri" panose="020F0502020204030204" pitchFamily="34" charset="0"/>
                </a:rPr>
                <a:t>Students for the Exploration and Development of Space</a:t>
              </a:r>
            </a:p>
          </p:txBody>
        </p:sp>
      </p:grpSp>
      <p:pic>
        <p:nvPicPr>
          <p:cNvPr id="3" name="Online Media 2" title="2019 UNH SEDS Teaser">
            <a:hlinkClick r:id="" action="ppaction://media"/>
            <a:extLst>
              <a:ext uri="{FF2B5EF4-FFF2-40B4-BE49-F238E27FC236}">
                <a16:creationId xmlns:a16="http://schemas.microsoft.com/office/drawing/2014/main" id="{57EB4701-FA4C-41A4-B37D-2A3454B7A63A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1086254" y="58496"/>
            <a:ext cx="10019490" cy="563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881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D68317FE-C333-46E1-BF79-6E3564B180BA}"/>
              </a:ext>
            </a:extLst>
          </p:cNvPr>
          <p:cNvGrpSpPr/>
          <p:nvPr/>
        </p:nvGrpSpPr>
        <p:grpSpPr>
          <a:xfrm>
            <a:off x="-1" y="5853722"/>
            <a:ext cx="12192001" cy="1004277"/>
            <a:chOff x="0" y="2667000"/>
            <a:chExt cx="12192001" cy="1524000"/>
          </a:xfrm>
        </p:grpSpPr>
        <p:pic>
          <p:nvPicPr>
            <p:cNvPr id="6" name="Picture 2" descr="Image result for starry night background">
              <a:extLst>
                <a:ext uri="{FF2B5EF4-FFF2-40B4-BE49-F238E27FC236}">
                  <a16:creationId xmlns:a16="http://schemas.microsoft.com/office/drawing/2014/main" id="{9AD2D256-2D68-49BC-A3D3-63C578F61C8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7212"/>
            <a:stretch/>
          </p:blipFill>
          <p:spPr bwMode="auto">
            <a:xfrm>
              <a:off x="0" y="2667000"/>
              <a:ext cx="12192000" cy="152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A32E8AF-52E0-46D2-99EC-A96858A5BA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507" y="2755764"/>
              <a:ext cx="1755480" cy="1346470"/>
            </a:xfrm>
            <a:prstGeom prst="rect">
              <a:avLst/>
            </a:prstGeom>
            <a:effectLst/>
          </p:spPr>
        </p:pic>
        <p:sp>
          <p:nvSpPr>
            <p:cNvPr id="8" name="Subtitle 2">
              <a:extLst>
                <a:ext uri="{FF2B5EF4-FFF2-40B4-BE49-F238E27FC236}">
                  <a16:creationId xmlns:a16="http://schemas.microsoft.com/office/drawing/2014/main" id="{7B49D9AB-22B0-4E86-9E84-91F8A27A2BE3}"/>
                </a:ext>
              </a:extLst>
            </p:cNvPr>
            <p:cNvSpPr txBox="1">
              <a:spLocks/>
            </p:cNvSpPr>
            <p:nvPr/>
          </p:nvSpPr>
          <p:spPr>
            <a:xfrm>
              <a:off x="4644466" y="2755764"/>
              <a:ext cx="7547535" cy="812006"/>
            </a:xfrm>
            <a:prstGeom prst="rect">
              <a:avLst/>
            </a:prstGeom>
          </p:spPr>
          <p:txBody>
            <a:bodyPr vert="horz" lIns="152400" tIns="76200" rIns="152400" bIns="76200" rtlCol="0">
              <a:noAutofit/>
            </a:bodyPr>
            <a:lstStyle>
              <a:lvl1pPr marL="0" indent="0" algn="ctr" defTabSz="121890" rtl="0" eaLnBrk="1" latinLnBrk="0" hangingPunct="1">
                <a:lnSpc>
                  <a:spcPct val="90000"/>
                </a:lnSpc>
                <a:spcBef>
                  <a:spcPts val="133"/>
                </a:spcBef>
                <a:buFont typeface="Arial" panose="020B0604020202020204" pitchFamily="34" charset="0"/>
                <a:buNone/>
                <a:defRPr sz="3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5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0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34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79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24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69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13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58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333" b="1" dirty="0">
                  <a:latin typeface="Calibri" panose="020F0502020204030204" pitchFamily="34" charset="0"/>
                  <a:cs typeface="Calibri" panose="020F0502020204030204" pitchFamily="34" charset="0"/>
                </a:rPr>
                <a:t>University of New Hampshire</a:t>
              </a:r>
            </a:p>
            <a:p>
              <a:r>
                <a:rPr lang="en-US" sz="2333" b="1" dirty="0">
                  <a:latin typeface="Calibri" panose="020F0502020204030204" pitchFamily="34" charset="0"/>
                  <a:cs typeface="Calibri" panose="020F0502020204030204" pitchFamily="34" charset="0"/>
                </a:rPr>
                <a:t>Students for the Exploration and Development of Space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51C0C1A-12E6-4783-B550-7D58B4E490BA}"/>
              </a:ext>
            </a:extLst>
          </p:cNvPr>
          <p:cNvGrpSpPr/>
          <p:nvPr/>
        </p:nvGrpSpPr>
        <p:grpSpPr>
          <a:xfrm>
            <a:off x="1924737" y="1479980"/>
            <a:ext cx="1244189" cy="3069510"/>
            <a:chOff x="18724962" y="1039766"/>
            <a:chExt cx="5935019" cy="23674596"/>
          </a:xfrm>
        </p:grpSpPr>
        <p:pic>
          <p:nvPicPr>
            <p:cNvPr id="38" name="Picture 178">
              <a:extLst>
                <a:ext uri="{FF2B5EF4-FFF2-40B4-BE49-F238E27FC236}">
                  <a16:creationId xmlns:a16="http://schemas.microsoft.com/office/drawing/2014/main" id="{D58F8726-1076-4655-A25B-9A7974B47A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24962" y="1039766"/>
              <a:ext cx="5935019" cy="23038402"/>
            </a:xfrm>
            <a:prstGeom prst="rect">
              <a:avLst/>
            </a:prstGeom>
          </p:spPr>
        </p:pic>
        <p:pic>
          <p:nvPicPr>
            <p:cNvPr id="39" name="Picture 195">
              <a:extLst>
                <a:ext uri="{FF2B5EF4-FFF2-40B4-BE49-F238E27FC236}">
                  <a16:creationId xmlns:a16="http://schemas.microsoft.com/office/drawing/2014/main" id="{9DE937CD-3652-47B0-8751-AF38E41DFCF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9674522" y="6373765"/>
              <a:ext cx="3783882" cy="2193724"/>
            </a:xfrm>
            <a:prstGeom prst="rect">
              <a:avLst/>
            </a:prstGeom>
          </p:spPr>
        </p:pic>
        <p:pic>
          <p:nvPicPr>
            <p:cNvPr id="40" name="Picture 196">
              <a:extLst>
                <a:ext uri="{FF2B5EF4-FFF2-40B4-BE49-F238E27FC236}">
                  <a16:creationId xmlns:a16="http://schemas.microsoft.com/office/drawing/2014/main" id="{8FFE11D3-F349-4227-B1D3-B687D9EEA97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H="1">
              <a:off x="19893711" y="18606120"/>
              <a:ext cx="2857092" cy="6108242"/>
            </a:xfrm>
            <a:prstGeom prst="rect">
              <a:avLst/>
            </a:prstGeom>
          </p:spPr>
        </p:pic>
        <p:pic>
          <p:nvPicPr>
            <p:cNvPr id="41" name="Picture 201">
              <a:extLst>
                <a:ext uri="{FF2B5EF4-FFF2-40B4-BE49-F238E27FC236}">
                  <a16:creationId xmlns:a16="http://schemas.microsoft.com/office/drawing/2014/main" id="{866A1135-B0D4-4164-84FC-70B367636FE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H="1">
              <a:off x="19871475" y="10567241"/>
              <a:ext cx="2901562" cy="6039127"/>
            </a:xfrm>
            <a:prstGeom prst="rect">
              <a:avLst/>
            </a:prstGeom>
          </p:spPr>
        </p:pic>
        <p:pic>
          <p:nvPicPr>
            <p:cNvPr id="42" name="Picture 206">
              <a:extLst>
                <a:ext uri="{FF2B5EF4-FFF2-40B4-BE49-F238E27FC236}">
                  <a16:creationId xmlns:a16="http://schemas.microsoft.com/office/drawing/2014/main" id="{60BB8625-DBF6-4B3C-891E-3F54E0265DD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0396956" y="8427468"/>
              <a:ext cx="2227768" cy="3341653"/>
            </a:xfrm>
            <a:prstGeom prst="rect">
              <a:avLst/>
            </a:prstGeom>
          </p:spPr>
        </p:pic>
        <p:pic>
          <p:nvPicPr>
            <p:cNvPr id="43" name="Picture 211">
              <a:extLst>
                <a:ext uri="{FF2B5EF4-FFF2-40B4-BE49-F238E27FC236}">
                  <a16:creationId xmlns:a16="http://schemas.microsoft.com/office/drawing/2014/main" id="{8F357000-9F3A-4359-8212-7DD6B7E0F03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0563316" y="16685997"/>
              <a:ext cx="1747645" cy="2621465"/>
            </a:xfrm>
            <a:prstGeom prst="rect">
              <a:avLst/>
            </a:prstGeom>
          </p:spPr>
        </p:pic>
        <p:pic>
          <p:nvPicPr>
            <p:cNvPr id="44" name="Picture 212">
              <a:extLst>
                <a:ext uri="{FF2B5EF4-FFF2-40B4-BE49-F238E27FC236}">
                  <a16:creationId xmlns:a16="http://schemas.microsoft.com/office/drawing/2014/main" id="{646631DF-7F2E-42BF-BDFC-C08DF189D9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9815322" y="4279163"/>
              <a:ext cx="3391035" cy="2260690"/>
            </a:xfrm>
            <a:prstGeom prst="rect">
              <a:avLst/>
            </a:prstGeom>
          </p:spPr>
        </p:pic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30723BE0-A17F-4B99-B3E4-2110FAA5E1CF}"/>
              </a:ext>
            </a:extLst>
          </p:cNvPr>
          <p:cNvSpPr txBox="1"/>
          <p:nvPr/>
        </p:nvSpPr>
        <p:spPr>
          <a:xfrm>
            <a:off x="1942192" y="885196"/>
            <a:ext cx="1303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Year One</a:t>
            </a:r>
          </a:p>
          <a:p>
            <a:r>
              <a:rPr lang="en-US" dirty="0"/>
              <a:t>2017-2018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948160C-98D6-4119-8B2E-070DE7F9BF4D}"/>
              </a:ext>
            </a:extLst>
          </p:cNvPr>
          <p:cNvSpPr txBox="1"/>
          <p:nvPr/>
        </p:nvSpPr>
        <p:spPr>
          <a:xfrm>
            <a:off x="1226013" y="4549490"/>
            <a:ext cx="263868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u="sng" dirty="0"/>
              <a:t>Rocket Building</a:t>
            </a:r>
          </a:p>
          <a:p>
            <a:pPr algn="ctr"/>
            <a:r>
              <a:rPr lang="en-US" sz="1600" dirty="0"/>
              <a:t>Simulating</a:t>
            </a:r>
          </a:p>
          <a:p>
            <a:pPr algn="ctr"/>
            <a:r>
              <a:rPr lang="en-US" sz="1600" dirty="0"/>
              <a:t>Launching</a:t>
            </a:r>
          </a:p>
          <a:p>
            <a:pPr algn="ctr"/>
            <a:r>
              <a:rPr lang="en-US" sz="1600" dirty="0"/>
              <a:t>Optimizing</a:t>
            </a:r>
          </a:p>
          <a:p>
            <a:pPr algn="ctr"/>
            <a:endParaRPr lang="en-US" sz="1400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99341FA-B6ED-4750-B111-D9D7859A99C8}"/>
              </a:ext>
            </a:extLst>
          </p:cNvPr>
          <p:cNvGrpSpPr/>
          <p:nvPr/>
        </p:nvGrpSpPr>
        <p:grpSpPr>
          <a:xfrm>
            <a:off x="4773108" y="897618"/>
            <a:ext cx="2628232" cy="4787583"/>
            <a:chOff x="4919015" y="11281941"/>
            <a:chExt cx="2628232" cy="4787583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7120827-8B9B-48BF-BF46-4E804FD8A113}"/>
                </a:ext>
              </a:extLst>
            </p:cNvPr>
            <p:cNvSpPr txBox="1"/>
            <p:nvPr/>
          </p:nvSpPr>
          <p:spPr>
            <a:xfrm>
              <a:off x="5526271" y="11281941"/>
              <a:ext cx="18825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Year Two</a:t>
              </a:r>
            </a:p>
            <a:p>
              <a:r>
                <a:rPr lang="en-US" dirty="0"/>
                <a:t>2018-2019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8E03B7E-0D44-4FB2-9EAC-64A67DE3C302}"/>
                </a:ext>
              </a:extLst>
            </p:cNvPr>
            <p:cNvSpPr txBox="1"/>
            <p:nvPr/>
          </p:nvSpPr>
          <p:spPr>
            <a:xfrm>
              <a:off x="4919015" y="14992306"/>
              <a:ext cx="262823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u="sng" dirty="0"/>
                <a:t>Hybrid Engine</a:t>
              </a:r>
            </a:p>
            <a:p>
              <a:pPr algn="ctr"/>
              <a:r>
                <a:rPr lang="en-US" sz="1600" dirty="0"/>
                <a:t>Design</a:t>
              </a:r>
            </a:p>
            <a:p>
              <a:pPr algn="ctr"/>
              <a:r>
                <a:rPr lang="en-US" sz="1600" dirty="0"/>
                <a:t>Manufacture</a:t>
              </a:r>
            </a:p>
            <a:p>
              <a:pPr algn="ctr"/>
              <a:r>
                <a:rPr lang="en-US" sz="1600" dirty="0"/>
                <a:t>Test</a:t>
              </a: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4D913C41-65E4-404A-8219-93A9C8B4719F}"/>
                </a:ext>
              </a:extLst>
            </p:cNvPr>
            <p:cNvGrpSpPr/>
            <p:nvPr/>
          </p:nvGrpSpPr>
          <p:grpSpPr>
            <a:xfrm>
              <a:off x="4919015" y="11657220"/>
              <a:ext cx="2628231" cy="3504308"/>
              <a:chOff x="4880575" y="11687425"/>
              <a:chExt cx="2628231" cy="3504308"/>
            </a:xfrm>
          </p:grpSpPr>
          <p:pic>
            <p:nvPicPr>
              <p:cNvPr id="49" name="Picture 48">
                <a:extLst>
                  <a:ext uri="{FF2B5EF4-FFF2-40B4-BE49-F238E27FC236}">
                    <a16:creationId xmlns:a16="http://schemas.microsoft.com/office/drawing/2014/main" id="{77877130-B022-465F-81D1-D12F70956E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4442537" y="12125463"/>
                <a:ext cx="3504308" cy="2628231"/>
              </a:xfrm>
              <a:prstGeom prst="rect">
                <a:avLst/>
              </a:prstGeom>
            </p:spPr>
          </p:pic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51D87B4-8309-4002-95E7-157D6872E486}"/>
                  </a:ext>
                </a:extLst>
              </p:cNvPr>
              <p:cNvSpPr txBox="1"/>
              <p:nvPr/>
            </p:nvSpPr>
            <p:spPr>
              <a:xfrm rot="5400000">
                <a:off x="5437635" y="13189139"/>
                <a:ext cx="16038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</a:rPr>
                  <a:t>Runaway</a:t>
                </a:r>
              </a:p>
            </p:txBody>
          </p:sp>
        </p:grp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B3D5665D-DF05-463D-A032-383968F409FE}"/>
              </a:ext>
            </a:extLst>
          </p:cNvPr>
          <p:cNvSpPr txBox="1"/>
          <p:nvPr/>
        </p:nvSpPr>
        <p:spPr>
          <a:xfrm>
            <a:off x="8354027" y="728905"/>
            <a:ext cx="2087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Year Three</a:t>
            </a:r>
          </a:p>
          <a:p>
            <a:r>
              <a:rPr lang="en-US" dirty="0"/>
              <a:t>2019-2020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2C2ADF2-DD46-4402-910A-86A74A68CAC3}"/>
              </a:ext>
            </a:extLst>
          </p:cNvPr>
          <p:cNvSpPr txBox="1"/>
          <p:nvPr/>
        </p:nvSpPr>
        <p:spPr>
          <a:xfrm>
            <a:off x="7262932" y="4549490"/>
            <a:ext cx="34662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u="sng" dirty="0"/>
              <a:t>Hybrid Rocket</a:t>
            </a:r>
          </a:p>
          <a:p>
            <a:pPr algn="ctr"/>
            <a:r>
              <a:rPr lang="en-US" sz="1600" dirty="0"/>
              <a:t>Engine Optimization</a:t>
            </a:r>
          </a:p>
          <a:p>
            <a:pPr algn="ctr"/>
            <a:r>
              <a:rPr lang="en-US" sz="1600" dirty="0"/>
              <a:t>Rocket Integration</a:t>
            </a:r>
          </a:p>
          <a:p>
            <a:pPr algn="ctr"/>
            <a:r>
              <a:rPr lang="en-US" sz="1600" dirty="0"/>
              <a:t>Competition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261BED6D-C12A-4924-A248-244C0AE064FC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972428" y="2130258"/>
            <a:ext cx="3293022" cy="1664210"/>
          </a:xfrm>
          <a:prstGeom prst="rect">
            <a:avLst/>
          </a:prstGeom>
        </p:spPr>
      </p:pic>
      <p:sp>
        <p:nvSpPr>
          <p:cNvPr id="54" name="Right Arrow 24">
            <a:extLst>
              <a:ext uri="{FF2B5EF4-FFF2-40B4-BE49-F238E27FC236}">
                <a16:creationId xmlns:a16="http://schemas.microsoft.com/office/drawing/2014/main" id="{D1B0FB00-B34B-4974-A5F0-1C54F43CADC1}"/>
              </a:ext>
            </a:extLst>
          </p:cNvPr>
          <p:cNvSpPr/>
          <p:nvPr/>
        </p:nvSpPr>
        <p:spPr>
          <a:xfrm>
            <a:off x="3803010" y="2835335"/>
            <a:ext cx="1252392" cy="47034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5" name="Right Arrow 24">
            <a:extLst>
              <a:ext uri="{FF2B5EF4-FFF2-40B4-BE49-F238E27FC236}">
                <a16:creationId xmlns:a16="http://schemas.microsoft.com/office/drawing/2014/main" id="{3C7A83DD-E357-4665-914D-FB35D99ACFB6}"/>
              </a:ext>
            </a:extLst>
          </p:cNvPr>
          <p:cNvSpPr/>
          <p:nvPr/>
        </p:nvSpPr>
        <p:spPr>
          <a:xfrm>
            <a:off x="6970723" y="2797234"/>
            <a:ext cx="1169978" cy="49602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1C61DD-952F-4541-A26F-8CA11F6B2F32}"/>
              </a:ext>
            </a:extLst>
          </p:cNvPr>
          <p:cNvSpPr txBox="1"/>
          <p:nvPr/>
        </p:nvSpPr>
        <p:spPr>
          <a:xfrm>
            <a:off x="4012251" y="267240"/>
            <a:ext cx="4167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UNH SEDS Three-Year Plan</a:t>
            </a:r>
          </a:p>
        </p:txBody>
      </p:sp>
    </p:spTree>
    <p:extLst>
      <p:ext uri="{BB962C8B-B14F-4D97-AF65-F5344CB8AC3E}">
        <p14:creationId xmlns:p14="http://schemas.microsoft.com/office/powerpoint/2010/main" val="657240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-1" y="5853722"/>
            <a:ext cx="12192001" cy="1004277"/>
            <a:chOff x="0" y="2667000"/>
            <a:chExt cx="12192001" cy="1524000"/>
          </a:xfrm>
        </p:grpSpPr>
        <p:pic>
          <p:nvPicPr>
            <p:cNvPr id="6" name="Picture 2" descr="Image result for starry night background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7212"/>
            <a:stretch/>
          </p:blipFill>
          <p:spPr bwMode="auto">
            <a:xfrm>
              <a:off x="0" y="2667000"/>
              <a:ext cx="12192000" cy="152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507" y="2755764"/>
              <a:ext cx="1755480" cy="1346470"/>
            </a:xfrm>
            <a:prstGeom prst="rect">
              <a:avLst/>
            </a:prstGeom>
            <a:effectLst/>
          </p:spPr>
        </p:pic>
        <p:sp>
          <p:nvSpPr>
            <p:cNvPr id="8" name="Subtitle 2"/>
            <p:cNvSpPr txBox="1">
              <a:spLocks/>
            </p:cNvSpPr>
            <p:nvPr/>
          </p:nvSpPr>
          <p:spPr>
            <a:xfrm>
              <a:off x="4644466" y="2755764"/>
              <a:ext cx="7547535" cy="812006"/>
            </a:xfrm>
            <a:prstGeom prst="rect">
              <a:avLst/>
            </a:prstGeom>
          </p:spPr>
          <p:txBody>
            <a:bodyPr vert="horz" lIns="152400" tIns="76200" rIns="152400" bIns="76200" rtlCol="0">
              <a:noAutofit/>
            </a:bodyPr>
            <a:lstStyle>
              <a:lvl1pPr marL="0" indent="0" algn="ctr" defTabSz="121890" rtl="0" eaLnBrk="1" latinLnBrk="0" hangingPunct="1">
                <a:lnSpc>
                  <a:spcPct val="90000"/>
                </a:lnSpc>
                <a:spcBef>
                  <a:spcPts val="133"/>
                </a:spcBef>
                <a:buFont typeface="Arial" panose="020B0604020202020204" pitchFamily="34" charset="0"/>
                <a:buNone/>
                <a:defRPr sz="3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5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0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34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79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24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69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13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58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333" b="1" dirty="0">
                  <a:latin typeface="Calibri" panose="020F0502020204030204" pitchFamily="34" charset="0"/>
                  <a:cs typeface="Calibri" panose="020F0502020204030204" pitchFamily="34" charset="0"/>
                </a:rPr>
                <a:t>University of New Hampshire</a:t>
              </a:r>
            </a:p>
            <a:p>
              <a:r>
                <a:rPr lang="en-US" sz="2333" b="1" dirty="0">
                  <a:latin typeface="Calibri" panose="020F0502020204030204" pitchFamily="34" charset="0"/>
                  <a:cs typeface="Calibri" panose="020F0502020204030204" pitchFamily="34" charset="0"/>
                </a:rPr>
                <a:t>Students for the Exploration and Development of Space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F69E13E4-CE6C-4590-815A-A3FF96868328}"/>
              </a:ext>
            </a:extLst>
          </p:cNvPr>
          <p:cNvSpPr txBox="1"/>
          <p:nvPr/>
        </p:nvSpPr>
        <p:spPr>
          <a:xfrm>
            <a:off x="3682737" y="325853"/>
            <a:ext cx="4826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UNH SEDS Spring 2020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3093CD-DCD8-4B8A-81E8-AA26801371E4}"/>
              </a:ext>
            </a:extLst>
          </p:cNvPr>
          <p:cNvSpPr txBox="1"/>
          <p:nvPr/>
        </p:nvSpPr>
        <p:spPr>
          <a:xfrm>
            <a:off x="0" y="1074887"/>
            <a:ext cx="116546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Frame</a:t>
            </a:r>
            <a:r>
              <a:rPr lang="en-US" sz="2800" dirty="0"/>
              <a:t>	       	  </a:t>
            </a:r>
            <a:r>
              <a:rPr lang="en-US" sz="2800" u="sng" dirty="0"/>
              <a:t>Propulsion</a:t>
            </a:r>
            <a:r>
              <a:rPr lang="en-US" sz="2800" dirty="0"/>
              <a:t> 				</a:t>
            </a:r>
            <a:r>
              <a:rPr lang="en-US" sz="2800" u="sng" dirty="0"/>
              <a:t>Avionics</a:t>
            </a:r>
            <a:r>
              <a:rPr lang="en-US" sz="2800" dirty="0"/>
              <a:t> 			</a:t>
            </a:r>
            <a:r>
              <a:rPr lang="en-US" sz="2800" u="sng" dirty="0"/>
              <a:t>Operations</a:t>
            </a:r>
            <a:r>
              <a:rPr lang="en-US" sz="2800" dirty="0"/>
              <a:t> </a:t>
            </a:r>
          </a:p>
        </p:txBody>
      </p:sp>
      <p:pic>
        <p:nvPicPr>
          <p:cNvPr id="9" name="Picture 8" descr="A close up of a tool&#10;&#10;Description automatically generated">
            <a:extLst>
              <a:ext uri="{FF2B5EF4-FFF2-40B4-BE49-F238E27FC236}">
                <a16:creationId xmlns:a16="http://schemas.microsoft.com/office/drawing/2014/main" id="{B105DC7B-9A8C-431C-8908-2FF677839B2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095257" y="2158367"/>
            <a:ext cx="3910337" cy="3020328"/>
          </a:xfrm>
          <a:prstGeom prst="rect">
            <a:avLst/>
          </a:prstGeom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99803F82-27A4-4317-86ED-76CAA9CB66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81" r="18881"/>
          <a:stretch/>
        </p:blipFill>
        <p:spPr bwMode="auto">
          <a:xfrm>
            <a:off x="2167016" y="2038552"/>
            <a:ext cx="3502967" cy="3106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mage">
            <a:extLst>
              <a:ext uri="{FF2B5EF4-FFF2-40B4-BE49-F238E27FC236}">
                <a16:creationId xmlns:a16="http://schemas.microsoft.com/office/drawing/2014/main" id="{7862555D-2908-4FD4-BFD3-7E0C06538B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5151" y="2400283"/>
            <a:ext cx="3176831" cy="2382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Image">
            <a:extLst>
              <a:ext uri="{FF2B5EF4-FFF2-40B4-BE49-F238E27FC236}">
                <a16:creationId xmlns:a16="http://schemas.microsoft.com/office/drawing/2014/main" id="{4D657B74-A929-45F5-91A2-78933AB8DB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605" y="1805572"/>
            <a:ext cx="2681924" cy="3575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8690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-1" y="5853722"/>
            <a:ext cx="12192001" cy="1004277"/>
            <a:chOff x="0" y="2667000"/>
            <a:chExt cx="12192001" cy="1524000"/>
          </a:xfrm>
        </p:grpSpPr>
        <p:pic>
          <p:nvPicPr>
            <p:cNvPr id="6" name="Picture 2" descr="Image result for starry night background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7212"/>
            <a:stretch/>
          </p:blipFill>
          <p:spPr bwMode="auto">
            <a:xfrm>
              <a:off x="0" y="2667000"/>
              <a:ext cx="12192000" cy="152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507" y="2755764"/>
              <a:ext cx="1755480" cy="1346470"/>
            </a:xfrm>
            <a:prstGeom prst="rect">
              <a:avLst/>
            </a:prstGeom>
            <a:effectLst/>
          </p:spPr>
        </p:pic>
        <p:sp>
          <p:nvSpPr>
            <p:cNvPr id="8" name="Subtitle 2"/>
            <p:cNvSpPr txBox="1">
              <a:spLocks/>
            </p:cNvSpPr>
            <p:nvPr/>
          </p:nvSpPr>
          <p:spPr>
            <a:xfrm>
              <a:off x="4644466" y="2755764"/>
              <a:ext cx="7547535" cy="812006"/>
            </a:xfrm>
            <a:prstGeom prst="rect">
              <a:avLst/>
            </a:prstGeom>
          </p:spPr>
          <p:txBody>
            <a:bodyPr vert="horz" lIns="152400" tIns="76200" rIns="152400" bIns="76200" rtlCol="0">
              <a:noAutofit/>
            </a:bodyPr>
            <a:lstStyle>
              <a:lvl1pPr marL="0" indent="0" algn="ctr" defTabSz="121890" rtl="0" eaLnBrk="1" latinLnBrk="0" hangingPunct="1">
                <a:lnSpc>
                  <a:spcPct val="90000"/>
                </a:lnSpc>
                <a:spcBef>
                  <a:spcPts val="133"/>
                </a:spcBef>
                <a:buFont typeface="Arial" panose="020B0604020202020204" pitchFamily="34" charset="0"/>
                <a:buNone/>
                <a:defRPr sz="3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5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0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34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79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24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69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13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58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333" b="1" dirty="0">
                  <a:latin typeface="Calibri" panose="020F0502020204030204" pitchFamily="34" charset="0"/>
                  <a:cs typeface="Calibri" panose="020F0502020204030204" pitchFamily="34" charset="0"/>
                </a:rPr>
                <a:t>University of New Hampshire</a:t>
              </a:r>
            </a:p>
            <a:p>
              <a:r>
                <a:rPr lang="en-US" sz="2333" b="1" dirty="0">
                  <a:latin typeface="Calibri" panose="020F0502020204030204" pitchFamily="34" charset="0"/>
                  <a:cs typeface="Calibri" panose="020F0502020204030204" pitchFamily="34" charset="0"/>
                </a:rPr>
                <a:t>Students for the Exploration and Development of Space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F69E13E4-CE6C-4590-815A-A3FF96868328}"/>
              </a:ext>
            </a:extLst>
          </p:cNvPr>
          <p:cNvSpPr txBox="1"/>
          <p:nvPr/>
        </p:nvSpPr>
        <p:spPr>
          <a:xfrm>
            <a:off x="3682737" y="325853"/>
            <a:ext cx="5441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UNH SEDS in the future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3093CD-DCD8-4B8A-81E8-AA26801371E4}"/>
              </a:ext>
            </a:extLst>
          </p:cNvPr>
          <p:cNvSpPr txBox="1"/>
          <p:nvPr/>
        </p:nvSpPr>
        <p:spPr>
          <a:xfrm>
            <a:off x="1245140" y="1259711"/>
            <a:ext cx="977629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400" u="sng" dirty="0"/>
              <a:t>Conferences: 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dirty="0"/>
              <a:t>Spaceport America Cup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000" dirty="0"/>
              <a:t>June 2020 in New Mexico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000" dirty="0"/>
              <a:t>Target Apogee 10,000 ft.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dirty="0"/>
              <a:t>SpaceVision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000" dirty="0"/>
              <a:t>October 2020 in Texas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000" dirty="0"/>
              <a:t>Annual Conference to Speak and Connect with many Aerospace Companies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endParaRPr lang="en-US" sz="2000" dirty="0"/>
          </a:p>
          <a:p>
            <a:pPr fontAlgn="base"/>
            <a:r>
              <a:rPr lang="en-US" sz="2400" u="sng" dirty="0"/>
              <a:t>Future Work: 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dirty="0"/>
              <a:t>Thrust vectoring system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dirty="0"/>
              <a:t>Satellite research 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dirty="0"/>
              <a:t>Whatever direction you want to take it! 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 fontAlgn="base"/>
            <a:endParaRPr lang="en-US" sz="2000" dirty="0"/>
          </a:p>
          <a:p>
            <a:pPr lvl="1" fontAlgn="base"/>
            <a:endParaRPr lang="en-US" sz="2000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4E9F9563-0304-48A2-AEFB-2581B9124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2706" y="1689527"/>
            <a:ext cx="3810000" cy="976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2262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-1" y="5853722"/>
            <a:ext cx="12192001" cy="1004277"/>
            <a:chOff x="0" y="2667000"/>
            <a:chExt cx="12192001" cy="1524000"/>
          </a:xfrm>
        </p:grpSpPr>
        <p:pic>
          <p:nvPicPr>
            <p:cNvPr id="6" name="Picture 2" descr="Image result for starry night background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7212"/>
            <a:stretch/>
          </p:blipFill>
          <p:spPr bwMode="auto">
            <a:xfrm>
              <a:off x="0" y="2667000"/>
              <a:ext cx="12192000" cy="152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507" y="2755764"/>
              <a:ext cx="1755480" cy="1346470"/>
            </a:xfrm>
            <a:prstGeom prst="rect">
              <a:avLst/>
            </a:prstGeom>
            <a:effectLst/>
          </p:spPr>
        </p:pic>
        <p:sp>
          <p:nvSpPr>
            <p:cNvPr id="8" name="Subtitle 2"/>
            <p:cNvSpPr txBox="1">
              <a:spLocks/>
            </p:cNvSpPr>
            <p:nvPr/>
          </p:nvSpPr>
          <p:spPr>
            <a:xfrm>
              <a:off x="4644466" y="2755764"/>
              <a:ext cx="7547535" cy="812006"/>
            </a:xfrm>
            <a:prstGeom prst="rect">
              <a:avLst/>
            </a:prstGeom>
          </p:spPr>
          <p:txBody>
            <a:bodyPr vert="horz" lIns="152400" tIns="76200" rIns="152400" bIns="76200" rtlCol="0">
              <a:noAutofit/>
            </a:bodyPr>
            <a:lstStyle>
              <a:lvl1pPr marL="0" indent="0" algn="ctr" defTabSz="121890" rtl="0" eaLnBrk="1" latinLnBrk="0" hangingPunct="1">
                <a:lnSpc>
                  <a:spcPct val="90000"/>
                </a:lnSpc>
                <a:spcBef>
                  <a:spcPts val="133"/>
                </a:spcBef>
                <a:buFont typeface="Arial" panose="020B0604020202020204" pitchFamily="34" charset="0"/>
                <a:buNone/>
                <a:defRPr sz="3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5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0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34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79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24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69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13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58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333" b="1" dirty="0">
                  <a:latin typeface="Calibri" panose="020F0502020204030204" pitchFamily="34" charset="0"/>
                  <a:cs typeface="Calibri" panose="020F0502020204030204" pitchFamily="34" charset="0"/>
                </a:rPr>
                <a:t>University of New Hampshire</a:t>
              </a:r>
            </a:p>
            <a:p>
              <a:r>
                <a:rPr lang="en-US" sz="2333" b="1" dirty="0">
                  <a:latin typeface="Calibri" panose="020F0502020204030204" pitchFamily="34" charset="0"/>
                  <a:cs typeface="Calibri" panose="020F0502020204030204" pitchFamily="34" charset="0"/>
                </a:rPr>
                <a:t>Students for the Exploration and Development of Space</a:t>
              </a:r>
            </a:p>
          </p:txBody>
        </p:sp>
      </p:grpSp>
      <p:pic>
        <p:nvPicPr>
          <p:cNvPr id="10" name="Picture 2">
            <a:extLst>
              <a:ext uri="{FF2B5EF4-FFF2-40B4-BE49-F238E27FC236}">
                <a16:creationId xmlns:a16="http://schemas.microsoft.com/office/drawing/2014/main" id="{440960E6-0A7B-4FCA-B0FB-4D8656BC1A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4891" y="3642925"/>
            <a:ext cx="1774904" cy="940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>
            <a:extLst>
              <a:ext uri="{FF2B5EF4-FFF2-40B4-BE49-F238E27FC236}">
                <a16:creationId xmlns:a16="http://schemas.microsoft.com/office/drawing/2014/main" id="{5063E2F7-8F14-4E32-A1B4-6F1F93E24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0094" y="4084508"/>
            <a:ext cx="3176732" cy="1588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>
            <a:extLst>
              <a:ext uri="{FF2B5EF4-FFF2-40B4-BE49-F238E27FC236}">
                <a16:creationId xmlns:a16="http://schemas.microsoft.com/office/drawing/2014/main" id="{5FB6724A-88C8-416C-BFB9-2F3F3D4BE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001" y="4660409"/>
            <a:ext cx="4486458" cy="1222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5">
            <a:extLst>
              <a:ext uri="{FF2B5EF4-FFF2-40B4-BE49-F238E27FC236}">
                <a16:creationId xmlns:a16="http://schemas.microsoft.com/office/drawing/2014/main" id="{B2D0AD69-CF7D-4F4C-AC54-C751C7FA2A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7577" y="4784602"/>
            <a:ext cx="3414270" cy="928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>
            <a:extLst>
              <a:ext uri="{FF2B5EF4-FFF2-40B4-BE49-F238E27FC236}">
                <a16:creationId xmlns:a16="http://schemas.microsoft.com/office/drawing/2014/main" id="{61DC3331-1225-4D3E-B471-96381DDA3E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7797" y="3767436"/>
            <a:ext cx="2768883" cy="835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945F877-8EB3-4FC1-A51D-715F1AF41653}"/>
              </a:ext>
            </a:extLst>
          </p:cNvPr>
          <p:cNvSpPr txBox="1"/>
          <p:nvPr/>
        </p:nvSpPr>
        <p:spPr>
          <a:xfrm>
            <a:off x="1065510" y="1373024"/>
            <a:ext cx="1006097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sz="2000" dirty="0"/>
              <a:t>Passionate about Engineering and want to Apply your Knowledge?</a:t>
            </a:r>
          </a:p>
          <a:p>
            <a:pPr algn="ctr" fontAlgn="base"/>
            <a:r>
              <a:rPr lang="en-US" sz="2000" dirty="0"/>
              <a:t>Interested in the Aerospace Industry?</a:t>
            </a:r>
          </a:p>
          <a:p>
            <a:pPr algn="ctr" fontAlgn="base"/>
            <a:r>
              <a:rPr lang="en-US" sz="2000" dirty="0"/>
              <a:t>Looking to be Involved with an Organization at UNH?</a:t>
            </a:r>
          </a:p>
          <a:p>
            <a:pPr algn="ctr" fontAlgn="base"/>
            <a:r>
              <a:rPr lang="en-US" sz="2000" dirty="0"/>
              <a:t>Wondering what to do for a Senior Project?</a:t>
            </a:r>
          </a:p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E459326-7552-48A4-8FD1-F3CCC460EFCA}"/>
              </a:ext>
            </a:extLst>
          </p:cNvPr>
          <p:cNvSpPr txBox="1"/>
          <p:nvPr/>
        </p:nvSpPr>
        <p:spPr>
          <a:xfrm>
            <a:off x="4099971" y="621923"/>
            <a:ext cx="3992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Why Join UNH SEDS?</a:t>
            </a:r>
          </a:p>
        </p:txBody>
      </p:sp>
    </p:spTree>
    <p:extLst>
      <p:ext uri="{BB962C8B-B14F-4D97-AF65-F5344CB8AC3E}">
        <p14:creationId xmlns:p14="http://schemas.microsoft.com/office/powerpoint/2010/main" val="1477462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Image">
            <a:extLst>
              <a:ext uri="{FF2B5EF4-FFF2-40B4-BE49-F238E27FC236}">
                <a16:creationId xmlns:a16="http://schemas.microsoft.com/office/drawing/2014/main" id="{386852F5-DEC3-4CFD-8B63-E280D8A339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76" r="1" b="17797"/>
          <a:stretch/>
        </p:blipFill>
        <p:spPr bwMode="auto">
          <a:xfrm>
            <a:off x="20" y="10"/>
            <a:ext cx="6093948" cy="3433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Image">
            <a:extLst>
              <a:ext uri="{FF2B5EF4-FFF2-40B4-BE49-F238E27FC236}">
                <a16:creationId xmlns:a16="http://schemas.microsoft.com/office/drawing/2014/main" id="{EBC583AF-C859-402D-85F8-B16D083441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97" r="3106" b="1"/>
          <a:stretch/>
        </p:blipFill>
        <p:spPr bwMode="auto">
          <a:xfrm>
            <a:off x="6093968" y="-4715"/>
            <a:ext cx="6098032" cy="3438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Image">
            <a:extLst>
              <a:ext uri="{FF2B5EF4-FFF2-40B4-BE49-F238E27FC236}">
                <a16:creationId xmlns:a16="http://schemas.microsoft.com/office/drawing/2014/main" id="{DCA15338-62B7-46B3-8E02-619B50B8C9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5" r="11074" b="1"/>
          <a:stretch/>
        </p:blipFill>
        <p:spPr bwMode="auto">
          <a:xfrm>
            <a:off x="20" y="3433715"/>
            <a:ext cx="6093948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5F583A2-8FC5-BC42-B779-F2218D397687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85" r="-1" b="22339"/>
          <a:stretch/>
        </p:blipFill>
        <p:spPr>
          <a:xfrm>
            <a:off x="6093968" y="3433713"/>
            <a:ext cx="6098032" cy="3429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F494BD4-6787-3645-A0D7-CE6ABF9A22A4}"/>
              </a:ext>
            </a:extLst>
          </p:cNvPr>
          <p:cNvSpPr txBox="1"/>
          <p:nvPr/>
        </p:nvSpPr>
        <p:spPr>
          <a:xfrm>
            <a:off x="386500" y="2203174"/>
            <a:ext cx="11642102" cy="182880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54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Join us!</a:t>
            </a:r>
          </a:p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5100" b="1" dirty="0"/>
              <a:t>Informational Meeting: </a:t>
            </a:r>
            <a:r>
              <a:rPr lang="en-US" sz="5100" b="1" u="sng" dirty="0"/>
              <a:t>Mon Jan 27th at 8pm in Kings S172</a:t>
            </a:r>
            <a:r>
              <a:rPr lang="en-US" sz="106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ea typeface="+mj-ea"/>
              </a:rPr>
              <a:t> 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-1" y="5853722"/>
            <a:ext cx="12192001" cy="1004277"/>
            <a:chOff x="0" y="2667000"/>
            <a:chExt cx="12192001" cy="1524000"/>
          </a:xfrm>
        </p:grpSpPr>
        <p:pic>
          <p:nvPicPr>
            <p:cNvPr id="20" name="Picture 2" descr="Image result for starry night background"/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7212"/>
            <a:stretch/>
          </p:blipFill>
          <p:spPr bwMode="auto">
            <a:xfrm>
              <a:off x="0" y="2667000"/>
              <a:ext cx="12192000" cy="152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9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507" y="2755764"/>
              <a:ext cx="1755480" cy="1346470"/>
            </a:xfrm>
            <a:prstGeom prst="rect">
              <a:avLst/>
            </a:prstGeom>
            <a:effectLst/>
          </p:spPr>
        </p:pic>
        <p:sp>
          <p:nvSpPr>
            <p:cNvPr id="22" name="Subtitle 2"/>
            <p:cNvSpPr txBox="1">
              <a:spLocks/>
            </p:cNvSpPr>
            <p:nvPr/>
          </p:nvSpPr>
          <p:spPr>
            <a:xfrm>
              <a:off x="4644466" y="2755764"/>
              <a:ext cx="7547535" cy="812006"/>
            </a:xfrm>
            <a:prstGeom prst="rect">
              <a:avLst/>
            </a:prstGeom>
          </p:spPr>
          <p:txBody>
            <a:bodyPr vert="horz" lIns="152400" tIns="76200" rIns="152400" bIns="76200" rtlCol="0">
              <a:noAutofit/>
            </a:bodyPr>
            <a:lstStyle>
              <a:lvl1pPr marL="0" indent="0" algn="ctr" defTabSz="121890" rtl="0" eaLnBrk="1" latinLnBrk="0" hangingPunct="1">
                <a:lnSpc>
                  <a:spcPct val="90000"/>
                </a:lnSpc>
                <a:spcBef>
                  <a:spcPts val="133"/>
                </a:spcBef>
                <a:buFont typeface="Arial" panose="020B0604020202020204" pitchFamily="34" charset="0"/>
                <a:buNone/>
                <a:defRPr sz="3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5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0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34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79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24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69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13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58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333" b="1" dirty="0">
                  <a:latin typeface="Calibri" panose="020F0502020204030204" pitchFamily="34" charset="0"/>
                  <a:cs typeface="Calibri" panose="020F0502020204030204" pitchFamily="34" charset="0"/>
                </a:rPr>
                <a:t>University of New Hampshire</a:t>
              </a:r>
            </a:p>
            <a:p>
              <a:r>
                <a:rPr lang="en-US" sz="2333" b="1" dirty="0">
                  <a:latin typeface="Calibri" panose="020F0502020204030204" pitchFamily="34" charset="0"/>
                  <a:cs typeface="Calibri" panose="020F0502020204030204" pitchFamily="34" charset="0"/>
                </a:rPr>
                <a:t>Students for the Exploration and Development of Space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071229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251</Words>
  <Application>Microsoft Office PowerPoint</Application>
  <PresentationFormat>Widescreen</PresentationFormat>
  <Paragraphs>62</Paragraphs>
  <Slides>7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Calisto MT</vt:lpstr>
      <vt:lpstr>Wingdings 2</vt:lpstr>
      <vt:lpstr>Slate</vt:lpstr>
      <vt:lpstr>UNH SEDS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UNH SEDS</dc:title>
  <dc:creator>Collins, Thomas</dc:creator>
  <cp:lastModifiedBy>Collins, Thomas</cp:lastModifiedBy>
  <cp:revision>3</cp:revision>
  <dcterms:created xsi:type="dcterms:W3CDTF">2020-01-24T04:57:22Z</dcterms:created>
  <dcterms:modified xsi:type="dcterms:W3CDTF">2020-01-24T05:21:05Z</dcterms:modified>
</cp:coreProperties>
</file>